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256" r:id="rId2"/>
    <p:sldId id="257" r:id="rId3"/>
    <p:sldId id="258" r:id="rId4"/>
    <p:sldId id="304" r:id="rId5"/>
    <p:sldId id="259" r:id="rId6"/>
    <p:sldId id="260" r:id="rId7"/>
    <p:sldId id="261" r:id="rId8"/>
    <p:sldId id="262" r:id="rId9"/>
    <p:sldId id="263" r:id="rId10"/>
    <p:sldId id="264" r:id="rId11"/>
    <p:sldId id="265" r:id="rId12"/>
    <p:sldId id="266" r:id="rId13"/>
    <p:sldId id="267" r:id="rId14"/>
    <p:sldId id="302" r:id="rId15"/>
    <p:sldId id="303" r:id="rId16"/>
    <p:sldId id="268" r:id="rId17"/>
    <p:sldId id="271" r:id="rId18"/>
    <p:sldId id="276" r:id="rId19"/>
    <p:sldId id="275" r:id="rId20"/>
    <p:sldId id="277" r:id="rId21"/>
    <p:sldId id="306" r:id="rId22"/>
    <p:sldId id="280" r:id="rId23"/>
    <p:sldId id="281" r:id="rId24"/>
    <p:sldId id="282" r:id="rId25"/>
    <p:sldId id="283" r:id="rId26"/>
    <p:sldId id="284" r:id="rId27"/>
    <p:sldId id="285" r:id="rId28"/>
    <p:sldId id="286" r:id="rId29"/>
    <p:sldId id="289" r:id="rId30"/>
    <p:sldId id="288" r:id="rId31"/>
    <p:sldId id="287" r:id="rId32"/>
    <p:sldId id="270" r:id="rId33"/>
    <p:sldId id="290" r:id="rId34"/>
    <p:sldId id="305" r:id="rId35"/>
    <p:sldId id="292" r:id="rId36"/>
    <p:sldId id="293" r:id="rId37"/>
    <p:sldId id="295" r:id="rId38"/>
    <p:sldId id="296" r:id="rId39"/>
    <p:sldId id="298" r:id="rId40"/>
    <p:sldId id="297" r:id="rId41"/>
    <p:sldId id="300" r:id="rId42"/>
    <p:sldId id="299" r:id="rId43"/>
  </p:sldIdLst>
  <p:sldSz cx="10688638" cy="7562850"/>
  <p:notesSz cx="6858000" cy="9144000"/>
  <p:defaultTextStyle>
    <a:defPPr>
      <a:defRPr lang="en-US"/>
    </a:defPPr>
    <a:lvl1pPr marL="0" algn="l" defTabSz="497754" rtl="0" eaLnBrk="1" latinLnBrk="0" hangingPunct="1">
      <a:defRPr sz="2000" kern="1200">
        <a:solidFill>
          <a:schemeClr val="tx1"/>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A2A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369" autoAdjust="0"/>
  </p:normalViewPr>
  <p:slideViewPr>
    <p:cSldViewPr snapToGrid="0" snapToObjects="1">
      <p:cViewPr>
        <p:scale>
          <a:sx n="69" d="100"/>
          <a:sy n="69" d="100"/>
        </p:scale>
        <p:origin x="-774" y="486"/>
      </p:cViewPr>
      <p:guideLst>
        <p:guide orient="horz" pos="2382"/>
        <p:guide pos="3367"/>
      </p:guideLst>
    </p:cSldViewPr>
  </p:slideViewPr>
  <p:notesTextViewPr>
    <p:cViewPr>
      <p:scale>
        <a:sx n="100" d="100"/>
        <a:sy n="100" d="100"/>
      </p:scale>
      <p:origin x="0" y="0"/>
    </p:cViewPr>
  </p:notesTextViewPr>
  <p:sorterViewPr>
    <p:cViewPr>
      <p:scale>
        <a:sx n="100" d="100"/>
        <a:sy n="100" d="100"/>
      </p:scale>
      <p:origin x="0" y="1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9F7AF4-05BE-4FF4-8898-460AFE4AD42C}" type="datetimeFigureOut">
              <a:rPr lang="en-NZ" smtClean="0"/>
              <a:t>27/03/2014</a:t>
            </a:fld>
            <a:endParaRPr lang="en-NZ"/>
          </a:p>
        </p:txBody>
      </p:sp>
      <p:sp>
        <p:nvSpPr>
          <p:cNvPr id="4" name="Slide Image Placeholder 3"/>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D43A47-DC71-4832-854A-5E93E094D930}" type="slidenum">
              <a:rPr lang="en-NZ" smtClean="0"/>
              <a:t>‹#›</a:t>
            </a:fld>
            <a:endParaRPr lang="en-NZ"/>
          </a:p>
        </p:txBody>
      </p:sp>
    </p:spTree>
    <p:extLst>
      <p:ext uri="{BB962C8B-B14F-4D97-AF65-F5344CB8AC3E}">
        <p14:creationId xmlns:p14="http://schemas.microsoft.com/office/powerpoint/2010/main" val="3983369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oddsonnz.c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3</a:t>
            </a:fld>
            <a:endParaRPr lang="en-NZ"/>
          </a:p>
        </p:txBody>
      </p:sp>
    </p:spTree>
    <p:extLst>
      <p:ext uri="{BB962C8B-B14F-4D97-AF65-F5344CB8AC3E}">
        <p14:creationId xmlns:p14="http://schemas.microsoft.com/office/powerpoint/2010/main" val="2421500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NEED TO ENSURE YOU COVER THIS</a:t>
            </a:r>
            <a:r>
              <a:rPr lang="en-NZ" baseline="0" dirty="0" smtClean="0"/>
              <a:t> INFORMAITON ON YOUR SITES</a:t>
            </a:r>
            <a:endParaRPr lang="en-NZ" dirty="0" smtClean="0"/>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26</a:t>
            </a:fld>
            <a:endParaRPr lang="en-NZ"/>
          </a:p>
        </p:txBody>
      </p:sp>
    </p:spTree>
    <p:extLst>
      <p:ext uri="{BB962C8B-B14F-4D97-AF65-F5344CB8AC3E}">
        <p14:creationId xmlns:p14="http://schemas.microsoft.com/office/powerpoint/2010/main" val="619733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1" dirty="0" smtClean="0"/>
              <a:t>SEO</a:t>
            </a:r>
            <a:r>
              <a:rPr lang="en-NZ" sz="1200" dirty="0" smtClean="0"/>
              <a:t> organic search results — getting to the top of the list. </a:t>
            </a:r>
          </a:p>
          <a:p>
            <a:r>
              <a:rPr lang="en-NZ" sz="1200" b="1" dirty="0" smtClean="0"/>
              <a:t>SEM</a:t>
            </a:r>
            <a:r>
              <a:rPr lang="en-NZ" sz="1200" dirty="0" smtClean="0"/>
              <a:t> choosing the right keywords to invest advertising dollars in when we want to appear in the paid search results on major search engines.</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30</a:t>
            </a:fld>
            <a:endParaRPr lang="en-NZ"/>
          </a:p>
        </p:txBody>
      </p:sp>
    </p:spTree>
    <p:extLst>
      <p:ext uri="{BB962C8B-B14F-4D97-AF65-F5344CB8AC3E}">
        <p14:creationId xmlns:p14="http://schemas.microsoft.com/office/powerpoint/2010/main" val="1243101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lstStyle/>
          <a:p>
            <a:pPr lvl="0"/>
            <a:r>
              <a:rPr lang="en-NZ" dirty="0" smtClean="0"/>
              <a:t>T</a:t>
            </a:r>
            <a:r>
              <a:rPr lang="en-US" sz="1200" kern="1200" dirty="0" smtClean="0">
                <a:solidFill>
                  <a:schemeClr val="tx1"/>
                </a:solidFill>
                <a:effectLst/>
                <a:latin typeface="+mn-lt"/>
                <a:ea typeface="+mn-ea"/>
                <a:cs typeface="+mn-cs"/>
              </a:rPr>
              <a:t>Many Chinese parents still see the United States as the “gold standard”. Schools and institutions in the United States have aggressively increased marketing activity; become more cost effective and are benefiting from a historically weak US dollar.</a:t>
            </a:r>
            <a:endParaRPr lang="en-NZ"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While New Zealand’s image is generally positive, it appears to be quite one-dimensional. Imagery of New Zealand is aligned with Tourism New Zealand’s advertising of mountains lakes and landscapes. There is virtually no general understanding that New Zealand has vibrant cities, a vital, innovative and creative culture and a world class education system.</a:t>
            </a:r>
            <a:endParaRPr lang="en-NZ"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Research with education agents in China showed that unless Chinese parents present  with their minds made up to send their child to New Zealand, they would recommend options that were more  for themselves.</a:t>
            </a:r>
            <a:endParaRPr lang="en-NZ" sz="1200" kern="1200" dirty="0" smtClean="0">
              <a:solidFill>
                <a:schemeClr val="tx1"/>
              </a:solidFill>
              <a:effectLst/>
              <a:latin typeface="+mn-lt"/>
              <a:ea typeface="+mn-ea"/>
              <a:cs typeface="+mn-cs"/>
            </a:endParaRPr>
          </a:p>
          <a:p>
            <a:r>
              <a:rPr lang="en-NZ" dirty="0" err="1" smtClean="0"/>
              <a:t>hese</a:t>
            </a:r>
            <a:r>
              <a:rPr lang="en-NZ" dirty="0" smtClean="0"/>
              <a:t> were taken 12 months ago. We have a big job ahead to change peoples perceptions and Chinas a </a:t>
            </a:r>
            <a:r>
              <a:rPr lang="en-NZ" dirty="0" err="1" smtClean="0"/>
              <a:t>bg</a:t>
            </a:r>
            <a:r>
              <a:rPr lang="en-NZ" dirty="0" smtClean="0"/>
              <a:t> country so we need to be smart and targeted.</a:t>
            </a:r>
            <a:endParaRPr lang="en-NZ" dirty="0"/>
          </a:p>
        </p:txBody>
      </p:sp>
      <p:sp>
        <p:nvSpPr>
          <p:cNvPr id="4" name="Slide Number Placeholder 3"/>
          <p:cNvSpPr>
            <a:spLocks noGrp="1"/>
          </p:cNvSpPr>
          <p:nvPr>
            <p:ph type="sldNum" sz="quarter" idx="10"/>
          </p:nvPr>
        </p:nvSpPr>
        <p:spPr/>
        <p:txBody>
          <a:bodyPr/>
          <a:lstStyle/>
          <a:p>
            <a:fld id="{801BA339-851A-4F12-9411-0293567B6499}" type="slidenum">
              <a:rPr lang="en-US" smtClean="0"/>
              <a:pPr/>
              <a:t>4</a:t>
            </a:fld>
            <a:endParaRPr lang="en-US"/>
          </a:p>
        </p:txBody>
      </p:sp>
    </p:spTree>
    <p:extLst>
      <p:ext uri="{BB962C8B-B14F-4D97-AF65-F5344CB8AC3E}">
        <p14:creationId xmlns:p14="http://schemas.microsoft.com/office/powerpoint/2010/main" val="1169653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Those that know us tend to buy</a:t>
            </a:r>
            <a:r>
              <a:rPr lang="en-NZ" baseline="0" dirty="0" smtClean="0"/>
              <a:t> us… we need more people to know about us. A lot of what we are doing in ENZ is to increase awareness of New Zealand as a quality Education destination… we have made significant improvements in 12 months.</a:t>
            </a:r>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5</a:t>
            </a:fld>
            <a:endParaRPr lang="en-NZ"/>
          </a:p>
        </p:txBody>
      </p:sp>
    </p:spTree>
    <p:extLst>
      <p:ext uri="{BB962C8B-B14F-4D97-AF65-F5344CB8AC3E}">
        <p14:creationId xmlns:p14="http://schemas.microsoft.com/office/powerpoint/2010/main" val="1144371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Lots of opportunities here for Independent</a:t>
            </a:r>
            <a:r>
              <a:rPr lang="en-NZ" baseline="0" dirty="0" smtClean="0"/>
              <a:t> schools</a:t>
            </a:r>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6</a:t>
            </a:fld>
            <a:endParaRPr lang="en-NZ"/>
          </a:p>
        </p:txBody>
      </p:sp>
    </p:spTree>
    <p:extLst>
      <p:ext uri="{BB962C8B-B14F-4D97-AF65-F5344CB8AC3E}">
        <p14:creationId xmlns:p14="http://schemas.microsoft.com/office/powerpoint/2010/main" val="328789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8</a:t>
            </a:fld>
            <a:endParaRPr lang="en-NZ"/>
          </a:p>
        </p:txBody>
      </p:sp>
    </p:spTree>
    <p:extLst>
      <p:ext uri="{BB962C8B-B14F-4D97-AF65-F5344CB8AC3E}">
        <p14:creationId xmlns:p14="http://schemas.microsoft.com/office/powerpoint/2010/main" val="529635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NZ" sz="1200" dirty="0" smtClean="0">
                <a:solidFill>
                  <a:srgbClr val="FF0000"/>
                </a:solidFill>
              </a:rPr>
              <a:t>Talking point – interesting that Agents aren’t in there top 6 sources but it’s a long decision making period, need to get all your ducks in a row from a marketing point of view.</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11</a:t>
            </a:fld>
            <a:endParaRPr lang="en-NZ"/>
          </a:p>
        </p:txBody>
      </p:sp>
    </p:spTree>
    <p:extLst>
      <p:ext uri="{BB962C8B-B14F-4D97-AF65-F5344CB8AC3E}">
        <p14:creationId xmlns:p14="http://schemas.microsoft.com/office/powerpoint/2010/main" val="3408557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smtClean="0">
                <a:solidFill>
                  <a:schemeClr val="tx1"/>
                </a:solidFill>
                <a:effectLst/>
                <a:latin typeface="+mn-lt"/>
                <a:ea typeface="+mn-ea"/>
                <a:cs typeface="+mn-cs"/>
              </a:rPr>
              <a:t>To support the documentary series ENZ developed a Chinese web site </a:t>
            </a:r>
            <a:r>
              <a:rPr lang="en-NZ" sz="1200" u="sng" kern="1200" dirty="0" smtClean="0">
                <a:solidFill>
                  <a:schemeClr val="tx1"/>
                </a:solidFill>
                <a:effectLst/>
                <a:latin typeface="+mn-lt"/>
                <a:ea typeface="+mn-ea"/>
                <a:cs typeface="+mn-cs"/>
                <a:hlinkClick r:id="rId3"/>
              </a:rPr>
              <a:t>www.oddsonnz.cn</a:t>
            </a:r>
            <a:r>
              <a:rPr lang="en-NZ" sz="1200" u="sng" kern="1200" dirty="0" smtClean="0">
                <a:solidFill>
                  <a:schemeClr val="tx1"/>
                </a:solidFill>
                <a:effectLst/>
                <a:latin typeface="+mn-lt"/>
                <a:ea typeface="+mn-ea"/>
                <a:cs typeface="+mn-cs"/>
              </a:rPr>
              <a:t>,</a:t>
            </a:r>
            <a:r>
              <a:rPr lang="en-NZ" sz="1200" kern="1200" dirty="0" smtClean="0">
                <a:solidFill>
                  <a:schemeClr val="tx1"/>
                </a:solidFill>
                <a:effectLst/>
                <a:latin typeface="+mn-lt"/>
                <a:ea typeface="+mn-ea"/>
                <a:cs typeface="+mn-cs"/>
              </a:rPr>
              <a:t> which was live for three months (September to November). This site provided information on studying in New Zealand in simplified Chinese. The website received 243,688 unique visitors and 11,509 clicks through to find their closest New Zealand Specialist Agent .</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To raise awareness we developed and tested a social media strategy and ran it across several large websites in China. As a result WEIBO in-particular performed incredibly well. Our strongest posts included those with visual content, which are more likely to be shared.</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The results are as follows.</a:t>
            </a:r>
          </a:p>
          <a:p>
            <a:r>
              <a:rPr lang="en-NZ" sz="1200" kern="1200" dirty="0" smtClean="0">
                <a:solidFill>
                  <a:schemeClr val="tx1"/>
                </a:solidFill>
                <a:effectLst/>
                <a:latin typeface="+mn-lt"/>
                <a:ea typeface="+mn-ea"/>
                <a:cs typeface="+mn-cs"/>
              </a:rPr>
              <a:t> </a:t>
            </a:r>
          </a:p>
          <a:p>
            <a:r>
              <a:rPr lang="en-NZ" sz="1200" kern="1200" dirty="0" smtClean="0">
                <a:solidFill>
                  <a:schemeClr val="tx1"/>
                </a:solidFill>
                <a:effectLst/>
                <a:latin typeface="+mn-lt"/>
                <a:ea typeface="+mn-ea"/>
                <a:cs typeface="+mn-cs"/>
              </a:rPr>
              <a:t>Posts: 						48</a:t>
            </a:r>
          </a:p>
          <a:p>
            <a:r>
              <a:rPr lang="en-NZ" sz="1200" kern="1200" dirty="0" smtClean="0">
                <a:solidFill>
                  <a:schemeClr val="tx1"/>
                </a:solidFill>
                <a:effectLst/>
                <a:latin typeface="+mn-lt"/>
                <a:ea typeface="+mn-ea"/>
                <a:cs typeface="+mn-cs"/>
              </a:rPr>
              <a:t>Accumulative viewing		 		43,000,000+</a:t>
            </a:r>
          </a:p>
          <a:p>
            <a:r>
              <a:rPr lang="en-NZ" sz="1200" kern="1200" dirty="0" smtClean="0">
                <a:solidFill>
                  <a:schemeClr val="tx1"/>
                </a:solidFill>
                <a:effectLst/>
                <a:latin typeface="+mn-lt"/>
                <a:ea typeface="+mn-ea"/>
                <a:cs typeface="+mn-cs"/>
              </a:rPr>
              <a:t>Total retweet (shares) 			33,000+</a:t>
            </a:r>
          </a:p>
          <a:p>
            <a:r>
              <a:rPr lang="en-NZ" sz="1200" kern="1200" dirty="0" smtClean="0">
                <a:solidFill>
                  <a:schemeClr val="tx1"/>
                </a:solidFill>
                <a:effectLst/>
                <a:latin typeface="+mn-lt"/>
                <a:ea typeface="+mn-ea"/>
                <a:cs typeface="+mn-cs"/>
              </a:rPr>
              <a:t>Total comments (via posts and retweets) 	10,000</a:t>
            </a:r>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16</a:t>
            </a:fld>
            <a:endParaRPr lang="en-NZ"/>
          </a:p>
        </p:txBody>
      </p:sp>
    </p:spTree>
    <p:extLst>
      <p:ext uri="{BB962C8B-B14F-4D97-AF65-F5344CB8AC3E}">
        <p14:creationId xmlns:p14="http://schemas.microsoft.com/office/powerpoint/2010/main" val="4202286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solidFill>
                  <a:srgbClr val="FF0000"/>
                </a:solidFill>
              </a:rPr>
              <a:t>Talking points:</a:t>
            </a:r>
          </a:p>
          <a:p>
            <a:r>
              <a:rPr lang="en-NZ" dirty="0" smtClean="0">
                <a:solidFill>
                  <a:srgbClr val="FF0000"/>
                </a:solidFill>
              </a:rPr>
              <a:t>It’s important to remember that students may simply be gathering information via other sources but we’re seeing strong interest in Beijing, Shanghai, Guangzhou, Chongqing</a:t>
            </a:r>
            <a:endParaRPr lang="en-NZ" dirty="0" smtClean="0"/>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24</a:t>
            </a:fld>
            <a:endParaRPr lang="en-NZ"/>
          </a:p>
        </p:txBody>
      </p:sp>
    </p:spTree>
    <p:extLst>
      <p:ext uri="{BB962C8B-B14F-4D97-AF65-F5344CB8AC3E}">
        <p14:creationId xmlns:p14="http://schemas.microsoft.com/office/powerpoint/2010/main" val="2776333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solidFill>
                  <a:srgbClr val="FF0000"/>
                </a:solidFill>
              </a:rPr>
              <a:t>Talking points:</a:t>
            </a:r>
          </a:p>
          <a:p>
            <a:r>
              <a:rPr lang="en-NZ" dirty="0" smtClean="0">
                <a:solidFill>
                  <a:srgbClr val="FF0000"/>
                </a:solidFill>
              </a:rPr>
              <a:t>When thinking about how to ensure your High School’s website is ranking well (SEO) it’s important to use similar words i.e. ‘rankings’, ‘tuition fees’, ‘New Zealand high schools’.</a:t>
            </a:r>
          </a:p>
          <a:p>
            <a:endParaRPr lang="en-NZ" dirty="0"/>
          </a:p>
        </p:txBody>
      </p:sp>
      <p:sp>
        <p:nvSpPr>
          <p:cNvPr id="4" name="Slide Number Placeholder 3"/>
          <p:cNvSpPr>
            <a:spLocks noGrp="1"/>
          </p:cNvSpPr>
          <p:nvPr>
            <p:ph type="sldNum" sz="quarter" idx="10"/>
          </p:nvPr>
        </p:nvSpPr>
        <p:spPr/>
        <p:txBody>
          <a:bodyPr/>
          <a:lstStyle/>
          <a:p>
            <a:fld id="{D7D43A47-DC71-4832-854A-5E93E094D930}" type="slidenum">
              <a:rPr lang="en-NZ" smtClean="0"/>
              <a:t>25</a:t>
            </a:fld>
            <a:endParaRPr lang="en-NZ"/>
          </a:p>
        </p:txBody>
      </p:sp>
    </p:spTree>
    <p:extLst>
      <p:ext uri="{BB962C8B-B14F-4D97-AF65-F5344CB8AC3E}">
        <p14:creationId xmlns:p14="http://schemas.microsoft.com/office/powerpoint/2010/main" val="4132077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2349387"/>
            <a:ext cx="9085342" cy="1621111"/>
          </a:xfrm>
        </p:spPr>
        <p:txBody>
          <a:bodyPr/>
          <a:lstStyle/>
          <a:p>
            <a:r>
              <a:rPr lang="en-AU" smtClean="0"/>
              <a:t>Click to edit Master title style</a:t>
            </a:r>
            <a:endParaRPr lang="en-US"/>
          </a:p>
        </p:txBody>
      </p:sp>
      <p:sp>
        <p:nvSpPr>
          <p:cNvPr id="3" name="Subtitle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2419CAC1-7108-8343-AA18-F8491BA55432}" type="datetimeFigureOut">
              <a:rPr lang="en-US" smtClean="0"/>
              <a:t>3/27/2014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2246468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419CAC1-7108-8343-AA18-F8491BA55432}" type="datetimeFigureOut">
              <a:rPr lang="en-US" smtClean="0"/>
              <a:t>3/27/2014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3998527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49262" y="302866"/>
            <a:ext cx="2404944" cy="6452932"/>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534432" y="302866"/>
            <a:ext cx="7036687" cy="6452932"/>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419CAC1-7108-8343-AA18-F8491BA55432}" type="datetimeFigureOut">
              <a:rPr lang="en-US" smtClean="0"/>
              <a:t>3/27/2014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1539994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White 3">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178144" y="7147397"/>
            <a:ext cx="1078762" cy="130476"/>
          </a:xfrm>
          <a:prstGeom prst="rect">
            <a:avLst/>
          </a:prstGeom>
        </p:spPr>
      </p:pic>
      <p:cxnSp>
        <p:nvCxnSpPr>
          <p:cNvPr id="6" name="Straight Connector 5"/>
          <p:cNvCxnSpPr/>
          <p:nvPr userDrawn="1"/>
        </p:nvCxnSpPr>
        <p:spPr>
          <a:xfrm>
            <a:off x="267217" y="1428538"/>
            <a:ext cx="10134209" cy="0"/>
          </a:xfrm>
          <a:prstGeom prst="line">
            <a:avLst/>
          </a:prstGeom>
          <a:ln>
            <a:solidFill>
              <a:schemeClr val="accent3"/>
            </a:solidFill>
          </a:ln>
          <a:effectLst/>
        </p:spPr>
        <p:style>
          <a:lnRef idx="2">
            <a:schemeClr val="accent1"/>
          </a:lnRef>
          <a:fillRef idx="0">
            <a:schemeClr val="accent1"/>
          </a:fillRef>
          <a:effectRef idx="1">
            <a:schemeClr val="accent1"/>
          </a:effectRef>
          <a:fontRef idx="minor">
            <a:schemeClr val="tx1"/>
          </a:fontRef>
        </p:style>
      </p:cxnSp>
      <p:pic>
        <p:nvPicPr>
          <p:cNvPr id="7" name="Picture 6" descr="TNEW-A-HORIZ-CMYK Right.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14831" y="84032"/>
            <a:ext cx="3295663" cy="1132480"/>
          </a:xfrm>
          <a:prstGeom prst="rect">
            <a:avLst/>
          </a:prstGeom>
        </p:spPr>
      </p:pic>
      <p:sp>
        <p:nvSpPr>
          <p:cNvPr id="9" name="Content Placeholder 2"/>
          <p:cNvSpPr>
            <a:spLocks noGrp="1"/>
          </p:cNvSpPr>
          <p:nvPr>
            <p:ph sz="quarter" idx="10"/>
          </p:nvPr>
        </p:nvSpPr>
        <p:spPr>
          <a:xfrm>
            <a:off x="1514223" y="2016760"/>
            <a:ext cx="8016479" cy="4201583"/>
          </a:xfrm>
          <a:prstGeom prst="rect">
            <a:avLst/>
          </a:prstGeom>
        </p:spPr>
        <p:txBody>
          <a:bodyPr vert="horz"/>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8" name="Text Placeholder 2"/>
          <p:cNvSpPr>
            <a:spLocks noGrp="1"/>
          </p:cNvSpPr>
          <p:nvPr>
            <p:ph type="body" sz="quarter" idx="11" hasCustomPrompt="1"/>
          </p:nvPr>
        </p:nvSpPr>
        <p:spPr>
          <a:xfrm>
            <a:off x="303504" y="588222"/>
            <a:ext cx="6324111" cy="672253"/>
          </a:xfrm>
          <a:prstGeom prst="rect">
            <a:avLst/>
          </a:prstGeom>
        </p:spPr>
        <p:txBody>
          <a:bodyPr vert="horz"/>
          <a:lstStyle>
            <a:lvl1pPr marL="0" indent="0">
              <a:buNone/>
              <a:defRPr b="1" baseline="0"/>
            </a:lvl1pPr>
          </a:lstStyle>
          <a:p>
            <a:pPr lvl="0"/>
            <a:r>
              <a:rPr lang="en-AU" dirty="0" smtClean="0"/>
              <a:t>CLICK TO ADD HEADER</a:t>
            </a:r>
            <a:endParaRPr lang="en-US" dirty="0"/>
          </a:p>
        </p:txBody>
      </p:sp>
      <p:sp>
        <p:nvSpPr>
          <p:cNvPr id="10" name="Text Placeholder 10"/>
          <p:cNvSpPr>
            <a:spLocks noGrp="1"/>
          </p:cNvSpPr>
          <p:nvPr>
            <p:ph type="body" sz="quarter" idx="12"/>
          </p:nvPr>
        </p:nvSpPr>
        <p:spPr>
          <a:xfrm>
            <a:off x="1289896" y="7000722"/>
            <a:ext cx="3562879" cy="421910"/>
          </a:xfrm>
          <a:prstGeom prst="rect">
            <a:avLst/>
          </a:prstGeom>
        </p:spPr>
        <p:txBody>
          <a:bodyPr vert="horz"/>
          <a:lstStyle>
            <a:lvl1pPr marL="0" indent="0">
              <a:buNone/>
              <a:defRPr sz="1600" b="1" i="0">
                <a:solidFill>
                  <a:schemeClr val="tx1"/>
                </a:solidFill>
                <a:latin typeface="Rockwell"/>
              </a:defRPr>
            </a:lvl1pPr>
          </a:lstStyle>
          <a:p>
            <a:pPr lvl="0"/>
            <a:r>
              <a:rPr lang="en-AU" dirty="0" smtClean="0"/>
              <a:t>Click to edit</a:t>
            </a:r>
            <a:endParaRPr lang="en-US" dirty="0"/>
          </a:p>
        </p:txBody>
      </p:sp>
    </p:spTree>
    <p:extLst>
      <p:ext uri="{BB962C8B-B14F-4D97-AF65-F5344CB8AC3E}">
        <p14:creationId xmlns:p14="http://schemas.microsoft.com/office/powerpoint/2010/main" val="3067847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419CAC1-7108-8343-AA18-F8491BA55432}" type="datetimeFigureOut">
              <a:rPr lang="en-US" smtClean="0"/>
              <a:t>3/27/2014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1952268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3"/>
            <a:ext cx="9085342" cy="1502066"/>
          </a:xfrm>
        </p:spPr>
        <p:txBody>
          <a:bodyPr anchor="t"/>
          <a:lstStyle>
            <a:lvl1pPr algn="l">
              <a:defRPr sz="4400" b="1" cap="all"/>
            </a:lvl1pPr>
          </a:lstStyle>
          <a:p>
            <a:r>
              <a:rPr lang="en-AU" smtClean="0"/>
              <a:t>Click to edit Master title style</a:t>
            </a:r>
            <a:endParaRPr lang="en-US"/>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2419CAC1-7108-8343-AA18-F8491BA55432}" type="datetimeFigureOut">
              <a:rPr lang="en-US" smtClean="0"/>
              <a:t>3/27/2014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4101596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2419CAC1-7108-8343-AA18-F8491BA55432}" type="datetimeFigureOut">
              <a:rPr lang="en-US" smtClean="0"/>
              <a:t>3/27/2014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1175582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en-AU" smtClean="0"/>
              <a:t>Click to 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en-AU" smtClean="0"/>
              <a:t>Click to edit Master text styles</a:t>
            </a:r>
          </a:p>
        </p:txBody>
      </p:sp>
      <p:sp>
        <p:nvSpPr>
          <p:cNvPr id="6" name="Content Placeholder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2419CAC1-7108-8343-AA18-F8491BA55432}" type="datetimeFigureOut">
              <a:rPr lang="en-US" smtClean="0"/>
              <a:t>3/27/2014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4034853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2419CAC1-7108-8343-AA18-F8491BA55432}" type="datetimeFigureOut">
              <a:rPr lang="en-US" smtClean="0"/>
              <a:t>3/27/2014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3939519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19CAC1-7108-8343-AA18-F8491BA55432}" type="datetimeFigureOut">
              <a:rPr lang="en-US" smtClean="0"/>
              <a:t>3/27/2014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1073549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1113"/>
            <a:ext cx="3516489" cy="1281483"/>
          </a:xfrm>
        </p:spPr>
        <p:txBody>
          <a:bodyPr anchor="b"/>
          <a:lstStyle>
            <a:lvl1pPr algn="l">
              <a:defRPr sz="2200" b="1"/>
            </a:lvl1pPr>
          </a:lstStyle>
          <a:p>
            <a:r>
              <a:rPr lang="en-AU" smtClean="0"/>
              <a:t>Click to edit Master title style</a:t>
            </a:r>
            <a:endParaRPr lang="en-US"/>
          </a:p>
        </p:txBody>
      </p:sp>
      <p:sp>
        <p:nvSpPr>
          <p:cNvPr id="3" name="Content Placeholder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2419CAC1-7108-8343-AA18-F8491BA55432}" type="datetimeFigureOut">
              <a:rPr lang="en-US" smtClean="0"/>
              <a:t>3/27/2014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3667864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7" y="5293995"/>
            <a:ext cx="6413183" cy="624986"/>
          </a:xfrm>
        </p:spPr>
        <p:txBody>
          <a:bodyPr anchor="b"/>
          <a:lstStyle>
            <a:lvl1pPr algn="l">
              <a:defRPr sz="2200" b="1"/>
            </a:lvl1pPr>
          </a:lstStyle>
          <a:p>
            <a:r>
              <a:rPr lang="en-AU" smtClean="0"/>
              <a:t>Click to edit Master title style</a:t>
            </a:r>
            <a:endParaRPr lang="en-US"/>
          </a:p>
        </p:txBody>
      </p:sp>
      <p:sp>
        <p:nvSpPr>
          <p:cNvPr id="3" name="Picture Placeholder 2"/>
          <p:cNvSpPr>
            <a:spLocks noGrp="1"/>
          </p:cNvSpPr>
          <p:nvPr>
            <p:ph type="pic" idx="1"/>
          </p:nvPr>
        </p:nvSpPr>
        <p:spPr>
          <a:xfrm>
            <a:off x="2095047" y="675755"/>
            <a:ext cx="6413183" cy="4537710"/>
          </a:xfrm>
        </p:spPr>
        <p:txBody>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endParaRPr lang="en-US"/>
          </a:p>
        </p:txBody>
      </p:sp>
      <p:sp>
        <p:nvSpPr>
          <p:cNvPr id="4" name="Text Placeholder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2419CAC1-7108-8343-AA18-F8491BA55432}" type="datetimeFigureOut">
              <a:rPr lang="en-US" smtClean="0"/>
              <a:t>3/27/2014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9B49B5-8593-E34B-A5A3-175329AD848C}" type="slidenum">
              <a:rPr lang="en-US" smtClean="0"/>
              <a:t>‹#›</a:t>
            </a:fld>
            <a:endParaRPr lang="en-US"/>
          </a:p>
        </p:txBody>
      </p:sp>
    </p:spTree>
    <p:extLst>
      <p:ext uri="{BB962C8B-B14F-4D97-AF65-F5344CB8AC3E}">
        <p14:creationId xmlns:p14="http://schemas.microsoft.com/office/powerpoint/2010/main" val="2791780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432" y="302865"/>
            <a:ext cx="9619774" cy="1260475"/>
          </a:xfrm>
          <a:prstGeom prst="rect">
            <a:avLst/>
          </a:prstGeom>
        </p:spPr>
        <p:txBody>
          <a:bodyPr vert="horz" lIns="99551" tIns="49775" rIns="99551" bIns="49775"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534432" y="1764667"/>
            <a:ext cx="9619774" cy="4991131"/>
          </a:xfrm>
          <a:prstGeom prst="rect">
            <a:avLst/>
          </a:prstGeom>
        </p:spPr>
        <p:txBody>
          <a:bodyPr vert="horz" lIns="99551" tIns="49775" rIns="99551" bIns="49775"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534432" y="7009643"/>
            <a:ext cx="2494016" cy="402652"/>
          </a:xfrm>
          <a:prstGeom prst="rect">
            <a:avLst/>
          </a:prstGeom>
        </p:spPr>
        <p:txBody>
          <a:bodyPr vert="horz" lIns="99551" tIns="49775" rIns="99551" bIns="49775" rtlCol="0" anchor="ctr"/>
          <a:lstStyle>
            <a:lvl1pPr algn="l">
              <a:defRPr sz="1300">
                <a:solidFill>
                  <a:schemeClr val="tx1">
                    <a:tint val="75000"/>
                  </a:schemeClr>
                </a:solidFill>
              </a:defRPr>
            </a:lvl1pPr>
          </a:lstStyle>
          <a:p>
            <a:fld id="{2419CAC1-7108-8343-AA18-F8491BA55432}" type="datetimeFigureOut">
              <a:rPr lang="en-US" smtClean="0"/>
              <a:t>3/27/2014</a:t>
            </a:fld>
            <a:endParaRPr lang="en-US"/>
          </a:p>
        </p:txBody>
      </p:sp>
      <p:sp>
        <p:nvSpPr>
          <p:cNvPr id="5" name="Footer Placeholder 4"/>
          <p:cNvSpPr>
            <a:spLocks noGrp="1"/>
          </p:cNvSpPr>
          <p:nvPr>
            <p:ph type="ftr" sz="quarter" idx="3"/>
          </p:nvPr>
        </p:nvSpPr>
        <p:spPr>
          <a:xfrm>
            <a:off x="3651952" y="7009643"/>
            <a:ext cx="3384735" cy="402652"/>
          </a:xfrm>
          <a:prstGeom prst="rect">
            <a:avLst/>
          </a:prstGeom>
        </p:spPr>
        <p:txBody>
          <a:bodyPr vert="horz" lIns="99551" tIns="49775" rIns="99551" bIns="49775" rtlCol="0" anchor="ctr"/>
          <a:lstStyle>
            <a:lvl1pPr algn="ctr">
              <a:defRPr sz="13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3"/>
            <a:ext cx="2494016" cy="402652"/>
          </a:xfrm>
          <a:prstGeom prst="rect">
            <a:avLst/>
          </a:prstGeom>
        </p:spPr>
        <p:txBody>
          <a:bodyPr vert="horz" lIns="99551" tIns="49775" rIns="99551" bIns="49775" rtlCol="0" anchor="ctr"/>
          <a:lstStyle>
            <a:lvl1pPr algn="r">
              <a:defRPr sz="1300">
                <a:solidFill>
                  <a:schemeClr val="tx1">
                    <a:tint val="75000"/>
                  </a:schemeClr>
                </a:solidFill>
              </a:defRPr>
            </a:lvl1pPr>
          </a:lstStyle>
          <a:p>
            <a:fld id="{C69B49B5-8593-E34B-A5A3-175329AD848C}" type="slidenum">
              <a:rPr lang="en-US" smtClean="0"/>
              <a:t>‹#›</a:t>
            </a:fld>
            <a:endParaRPr lang="en-US"/>
          </a:p>
        </p:txBody>
      </p:sp>
    </p:spTree>
    <p:extLst>
      <p:ext uri="{BB962C8B-B14F-4D97-AF65-F5344CB8AC3E}">
        <p14:creationId xmlns:p14="http://schemas.microsoft.com/office/powerpoint/2010/main" val="4268759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97754" rtl="0" eaLnBrk="1" latinLnBrk="0" hangingPunct="1">
        <a:spcBef>
          <a:spcPct val="0"/>
        </a:spcBef>
        <a:buNone/>
        <a:defRPr sz="4800" kern="1200">
          <a:solidFill>
            <a:schemeClr val="tx1"/>
          </a:solidFill>
          <a:latin typeface="+mj-lt"/>
          <a:ea typeface="+mj-ea"/>
          <a:cs typeface="+mj-cs"/>
        </a:defRPr>
      </a:lvl1pPr>
    </p:titleStyle>
    <p:bodyStyle>
      <a:lvl1pPr marL="373315" indent="-373315" algn="l" defTabSz="497754" rtl="0" eaLnBrk="1" latinLnBrk="0" hangingPunct="1">
        <a:spcBef>
          <a:spcPct val="20000"/>
        </a:spcBef>
        <a:buFont typeface="Arial"/>
        <a:buChar char="•"/>
        <a:defRPr sz="3500" kern="1200">
          <a:solidFill>
            <a:schemeClr val="tx1"/>
          </a:solidFill>
          <a:latin typeface="+mn-lt"/>
          <a:ea typeface="+mn-ea"/>
          <a:cs typeface="+mn-cs"/>
        </a:defRPr>
      </a:lvl1pPr>
      <a:lvl2pPr marL="808850" indent="-311096" algn="l" defTabSz="497754" rtl="0" eaLnBrk="1" latinLnBrk="0" hangingPunct="1">
        <a:spcBef>
          <a:spcPct val="20000"/>
        </a:spcBef>
        <a:buFont typeface="Arial"/>
        <a:buChar char="–"/>
        <a:defRPr sz="3000" kern="1200">
          <a:solidFill>
            <a:schemeClr val="tx1"/>
          </a:solidFill>
          <a:latin typeface="+mn-lt"/>
          <a:ea typeface="+mn-ea"/>
          <a:cs typeface="+mn-cs"/>
        </a:defRPr>
      </a:lvl2pPr>
      <a:lvl3pPr marL="1244384" indent="-248877" algn="l" defTabSz="497754" rtl="0" eaLnBrk="1" latinLnBrk="0" hangingPunct="1">
        <a:spcBef>
          <a:spcPct val="20000"/>
        </a:spcBef>
        <a:buFont typeface="Arial"/>
        <a:buChar char="•"/>
        <a:defRPr sz="2600" kern="1200">
          <a:solidFill>
            <a:schemeClr val="tx1"/>
          </a:solidFill>
          <a:latin typeface="+mn-lt"/>
          <a:ea typeface="+mn-ea"/>
          <a:cs typeface="+mn-cs"/>
        </a:defRPr>
      </a:lvl3pPr>
      <a:lvl4pPr marL="1742138" indent="-248877" algn="l" defTabSz="497754" rtl="0" eaLnBrk="1" latinLnBrk="0" hangingPunct="1">
        <a:spcBef>
          <a:spcPct val="20000"/>
        </a:spcBef>
        <a:buFont typeface="Arial"/>
        <a:buChar char="–"/>
        <a:defRPr sz="2200" kern="1200">
          <a:solidFill>
            <a:schemeClr val="tx1"/>
          </a:solidFill>
          <a:latin typeface="+mn-lt"/>
          <a:ea typeface="+mn-ea"/>
          <a:cs typeface="+mn-cs"/>
        </a:defRPr>
      </a:lvl4pPr>
      <a:lvl5pPr marL="2239891" indent="-248877" algn="l" defTabSz="497754" rtl="0" eaLnBrk="1" latinLnBrk="0" hangingPunct="1">
        <a:spcBef>
          <a:spcPct val="20000"/>
        </a:spcBef>
        <a:buFont typeface="Arial"/>
        <a:buChar char="»"/>
        <a:defRPr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497754" rtl="0" eaLnBrk="1" latinLnBrk="0" hangingPunct="1">
        <a:defRPr sz="2000" kern="1200">
          <a:solidFill>
            <a:schemeClr val="tx1"/>
          </a:solidFill>
          <a:latin typeface="+mn-lt"/>
          <a:ea typeface="+mn-ea"/>
          <a:cs typeface="+mn-cs"/>
        </a:defRPr>
      </a:lvl1pPr>
      <a:lvl2pPr marL="497754" algn="l" defTabSz="497754" rtl="0" eaLnBrk="1" latinLnBrk="0" hangingPunct="1">
        <a:defRPr sz="2000" kern="1200">
          <a:solidFill>
            <a:schemeClr val="tx1"/>
          </a:solidFill>
          <a:latin typeface="+mn-lt"/>
          <a:ea typeface="+mn-ea"/>
          <a:cs typeface="+mn-cs"/>
        </a:defRPr>
      </a:lvl2pPr>
      <a:lvl3pPr marL="995507" algn="l" defTabSz="497754" rtl="0" eaLnBrk="1" latinLnBrk="0" hangingPunct="1">
        <a:defRPr sz="2000" kern="1200">
          <a:solidFill>
            <a:schemeClr val="tx1"/>
          </a:solidFill>
          <a:latin typeface="+mn-lt"/>
          <a:ea typeface="+mn-ea"/>
          <a:cs typeface="+mn-cs"/>
        </a:defRPr>
      </a:lvl3pPr>
      <a:lvl4pPr marL="1493261" algn="l" defTabSz="497754" rtl="0" eaLnBrk="1" latinLnBrk="0" hangingPunct="1">
        <a:defRPr sz="2000" kern="1200">
          <a:solidFill>
            <a:schemeClr val="tx1"/>
          </a:solidFill>
          <a:latin typeface="+mn-lt"/>
          <a:ea typeface="+mn-ea"/>
          <a:cs typeface="+mn-cs"/>
        </a:defRPr>
      </a:lvl4pPr>
      <a:lvl5pPr marL="1991015" algn="l" defTabSz="497754" rtl="0" eaLnBrk="1" latinLnBrk="0" hangingPunct="1">
        <a:defRPr sz="2000" kern="1200">
          <a:solidFill>
            <a:schemeClr val="tx1"/>
          </a:solidFill>
          <a:latin typeface="+mn-lt"/>
          <a:ea typeface="+mn-ea"/>
          <a:cs typeface="+mn-cs"/>
        </a:defRPr>
      </a:lvl5pPr>
      <a:lvl6pPr marL="2488768" algn="l" defTabSz="497754" rtl="0" eaLnBrk="1" latinLnBrk="0" hangingPunct="1">
        <a:defRPr sz="2000" kern="1200">
          <a:solidFill>
            <a:schemeClr val="tx1"/>
          </a:solidFill>
          <a:latin typeface="+mn-lt"/>
          <a:ea typeface="+mn-ea"/>
          <a:cs typeface="+mn-cs"/>
        </a:defRPr>
      </a:lvl6pPr>
      <a:lvl7pPr marL="2986522" algn="l" defTabSz="497754" rtl="0" eaLnBrk="1" latinLnBrk="0" hangingPunct="1">
        <a:defRPr sz="2000" kern="1200">
          <a:solidFill>
            <a:schemeClr val="tx1"/>
          </a:solidFill>
          <a:latin typeface="+mn-lt"/>
          <a:ea typeface="+mn-ea"/>
          <a:cs typeface="+mn-cs"/>
        </a:defRPr>
      </a:lvl7pPr>
      <a:lvl8pPr marL="3484275" algn="l" defTabSz="497754" rtl="0" eaLnBrk="1" latinLnBrk="0" hangingPunct="1">
        <a:defRPr sz="2000" kern="1200">
          <a:solidFill>
            <a:schemeClr val="tx1"/>
          </a:solidFill>
          <a:latin typeface="+mn-lt"/>
          <a:ea typeface="+mn-ea"/>
          <a:cs typeface="+mn-cs"/>
        </a:defRPr>
      </a:lvl8pPr>
      <a:lvl9pPr marL="3982029" algn="l" defTabSz="49775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file:///\\localhost\Volumes\KTagency\Clients\ENZ\JOBS\ENZ%201485%20-%20K%20Mac%20Presso\Artwork\assets\Video%202V2.m4v"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Videos/Video%201V2.m4v"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Videos/Video%202V2.m4v"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1485 ENZ KMac-Independent schoo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2467453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ustryUpdateMarch2014-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18426154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ustryUpdateMarch2014-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18747334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ustryUpdateMarch2014-3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16873422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2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
        <p:nvSpPr>
          <p:cNvPr id="8" name="Action Button: Movie 7">
            <a:hlinkClick r:id="" action="ppaction://noaction" highlightClick="1"/>
            <a:hlinkHover r:id="" action="ppaction://hlinkshowjump?jump=nextslide"/>
          </p:cNvPr>
          <p:cNvSpPr/>
          <p:nvPr/>
        </p:nvSpPr>
        <p:spPr>
          <a:xfrm>
            <a:off x="4140205" y="4649903"/>
            <a:ext cx="382014" cy="233686"/>
          </a:xfrm>
          <a:prstGeom prst="actionButtonMovie">
            <a:avLst/>
          </a:prstGeom>
          <a:solidFill>
            <a:srgbClr val="22A2A2">
              <a:alpha val="67000"/>
            </a:srgb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9" name="Action Button: Movie 8">
            <a:hlinkClick r:id="rId4" action="ppaction://hlinkfile" highlightClick="1"/>
          </p:cNvPr>
          <p:cNvSpPr/>
          <p:nvPr/>
        </p:nvSpPr>
        <p:spPr>
          <a:xfrm>
            <a:off x="4150530" y="4976507"/>
            <a:ext cx="371689" cy="252000"/>
          </a:xfrm>
          <a:prstGeom prst="actionButtonMovie">
            <a:avLst/>
          </a:prstGeom>
          <a:solidFill>
            <a:srgbClr val="22A2A2">
              <a:alpha val="67000"/>
            </a:srgbClr>
          </a:solidFill>
          <a:ln>
            <a:no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ustryUpdateMarch2014-2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766796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3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0"/>
          </p:nvPr>
        </p:nvSpPr>
        <p:spPr>
          <a:xfrm>
            <a:off x="979792" y="1848697"/>
            <a:ext cx="8818126" cy="4201583"/>
          </a:xfrm>
        </p:spPr>
        <p:txBody>
          <a:bodyPr>
            <a:normAutofit/>
          </a:bodyPr>
          <a:lstStyle/>
          <a:p>
            <a:endParaRPr lang="en-NZ" dirty="0" smtClean="0"/>
          </a:p>
          <a:p>
            <a:endParaRPr lang="en-NZ" dirty="0" smtClean="0"/>
          </a:p>
          <a:p>
            <a:r>
              <a:rPr lang="en-NZ" dirty="0" smtClean="0">
                <a:hlinkClick r:id="rId3" action="ppaction://hlinkfile"/>
              </a:rPr>
              <a:t>Video 1</a:t>
            </a:r>
            <a:r>
              <a:rPr lang="en-NZ" dirty="0" smtClean="0"/>
              <a:t> – perceptions of NZ</a:t>
            </a:r>
          </a:p>
          <a:p>
            <a:r>
              <a:rPr lang="en-NZ" dirty="0" smtClean="0">
                <a:hlinkClick r:id="rId4" action="ppaction://hlinkfile"/>
              </a:rPr>
              <a:t>Video </a:t>
            </a:r>
            <a:r>
              <a:rPr lang="en-NZ" dirty="0" smtClean="0"/>
              <a:t>2 – parents </a:t>
            </a:r>
          </a:p>
        </p:txBody>
      </p:sp>
      <p:sp>
        <p:nvSpPr>
          <p:cNvPr id="3" name="Text Placeholder 2"/>
          <p:cNvSpPr>
            <a:spLocks noGrp="1"/>
          </p:cNvSpPr>
          <p:nvPr>
            <p:ph type="body" sz="quarter" idx="11"/>
          </p:nvPr>
        </p:nvSpPr>
        <p:spPr>
          <a:xfrm>
            <a:off x="303504" y="588222"/>
            <a:ext cx="6644111" cy="672253"/>
          </a:xfrm>
        </p:spPr>
        <p:txBody>
          <a:bodyPr/>
          <a:lstStyle/>
          <a:p>
            <a:r>
              <a:rPr lang="en-NZ" sz="3200" dirty="0" smtClean="0"/>
              <a:t>VIDEOs</a:t>
            </a:r>
            <a:endParaRPr lang="en-NZ" sz="3200" dirty="0"/>
          </a:p>
        </p:txBody>
      </p:sp>
      <p:sp>
        <p:nvSpPr>
          <p:cNvPr id="4" name="Text Placeholder 3"/>
          <p:cNvSpPr>
            <a:spLocks noGrp="1"/>
          </p:cNvSpPr>
          <p:nvPr>
            <p:ph type="body" sz="quarter" idx="12"/>
          </p:nvPr>
        </p:nvSpPr>
        <p:spPr/>
        <p:txBody>
          <a:bodyPr/>
          <a:lstStyle/>
          <a:p>
            <a:endParaRPr lang="en-NZ"/>
          </a:p>
        </p:txBody>
      </p:sp>
    </p:spTree>
    <p:extLst>
      <p:ext uri="{BB962C8B-B14F-4D97-AF65-F5344CB8AC3E}">
        <p14:creationId xmlns:p14="http://schemas.microsoft.com/office/powerpoint/2010/main" val="33388378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6182211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89"/>
            <a:ext cx="10688638" cy="7558361"/>
          </a:xfrm>
          <a:prstGeom prst="rect">
            <a:avLst/>
          </a:prstGeom>
        </p:spPr>
      </p:pic>
    </p:spTree>
    <p:extLst>
      <p:ext uri="{BB962C8B-B14F-4D97-AF65-F5344CB8AC3E}">
        <p14:creationId xmlns:p14="http://schemas.microsoft.com/office/powerpoint/2010/main" val="3448018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85 ENZ KMac-Independent schools-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688638" cy="7558361"/>
          </a:xfrm>
          <a:prstGeom prst="rect">
            <a:avLst/>
          </a:prstGeom>
        </p:spPr>
      </p:pic>
    </p:spTree>
    <p:extLst>
      <p:ext uri="{BB962C8B-B14F-4D97-AF65-F5344CB8AC3E}">
        <p14:creationId xmlns:p14="http://schemas.microsoft.com/office/powerpoint/2010/main" val="32768572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455</Words>
  <Application>Microsoft Office PowerPoint</Application>
  <PresentationFormat>Custom</PresentationFormat>
  <Paragraphs>41</Paragraphs>
  <Slides>42</Slides>
  <Notes>11</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Clemenger BBDO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Maren Scheibe-Beinersdorf</dc:creator>
  <cp:lastModifiedBy>Annabelle O'Meara</cp:lastModifiedBy>
  <cp:revision>19</cp:revision>
  <dcterms:created xsi:type="dcterms:W3CDTF">2014-03-19T02:31:41Z</dcterms:created>
  <dcterms:modified xsi:type="dcterms:W3CDTF">2014-03-26T21:52:11Z</dcterms:modified>
</cp:coreProperties>
</file>