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slideLayouts/slideLayout8.xml" ContentType="application/vnd.openxmlformats-officedocument.presentationml.slideLayout+xml"/>
  <Override PartName="/ppt/theme/theme6.xml" ContentType="application/vnd.openxmlformats-officedocument.theme+xml"/>
  <Override PartName="/ppt/slideLayouts/slideLayout9.xml" ContentType="application/vnd.openxmlformats-officedocument.presentationml.slideLayout+xml"/>
  <Override PartName="/ppt/theme/theme7.xml" ContentType="application/vnd.openxmlformats-officedocument.theme+xml"/>
  <Override PartName="/ppt/slideLayouts/slideLayout10.xml" ContentType="application/vnd.openxmlformats-officedocument.presentationml.slideLayout+xml"/>
  <Override PartName="/ppt/theme/theme8.xml" ContentType="application/vnd.openxmlformats-officedocument.theme+xml"/>
  <Override PartName="/ppt/slideLayouts/slideLayout11.xml" ContentType="application/vnd.openxmlformats-officedocument.presentationml.slideLayout+xml"/>
  <Override PartName="/ppt/theme/theme9.xml" ContentType="application/vnd.openxmlformats-officedocument.theme+xml"/>
  <Override PartName="/ppt/slideLayouts/slideLayout12.xml" ContentType="application/vnd.openxmlformats-officedocument.presentationml.slideLayout+xml"/>
  <Override PartName="/ppt/theme/theme10.xml" ContentType="application/vnd.openxmlformats-officedocument.theme+xml"/>
  <Override PartName="/ppt/slideLayouts/slideLayout13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  <p:sldMasterId id="2147483930" r:id="rId2"/>
    <p:sldMasterId id="2147483661" r:id="rId3"/>
    <p:sldMasterId id="2147483679" r:id="rId4"/>
    <p:sldMasterId id="2147483703" r:id="rId5"/>
    <p:sldMasterId id="2147483689" r:id="rId6"/>
    <p:sldMasterId id="2147483669" r:id="rId7"/>
    <p:sldMasterId id="2147483926" r:id="rId8"/>
    <p:sldMasterId id="2147483928" r:id="rId9"/>
    <p:sldMasterId id="2147483701" r:id="rId10"/>
    <p:sldMasterId id="2147483889" r:id="rId11"/>
  </p:sldMasterIdLst>
  <p:notesMasterIdLst>
    <p:notesMasterId r:id="rId41"/>
  </p:notesMasterIdLst>
  <p:sldIdLst>
    <p:sldId id="256" r:id="rId12"/>
    <p:sldId id="257" r:id="rId13"/>
    <p:sldId id="269" r:id="rId14"/>
    <p:sldId id="273" r:id="rId15"/>
    <p:sldId id="258" r:id="rId16"/>
    <p:sldId id="268" r:id="rId17"/>
    <p:sldId id="262" r:id="rId18"/>
    <p:sldId id="264" r:id="rId19"/>
    <p:sldId id="272" r:id="rId20"/>
    <p:sldId id="266" r:id="rId21"/>
    <p:sldId id="274" r:id="rId22"/>
    <p:sldId id="265" r:id="rId23"/>
    <p:sldId id="271" r:id="rId24"/>
    <p:sldId id="275" r:id="rId25"/>
    <p:sldId id="276" r:id="rId26"/>
    <p:sldId id="277" r:id="rId27"/>
    <p:sldId id="259" r:id="rId28"/>
    <p:sldId id="270" r:id="rId29"/>
    <p:sldId id="279" r:id="rId30"/>
    <p:sldId id="278" r:id="rId31"/>
    <p:sldId id="260" r:id="rId32"/>
    <p:sldId id="261" r:id="rId33"/>
    <p:sldId id="280" r:id="rId34"/>
    <p:sldId id="281" r:id="rId35"/>
    <p:sldId id="282" r:id="rId36"/>
    <p:sldId id="283" r:id="rId37"/>
    <p:sldId id="284" r:id="rId38"/>
    <p:sldId id="285" r:id="rId39"/>
    <p:sldId id="288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1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fld id="{7CF95401-C8FE-804B-83E2-5318579333E7}" type="datetimeFigureOut">
              <a:rPr lang="en-GB"/>
              <a:pPr>
                <a:defRPr/>
              </a:pPr>
              <a:t>19/05/2014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fld id="{502AEA54-8D33-0647-AC74-F38758DA81C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24181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2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066800" y="990600"/>
            <a:ext cx="6858000" cy="838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7724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562600" y="1036638"/>
            <a:ext cx="3276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231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28600" y="762000"/>
            <a:ext cx="35052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4900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44035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-NZ)Rev)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9075" y="6094414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2958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562600" y="1036638"/>
            <a:ext cx="3276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2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83180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2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28600" y="762000"/>
            <a:ext cx="35052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0467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2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066800" y="990600"/>
            <a:ext cx="6858000" cy="838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9520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2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066800" y="990600"/>
            <a:ext cx="6858000" cy="838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3784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2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562600" y="1036638"/>
            <a:ext cx="3276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858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2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28600" y="762000"/>
            <a:ext cx="35052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611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0" y="1600201"/>
            <a:ext cx="8382000" cy="441960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3803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562600" y="1036638"/>
            <a:ext cx="3276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2261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emf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0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New-NZ)Rev)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4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MUN38896 MasseyLogoUniNZ_CMYKrev.ai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63501"/>
            <a:ext cx="1625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6674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MYK_WB_RIG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1" y="-15874"/>
            <a:ext cx="20240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New-NZ)Rev)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4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MYK_WB_LEF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2" y="-23813"/>
            <a:ext cx="2024063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Slash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60438"/>
            <a:ext cx="3851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MUN38896 MasseyLogoUniNZ_CMYKrev.ai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63501"/>
            <a:ext cx="1625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New-NZ)Rev)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4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72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Slash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79451"/>
            <a:ext cx="38512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 descr="MUN38896 MasseyLogoUniNZ_CMYKrev.ai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63501"/>
            <a:ext cx="1625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New-NZ)Rev)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4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933" r:id="rId2"/>
    <p:sldLayoutId id="2147483934" r:id="rId3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MYK_WB_R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1" y="-15874"/>
            <a:ext cx="20240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Slash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60438"/>
            <a:ext cx="3851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New-NZ)Rev)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4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MYK_WB_R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1" y="-15874"/>
            <a:ext cx="20240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Slash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79451"/>
            <a:ext cx="38512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New-NZ)Rev)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4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MYK_WB_R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1" y="-15874"/>
            <a:ext cx="20240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New-NZ)Rev)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4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7" descr="Slash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60438"/>
            <a:ext cx="3851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 descr="CMYK_WB_R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1" y="-15874"/>
            <a:ext cx="20240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 descr="New-NZ)Rev)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4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Slash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60438"/>
            <a:ext cx="3851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803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MYK_WB_RIG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1" y="-15874"/>
            <a:ext cx="20240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Slash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79451"/>
            <a:ext cx="38512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New-NZ)Rev)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4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863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png"/><Relationship Id="rId4" Type="http://schemas.openxmlformats.org/officeDocument/2006/relationships/image" Target="../media/image14.jpeg"/><Relationship Id="rId9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6.emf"/><Relationship Id="rId4" Type="http://schemas.openxmlformats.org/officeDocument/2006/relationships/package" Target="../embeddings/Microsoft_Word_Document1.docx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2000" dirty="0" smtClean="0"/>
              <a:t>James Lockhart</a:t>
            </a:r>
          </a:p>
          <a:p>
            <a:pPr marL="0" indent="0" algn="ctr">
              <a:buNone/>
            </a:pPr>
            <a:r>
              <a:rPr lang="en-US" sz="2000" dirty="0" smtClean="0"/>
              <a:t>School of Management </a:t>
            </a:r>
          </a:p>
          <a:p>
            <a:pPr marL="0" indent="0" algn="ctr">
              <a:buNone/>
            </a:pPr>
            <a:r>
              <a:rPr lang="en-US" sz="2000" dirty="0" smtClean="0"/>
              <a:t>Massey University</a:t>
            </a: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66800" y="2514600"/>
            <a:ext cx="6858000" cy="838200"/>
          </a:xfrm>
        </p:spPr>
        <p:txBody>
          <a:bodyPr/>
          <a:lstStyle/>
          <a:p>
            <a:r>
              <a:rPr lang="en-US" dirty="0" smtClean="0"/>
              <a:t>Risk and performance:</a:t>
            </a:r>
          </a:p>
          <a:p>
            <a:r>
              <a:rPr lang="en-US" dirty="0" smtClean="0"/>
              <a:t>Two sides of the same coin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5830256"/>
            <a:ext cx="2159000" cy="1027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0268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Do we have confidence in the CEO?  If not, who is on the committee to find a new one?</a:t>
            </a:r>
          </a:p>
          <a:p>
            <a:pPr marL="0" indent="0" algn="ctr">
              <a:buNone/>
            </a:pPr>
            <a:r>
              <a:rPr lang="en-US" dirty="0"/>
              <a:t>	</a:t>
            </a:r>
            <a:r>
              <a:rPr lang="en-US" dirty="0" smtClean="0"/>
              <a:t>			</a:t>
            </a:r>
            <a:r>
              <a:rPr lang="en-US" sz="1400" dirty="0" smtClean="0"/>
              <a:t>Richard Westlake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4596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we really know</a:t>
            </a:r>
            <a:endParaRPr lang="en-NZ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en-US" altLang="en-US" sz="2000" dirty="0" smtClean="0"/>
              <a:t>There is certainty that </a:t>
            </a:r>
            <a:r>
              <a:rPr lang="en-US" altLang="en-US" sz="2000" dirty="0" err="1" smtClean="0"/>
              <a:t>organisational</a:t>
            </a:r>
            <a:r>
              <a:rPr lang="en-US" altLang="en-US" sz="2000" dirty="0" smtClean="0"/>
              <a:t> failures will continue</a:t>
            </a:r>
          </a:p>
          <a:p>
            <a:pPr lvl="1" eaLnBrk="1" hangingPunct="1"/>
            <a:r>
              <a:rPr lang="en-US" altLang="en-US" sz="1600" dirty="0" smtClean="0"/>
              <a:t>Regardless of rules or principles</a:t>
            </a:r>
          </a:p>
          <a:p>
            <a:pPr eaLnBrk="1" hangingPunct="1"/>
            <a:r>
              <a:rPr lang="en-US" altLang="en-US" sz="2000" dirty="0" smtClean="0"/>
              <a:t>There is an expectation that governance should produce better results</a:t>
            </a:r>
          </a:p>
          <a:p>
            <a:pPr eaLnBrk="1" hangingPunct="1"/>
            <a:r>
              <a:rPr lang="en-US" altLang="en-US" sz="2000" dirty="0" smtClean="0"/>
              <a:t>Putting ‘good’ in front of governance creates an entirely different set of expectations than the norm</a:t>
            </a:r>
          </a:p>
          <a:p>
            <a:pPr eaLnBrk="1" hangingPunct="1"/>
            <a:r>
              <a:rPr lang="en-US" altLang="en-US" sz="2000" dirty="0" smtClean="0"/>
              <a:t>Governance is as much about the outcome, as it is about process</a:t>
            </a:r>
          </a:p>
          <a:p>
            <a:pPr eaLnBrk="1" hangingPunct="1"/>
            <a:r>
              <a:rPr lang="en-US" altLang="en-US" sz="2000" dirty="0" smtClean="0"/>
              <a:t>Egos and hubris have been demonstrated to be the source of many failures</a:t>
            </a:r>
          </a:p>
          <a:p>
            <a:pPr lvl="1" eaLnBrk="1" hangingPunct="1"/>
            <a:r>
              <a:rPr lang="en-NZ" altLang="en-US" sz="1600" dirty="0" smtClean="0"/>
              <a:t>Hubris indicates a loss of contact with reality and an overestimation of one's own competence or capabilities, especially when the person exhibiting it is in a position of power</a:t>
            </a:r>
          </a:p>
          <a:p>
            <a:pPr eaLnBrk="1" hangingPunct="1"/>
            <a:r>
              <a:rPr lang="en-NZ" altLang="en-US" sz="2000" dirty="0" smtClean="0"/>
              <a:t>Improving formality of decision making and implementing better processes has been demonstrated to enhance performance</a:t>
            </a:r>
            <a:endParaRPr lang="en-US" altLang="en-US" sz="2000" dirty="0" smtClean="0"/>
          </a:p>
          <a:p>
            <a:pPr lvl="1"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417734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Contextual relevance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In the context of education is governance any different?</a:t>
            </a:r>
          </a:p>
          <a:p>
            <a:pPr lvl="1"/>
            <a:r>
              <a:rPr lang="en-US" dirty="0" smtClean="0"/>
              <a:t>Primary role is to achieve high performance</a:t>
            </a:r>
          </a:p>
          <a:p>
            <a:pPr lvl="1"/>
            <a:r>
              <a:rPr lang="en-US" dirty="0" smtClean="0"/>
              <a:t>Provide an exemplary level of transparency and accountability</a:t>
            </a:r>
          </a:p>
          <a:p>
            <a:pPr lvl="2"/>
            <a:r>
              <a:rPr lang="en-US" dirty="0" smtClean="0"/>
              <a:t>Identify whom the </a:t>
            </a:r>
            <a:r>
              <a:rPr lang="en-US" dirty="0" err="1" smtClean="0"/>
              <a:t>organisation</a:t>
            </a:r>
            <a:r>
              <a:rPr lang="en-US" dirty="0" smtClean="0"/>
              <a:t> should serve</a:t>
            </a:r>
          </a:p>
          <a:p>
            <a:pPr lvl="2"/>
            <a:r>
              <a:rPr lang="en-US" dirty="0" smtClean="0"/>
              <a:t>Determine the purpose of the </a:t>
            </a:r>
            <a:r>
              <a:rPr lang="en-US" dirty="0" err="1" smtClean="0"/>
              <a:t>organisation</a:t>
            </a:r>
            <a:endParaRPr lang="en-US" dirty="0" smtClean="0"/>
          </a:p>
          <a:p>
            <a:pPr lvl="2"/>
            <a:r>
              <a:rPr lang="en-US" dirty="0" smtClean="0"/>
              <a:t>Provide the </a:t>
            </a:r>
            <a:r>
              <a:rPr lang="en-US" dirty="0" err="1" smtClean="0"/>
              <a:t>organisation</a:t>
            </a:r>
            <a:r>
              <a:rPr lang="en-US" dirty="0" smtClean="0"/>
              <a:t> with appropriate leadership</a:t>
            </a:r>
          </a:p>
          <a:p>
            <a:pPr lvl="2"/>
            <a:r>
              <a:rPr lang="en-US" dirty="0" smtClean="0"/>
              <a:t>Setting an upholding the ethical stance the </a:t>
            </a:r>
            <a:r>
              <a:rPr lang="en-US" dirty="0" err="1" smtClean="0"/>
              <a:t>organisation</a:t>
            </a:r>
            <a:r>
              <a:rPr lang="en-US" dirty="0" smtClean="0"/>
              <a:t> seeks to adopt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8090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4122737"/>
            <a:ext cx="1906587" cy="118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879" y="653520"/>
            <a:ext cx="1951038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138738"/>
            <a:ext cx="7334250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Common pitfalls</a:t>
            </a:r>
            <a:endParaRPr lang="en-NZ" dirty="0"/>
          </a:p>
        </p:txBody>
      </p:sp>
      <p:pic>
        <p:nvPicPr>
          <p:cNvPr id="6" name="Content Placeholder 2"/>
          <p:cNvPicPr>
            <a:picLocks noGrp="1" noChangeAspect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2143125"/>
            <a:ext cx="4029075" cy="2571750"/>
          </a:xfrm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048000"/>
            <a:ext cx="38481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2928938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532312"/>
            <a:ext cx="2265362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917" y="2057400"/>
            <a:ext cx="28384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731" y="4942681"/>
            <a:ext cx="2052637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2260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62" t="23145" r="24686" b="23499"/>
          <a:stretch>
            <a:fillRect/>
          </a:stretch>
        </p:blipFill>
        <p:spPr bwMode="auto">
          <a:xfrm>
            <a:off x="1600201" y="1600200"/>
            <a:ext cx="60198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1600200" y="1600200"/>
            <a:ext cx="0" cy="403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91067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80" t="23145" r="24706" b="23499"/>
          <a:stretch>
            <a:fillRect/>
          </a:stretch>
        </p:blipFill>
        <p:spPr bwMode="auto">
          <a:xfrm>
            <a:off x="1600200" y="1600200"/>
            <a:ext cx="60198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72631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Away we go……</a:t>
            </a:r>
            <a:endParaRPr lang="en-NZ" dirty="0"/>
          </a:p>
        </p:txBody>
      </p:sp>
      <p:pic>
        <p:nvPicPr>
          <p:cNvPr id="6" name="Content Placeholder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27292" y="2384920"/>
            <a:ext cx="4889416" cy="3231160"/>
          </a:xfrm>
        </p:spPr>
      </p:pic>
    </p:spTree>
    <p:extLst>
      <p:ext uri="{BB962C8B-B14F-4D97-AF65-F5344CB8AC3E}">
        <p14:creationId xmlns:p14="http://schemas.microsoft.com/office/powerpoint/2010/main" val="39324002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Risk management is identified as one of the practices of governance, but is it just a compliance activity?</a:t>
            </a:r>
          </a:p>
          <a:p>
            <a:r>
              <a:rPr lang="en-US" dirty="0"/>
              <a:t>L</a:t>
            </a:r>
            <a:r>
              <a:rPr lang="en-US" dirty="0" smtClean="0"/>
              <a:t>ets consider causality…..</a:t>
            </a:r>
          </a:p>
          <a:p>
            <a:pPr lvl="1"/>
            <a:r>
              <a:rPr lang="en-US" dirty="0" smtClean="0"/>
              <a:t>Does risk management emerge from the pursuit of performance?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If so, then each </a:t>
            </a:r>
            <a:r>
              <a:rPr lang="en-US" dirty="0" err="1" smtClean="0"/>
              <a:t>organisation</a:t>
            </a:r>
            <a:r>
              <a:rPr lang="en-US" dirty="0" smtClean="0"/>
              <a:t> requires its own unique risk management system that is created from the pursuit of its own goals</a:t>
            </a:r>
          </a:p>
          <a:p>
            <a:pPr lvl="2"/>
            <a:r>
              <a:rPr lang="en-US" dirty="0" smtClean="0"/>
              <a:t>Providing the </a:t>
            </a:r>
            <a:r>
              <a:rPr lang="en-US" dirty="0" err="1" smtClean="0"/>
              <a:t>jursidiction’s</a:t>
            </a:r>
            <a:r>
              <a:rPr lang="en-US" dirty="0" smtClean="0"/>
              <a:t> (and increasingly societies’) accepted compliance practices are being met</a:t>
            </a:r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4846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752600"/>
            <a:ext cx="4593336" cy="409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203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14400" y="4038600"/>
            <a:ext cx="6858000" cy="838200"/>
          </a:xfrm>
        </p:spPr>
        <p:txBody>
          <a:bodyPr/>
          <a:lstStyle/>
          <a:p>
            <a:r>
              <a:rPr lang="en-GB" sz="1800" dirty="0">
                <a:solidFill>
                  <a:schemeClr val="bg1"/>
                </a:solidFill>
              </a:rPr>
              <a:t>If two things are </a:t>
            </a:r>
            <a:r>
              <a:rPr lang="en-GB" sz="1800" dirty="0" smtClean="0">
                <a:solidFill>
                  <a:schemeClr val="bg1"/>
                </a:solidFill>
              </a:rPr>
              <a:t>two side of the same coin, </a:t>
            </a:r>
            <a:r>
              <a:rPr lang="en-GB" sz="1800" dirty="0">
                <a:solidFill>
                  <a:schemeClr val="bg1"/>
                </a:solidFill>
              </a:rPr>
              <a:t>they are </a:t>
            </a:r>
            <a:r>
              <a:rPr lang="en-GB" sz="1800" dirty="0" smtClean="0">
                <a:solidFill>
                  <a:schemeClr val="bg1"/>
                </a:solidFill>
              </a:rPr>
              <a:t>very closely related although they seem different.</a:t>
            </a:r>
          </a:p>
          <a:p>
            <a:endParaRPr lang="en-GB" sz="1800" dirty="0" smtClean="0">
              <a:solidFill>
                <a:schemeClr val="bg1"/>
              </a:solidFill>
            </a:endParaRPr>
          </a:p>
          <a:p>
            <a:r>
              <a:rPr lang="en-GB" sz="1400" dirty="0" smtClean="0">
                <a:solidFill>
                  <a:schemeClr val="bg1"/>
                </a:solidFill>
              </a:rPr>
              <a:t>(</a:t>
            </a:r>
            <a:r>
              <a:rPr lang="en-GB" sz="1400" dirty="0">
                <a:solidFill>
                  <a:schemeClr val="bg1"/>
                </a:solidFill>
              </a:rPr>
              <a:t>Definition of be two sides of the same coin from </a:t>
            </a:r>
            <a:r>
              <a:rPr lang="en-GB" sz="1400" dirty="0" smtClean="0">
                <a:solidFill>
                  <a:schemeClr val="bg1"/>
                </a:solidFill>
              </a:rPr>
              <a:t>the Cambridge Advanced Learner’s Dictionary &amp; Thesaurus © </a:t>
            </a:r>
            <a:r>
              <a:rPr lang="en-GB" sz="1400" dirty="0">
                <a:solidFill>
                  <a:schemeClr val="bg1"/>
                </a:solidFill>
              </a:rPr>
              <a:t>Cambridge University Press)</a:t>
            </a:r>
          </a:p>
          <a:p>
            <a:endParaRPr lang="en-NZ" sz="1800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1447800"/>
            <a:ext cx="24003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0575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What is governance</a:t>
            </a:r>
          </a:p>
          <a:p>
            <a:r>
              <a:rPr lang="en-US" dirty="0" smtClean="0"/>
              <a:t>Why is governance required</a:t>
            </a:r>
          </a:p>
          <a:p>
            <a:pPr lvl="1"/>
            <a:r>
              <a:rPr lang="en-US" dirty="0" smtClean="0"/>
              <a:t>In the education context, especially independent schools</a:t>
            </a:r>
          </a:p>
          <a:p>
            <a:r>
              <a:rPr lang="en-US" dirty="0" smtClean="0"/>
              <a:t>Systemic changes to governance</a:t>
            </a:r>
          </a:p>
          <a:p>
            <a:r>
              <a:rPr lang="en-US" dirty="0" smtClean="0"/>
              <a:t>The practices of governance</a:t>
            </a:r>
          </a:p>
          <a:p>
            <a:pPr lvl="1"/>
            <a:r>
              <a:rPr lang="en-US" dirty="0" smtClean="0"/>
              <a:t>Risk management</a:t>
            </a:r>
          </a:p>
          <a:p>
            <a:pPr lvl="1"/>
            <a:r>
              <a:rPr lang="en-US" dirty="0" smtClean="0"/>
              <a:t>Compliance activity</a:t>
            </a:r>
          </a:p>
          <a:p>
            <a:r>
              <a:rPr lang="en-US" dirty="0" smtClean="0"/>
              <a:t>Risk management and performance</a:t>
            </a:r>
          </a:p>
          <a:p>
            <a:pPr lvl="1"/>
            <a:r>
              <a:rPr lang="en-US" dirty="0" smtClean="0"/>
              <a:t>What the future could look like</a:t>
            </a:r>
          </a:p>
          <a:p>
            <a:pPr lvl="1"/>
            <a:r>
              <a:rPr lang="en-US" dirty="0" smtClean="0"/>
              <a:t>What is the role for the board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9068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NZ" sz="2800" dirty="0" smtClean="0">
                <a:latin typeface="+mn-lt"/>
                <a:cs typeface="Times New Roman" pitchFamily="18" charset="0"/>
              </a:rPr>
              <a:t>Proactively </a:t>
            </a:r>
            <a:r>
              <a:rPr lang="en-NZ" sz="2800" dirty="0">
                <a:latin typeface="+mn-lt"/>
                <a:cs typeface="Times New Roman" pitchFamily="18" charset="0"/>
              </a:rPr>
              <a:t>minimising the likelihood and severity of future events that could negatively affect the </a:t>
            </a:r>
            <a:r>
              <a:rPr lang="en-NZ" sz="2800" dirty="0" smtClean="0">
                <a:latin typeface="+mn-lt"/>
                <a:cs typeface="Times New Roman" pitchFamily="18" charset="0"/>
              </a:rPr>
              <a:t>organisation, </a:t>
            </a:r>
            <a:r>
              <a:rPr lang="en-NZ" sz="2800" dirty="0">
                <a:latin typeface="+mn-lt"/>
                <a:cs typeface="Times New Roman" pitchFamily="18" charset="0"/>
              </a:rPr>
              <a:t>bringing grounded </a:t>
            </a:r>
            <a:r>
              <a:rPr lang="en-NZ" sz="2800" dirty="0" smtClean="0">
                <a:latin typeface="+mn-lt"/>
                <a:cs typeface="Times New Roman" pitchFamily="18" charset="0"/>
              </a:rPr>
              <a:t>confidence to all involved</a:t>
            </a:r>
          </a:p>
          <a:p>
            <a:pPr lvl="1"/>
            <a:r>
              <a:rPr lang="en-NZ" dirty="0" smtClean="0">
                <a:latin typeface="+mn-lt"/>
                <a:cs typeface="Times New Roman" pitchFamily="18" charset="0"/>
              </a:rPr>
              <a:t>Provides greater headroom, freeboard to pursue higher performance</a:t>
            </a:r>
          </a:p>
          <a:p>
            <a:pPr lvl="2"/>
            <a:r>
              <a:rPr lang="en-NZ" dirty="0" smtClean="0">
                <a:latin typeface="+mn-lt"/>
                <a:cs typeface="Times New Roman" pitchFamily="18" charset="0"/>
              </a:rPr>
              <a:t>Rather than a constraint</a:t>
            </a:r>
            <a:endParaRPr lang="en-NZ" dirty="0">
              <a:latin typeface="+mn-lt"/>
              <a:cs typeface="Times New Roman" pitchFamily="18" charset="0"/>
            </a:endParaRPr>
          </a:p>
          <a:p>
            <a:endParaRPr lang="en-NZ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Risk management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13569343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three questions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What is your </a:t>
            </a:r>
            <a:r>
              <a:rPr lang="en-US" dirty="0" err="1" smtClean="0"/>
              <a:t>organisation’s</a:t>
            </a:r>
            <a:r>
              <a:rPr lang="en-US" dirty="0" smtClean="0"/>
              <a:t> risk appetite?</a:t>
            </a:r>
          </a:p>
          <a:p>
            <a:endParaRPr lang="en-US" dirty="0"/>
          </a:p>
          <a:p>
            <a:r>
              <a:rPr lang="en-US" dirty="0" smtClean="0"/>
              <a:t>What keeps </a:t>
            </a:r>
            <a:r>
              <a:rPr lang="en-US" i="1" dirty="0" smtClean="0"/>
              <a:t>you</a:t>
            </a:r>
            <a:r>
              <a:rPr lang="en-US" dirty="0" smtClean="0"/>
              <a:t> awake at night?</a:t>
            </a:r>
          </a:p>
          <a:p>
            <a:endParaRPr lang="en-US" dirty="0"/>
          </a:p>
          <a:p>
            <a:r>
              <a:rPr lang="en-US" dirty="0" smtClean="0"/>
              <a:t>What would bring this </a:t>
            </a:r>
            <a:r>
              <a:rPr lang="en-US" dirty="0" err="1" smtClean="0"/>
              <a:t>organisation</a:t>
            </a:r>
            <a:r>
              <a:rPr lang="en-US" dirty="0" smtClean="0"/>
              <a:t> to its knees?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270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Risk management matrix</a:t>
            </a:r>
            <a:endParaRPr lang="en-NZ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6908872"/>
              </p:ext>
            </p:extLst>
          </p:nvPr>
        </p:nvGraphicFramePr>
        <p:xfrm>
          <a:off x="914400" y="2438400"/>
          <a:ext cx="7302500" cy="289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Document" r:id="rId4" imgW="9928336" imgH="3949195" progId="Word.Document.12">
                  <p:embed/>
                </p:oleObj>
              </mc:Choice>
              <mc:Fallback>
                <p:oleObj name="Document" r:id="rId4" imgW="9928336" imgH="3949195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438400"/>
                        <a:ext cx="7302500" cy="2898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072295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Risk  Management Policy</a:t>
            </a:r>
            <a:endParaRPr lang="en-NZ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Purpose – why do you need this policy? </a:t>
            </a:r>
          </a:p>
          <a:p>
            <a:r>
              <a:rPr lang="en-US" dirty="0" smtClean="0"/>
              <a:t>Objective </a:t>
            </a:r>
            <a:r>
              <a:rPr lang="en-US" dirty="0"/>
              <a:t>– what are you trying to achieve</a:t>
            </a:r>
            <a:r>
              <a:rPr lang="en-US" dirty="0" smtClean="0"/>
              <a:t>?</a:t>
            </a:r>
          </a:p>
          <a:p>
            <a:r>
              <a:rPr lang="en-US" dirty="0" smtClean="0"/>
              <a:t>Actions – what are you going to do?</a:t>
            </a:r>
          </a:p>
          <a:p>
            <a:r>
              <a:rPr lang="en-US" dirty="0" smtClean="0"/>
              <a:t>Reporting – what and how?</a:t>
            </a:r>
          </a:p>
          <a:p>
            <a:r>
              <a:rPr lang="en-US" dirty="0" smtClean="0"/>
              <a:t>Review – when and how?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9938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lnSpc>
                <a:spcPct val="120000"/>
              </a:lnSpc>
              <a:buNone/>
            </a:pPr>
            <a:endParaRPr lang="en-US" i="1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i="1" dirty="0" smtClean="0"/>
              <a:t>A man would do nothing if he waited until he could do it so well that no one would find fault with what he has done</a:t>
            </a:r>
          </a:p>
          <a:p>
            <a:pPr marL="0" indent="0" algn="r">
              <a:buNone/>
            </a:pPr>
            <a:r>
              <a:rPr lang="en-US" dirty="0" smtClean="0"/>
              <a:t>Cardinal Newman (1801 – 1890)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081301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>
          <a:xfrm>
            <a:off x="609600" y="2362200"/>
            <a:ext cx="8229599" cy="4038600"/>
          </a:xfrm>
        </p:spPr>
        <p:txBody>
          <a:bodyPr/>
          <a:lstStyle/>
          <a:p>
            <a:r>
              <a:rPr lang="en-NZ" dirty="0" smtClean="0"/>
              <a:t>Doesn’t risk management provide freedom for the organisation as opposed to a constraint?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89361556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future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NZ" dirty="0" smtClean="0"/>
              <a:t>As the responsibility for performance shifts to the boards of organisations so does expectations surrounding risk failures</a:t>
            </a:r>
          </a:p>
          <a:p>
            <a:pPr lvl="1"/>
            <a:r>
              <a:rPr lang="en-NZ" dirty="0" smtClean="0"/>
              <a:t>That is inevitable!</a:t>
            </a:r>
          </a:p>
          <a:p>
            <a:pPr lvl="1"/>
            <a:r>
              <a:rPr lang="en-NZ" dirty="0" smtClean="0"/>
              <a:t>Paradoxes in New Zealand</a:t>
            </a:r>
          </a:p>
          <a:p>
            <a:pPr lvl="2"/>
            <a:r>
              <a:rPr lang="en-NZ" dirty="0" smtClean="0"/>
              <a:t>Left want to apportion blame to boards</a:t>
            </a:r>
          </a:p>
          <a:p>
            <a:pPr lvl="2"/>
            <a:r>
              <a:rPr lang="en-NZ" dirty="0" smtClean="0"/>
              <a:t>Right want to provide boards with greater freedom</a:t>
            </a:r>
          </a:p>
          <a:p>
            <a:pPr lvl="3"/>
            <a:r>
              <a:rPr lang="en-NZ" dirty="0" smtClean="0"/>
              <a:t>Right now we have a shambles!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81781711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04123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NZ" dirty="0" smtClean="0"/>
              <a:t>Who owns risk management?</a:t>
            </a:r>
          </a:p>
          <a:p>
            <a:pPr lvl="1"/>
            <a:r>
              <a:rPr lang="en-NZ" dirty="0" smtClean="0"/>
              <a:t>Often not the board</a:t>
            </a:r>
          </a:p>
          <a:p>
            <a:pPr lvl="1"/>
            <a:r>
              <a:rPr lang="en-NZ" dirty="0" smtClean="0"/>
              <a:t>Public sector often have risk management at higher levels in organisations</a:t>
            </a:r>
          </a:p>
          <a:p>
            <a:pPr lvl="1"/>
            <a:r>
              <a:rPr lang="en-NZ" dirty="0" smtClean="0"/>
              <a:t>Risk management provides greater freedoms</a:t>
            </a:r>
          </a:p>
          <a:p>
            <a:pPr lvl="1"/>
            <a:r>
              <a:rPr lang="en-NZ" dirty="0" smtClean="0"/>
              <a:t>Greater freedom provides greater opportunities for performance</a:t>
            </a:r>
          </a:p>
          <a:p>
            <a:r>
              <a:rPr lang="en-NZ" dirty="0" smtClean="0"/>
              <a:t>Isn’t that what this sector is striving to achieve?</a:t>
            </a:r>
            <a:endParaRPr lang="en-NZ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Conclusions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57367072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91233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57200" y="2438400"/>
            <a:ext cx="8229599" cy="4038600"/>
          </a:xfrm>
        </p:spPr>
        <p:txBody>
          <a:bodyPr/>
          <a:lstStyle/>
          <a:p>
            <a:r>
              <a:rPr lang="en-NZ" dirty="0" smtClean="0"/>
              <a:t>That there should be no confusion between the role and responsibility of the state and that of the individual, family, business or organisation</a:t>
            </a:r>
          </a:p>
          <a:p>
            <a:pPr lvl="1"/>
            <a:r>
              <a:rPr lang="en-NZ" dirty="0" smtClean="0"/>
              <a:t>This confusion in New Zealand is crippling us all</a:t>
            </a:r>
          </a:p>
          <a:p>
            <a:pPr lvl="1"/>
            <a:r>
              <a:rPr lang="en-NZ" dirty="0" smtClean="0"/>
              <a:t>There is too much State, and too little personal responsibility</a:t>
            </a:r>
          </a:p>
          <a:p>
            <a:pPr lvl="1"/>
            <a:endParaRPr lang="en-NZ" dirty="0"/>
          </a:p>
          <a:p>
            <a:r>
              <a:rPr lang="en-NZ" dirty="0" smtClean="0"/>
              <a:t>Implication is that what I say, and what you hear, </a:t>
            </a:r>
            <a:r>
              <a:rPr lang="en-NZ" i="1" dirty="0" smtClean="0"/>
              <a:t>may </a:t>
            </a:r>
            <a:r>
              <a:rPr lang="en-NZ" dirty="0" smtClean="0"/>
              <a:t>be ‘pointed’ or ‘harsh’</a:t>
            </a:r>
          </a:p>
          <a:p>
            <a:r>
              <a:rPr lang="en-NZ" dirty="0" smtClean="0"/>
              <a:t>Please retain a sense of humour!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Biases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9140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is governance</a:t>
            </a:r>
            <a:endParaRPr lang="en-NZ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en-US" altLang="en-US" sz="2000" dirty="0" smtClean="0"/>
              <a:t>Originally used in an </a:t>
            </a:r>
            <a:r>
              <a:rPr lang="en-US" altLang="en-US" sz="2000" u="sng" dirty="0" err="1" smtClean="0"/>
              <a:t>organisational</a:t>
            </a:r>
            <a:r>
              <a:rPr lang="en-US" altLang="en-US" sz="2000" dirty="0" smtClean="0"/>
              <a:t> or a </a:t>
            </a:r>
            <a:r>
              <a:rPr lang="en-US" altLang="en-US" sz="2000" u="sng" dirty="0" smtClean="0"/>
              <a:t>political</a:t>
            </a:r>
            <a:r>
              <a:rPr lang="en-US" altLang="en-US" sz="2000" dirty="0" smtClean="0"/>
              <a:t> sense</a:t>
            </a:r>
          </a:p>
          <a:p>
            <a:pPr eaLnBrk="1" hangingPunct="1"/>
            <a:r>
              <a:rPr lang="en-US" altLang="en-US" sz="2000" dirty="0" err="1" smtClean="0"/>
              <a:t>Organisational</a:t>
            </a:r>
            <a:r>
              <a:rPr lang="en-US" altLang="en-US" sz="2000" dirty="0" smtClean="0"/>
              <a:t> governance ≈ corporate and/or institutional and/or business governance </a:t>
            </a:r>
          </a:p>
          <a:p>
            <a:pPr lvl="1" eaLnBrk="1" hangingPunct="1"/>
            <a:r>
              <a:rPr lang="en-US" altLang="en-US" sz="1600" dirty="0" smtClean="0"/>
              <a:t>But governance is now being applied ubiquitously – to everything, everywhere</a:t>
            </a:r>
          </a:p>
          <a:p>
            <a:pPr lvl="2" eaLnBrk="1" hangingPunct="1"/>
            <a:r>
              <a:rPr lang="en-US" altLang="en-US" sz="1400" dirty="0" smtClean="0"/>
              <a:t>IT governance, HR governance, emotional governance and so on</a:t>
            </a:r>
          </a:p>
          <a:p>
            <a:pPr eaLnBrk="1" hangingPunct="1"/>
            <a:r>
              <a:rPr lang="en-US" altLang="en-US" sz="2000" dirty="0" smtClean="0"/>
              <a:t>Is it something to be achieved?</a:t>
            </a:r>
          </a:p>
          <a:p>
            <a:pPr lvl="1" eaLnBrk="1" hangingPunct="1"/>
            <a:r>
              <a:rPr lang="en-US" altLang="en-US" sz="1600" dirty="0" smtClean="0"/>
              <a:t>An end state, ‘the promise of the governed corporation’</a:t>
            </a:r>
          </a:p>
          <a:p>
            <a:pPr eaLnBrk="1" hangingPunct="1"/>
            <a:r>
              <a:rPr lang="en-US" altLang="en-US" sz="2000" dirty="0" smtClean="0"/>
              <a:t>Or, is it something that goes on in the business or </a:t>
            </a:r>
            <a:r>
              <a:rPr lang="en-US" altLang="en-US" sz="2000" dirty="0" err="1" smtClean="0"/>
              <a:t>organisation</a:t>
            </a:r>
            <a:r>
              <a:rPr lang="en-US" altLang="en-US" sz="2000" dirty="0" smtClean="0"/>
              <a:t>?</a:t>
            </a:r>
          </a:p>
          <a:p>
            <a:pPr lvl="1" eaLnBrk="1" hangingPunct="1"/>
            <a:r>
              <a:rPr lang="en-US" altLang="en-US" sz="1600" dirty="0" smtClean="0"/>
              <a:t>The process and procedures of ‘governance’</a:t>
            </a:r>
          </a:p>
          <a:p>
            <a:pPr lvl="1" eaLnBrk="1" hangingPunct="1"/>
            <a:r>
              <a:rPr lang="en-US" altLang="en-US" sz="1600" dirty="0" smtClean="0"/>
              <a:t>And, does this result in governance becoming a box-ticking exercise?</a:t>
            </a:r>
          </a:p>
          <a:p>
            <a:pPr eaLnBrk="1" hangingPunct="1"/>
            <a:r>
              <a:rPr lang="en-US" altLang="en-US" sz="2000" dirty="0" smtClean="0"/>
              <a:t>It is both!</a:t>
            </a:r>
          </a:p>
          <a:p>
            <a:pPr lvl="1" eaLnBrk="1" hangingPunct="1">
              <a:buFont typeface="Times" pitchFamily="18" charset="0"/>
              <a:buNone/>
            </a:pPr>
            <a:endParaRPr lang="en-US" altLang="en-US" sz="2000" dirty="0" smtClean="0"/>
          </a:p>
          <a:p>
            <a:pPr eaLnBrk="1" hangingPunct="1"/>
            <a:endParaRPr lang="en-US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0253243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Effective collective decision making designed to enhance the performance of </a:t>
            </a:r>
            <a:r>
              <a:rPr lang="en-US" dirty="0" err="1" smtClean="0"/>
              <a:t>organisations</a:t>
            </a:r>
            <a:endParaRPr lang="en-US" dirty="0" smtClean="0"/>
          </a:p>
          <a:p>
            <a:pPr lvl="1"/>
            <a:r>
              <a:rPr lang="en-US" dirty="0" smtClean="0"/>
              <a:t>Striving for exemplary performance</a:t>
            </a:r>
          </a:p>
          <a:p>
            <a:pPr lvl="2"/>
            <a:r>
              <a:rPr lang="en-US" dirty="0" smtClean="0"/>
              <a:t>Whom the </a:t>
            </a:r>
            <a:r>
              <a:rPr lang="en-US" dirty="0" err="1" smtClean="0"/>
              <a:t>organisation</a:t>
            </a:r>
            <a:r>
              <a:rPr lang="en-US" dirty="0" smtClean="0"/>
              <a:t> should serve</a:t>
            </a:r>
          </a:p>
          <a:p>
            <a:pPr lvl="2"/>
            <a:r>
              <a:rPr lang="en-US" dirty="0" smtClean="0"/>
              <a:t>Its purpose and direction</a:t>
            </a:r>
          </a:p>
          <a:p>
            <a:pPr lvl="2"/>
            <a:r>
              <a:rPr lang="en-US" dirty="0" smtClean="0"/>
              <a:t>Leadership</a:t>
            </a:r>
          </a:p>
          <a:p>
            <a:pPr lvl="3"/>
            <a:r>
              <a:rPr lang="en-US" dirty="0" smtClean="0"/>
              <a:t>Enhancing the CEO/Principal’s role</a:t>
            </a:r>
          </a:p>
          <a:p>
            <a:pPr lvl="2"/>
            <a:r>
              <a:rPr lang="en-US" dirty="0" smtClean="0"/>
              <a:t>The ethical stance that the </a:t>
            </a:r>
            <a:r>
              <a:rPr lang="en-US" dirty="0" err="1" smtClean="0"/>
              <a:t>organisation</a:t>
            </a:r>
            <a:r>
              <a:rPr lang="en-US" dirty="0" smtClean="0"/>
              <a:t> chooses to adopt</a:t>
            </a:r>
          </a:p>
          <a:p>
            <a:pPr lvl="2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governance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9764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619180"/>
            <a:ext cx="4749867" cy="4151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53388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governance is required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The need for governance (in the corporate and institutional sense) is brought about by one common characteristic</a:t>
            </a:r>
          </a:p>
          <a:p>
            <a:pPr lvl="1"/>
            <a:r>
              <a:rPr lang="en-US" dirty="0" smtClean="0"/>
              <a:t>The separation of ownership from control</a:t>
            </a:r>
          </a:p>
          <a:p>
            <a:pPr lvl="1"/>
            <a:r>
              <a:rPr lang="en-US" dirty="0" smtClean="0"/>
              <a:t>The owners of an </a:t>
            </a:r>
            <a:r>
              <a:rPr lang="en-US" dirty="0" err="1" smtClean="0"/>
              <a:t>organisation</a:t>
            </a:r>
            <a:r>
              <a:rPr lang="en-US" dirty="0" smtClean="0"/>
              <a:t> are either too numerous, or too oblique, to speak for themselves</a:t>
            </a:r>
          </a:p>
          <a:p>
            <a:pPr lvl="1"/>
            <a:endParaRPr lang="en-US" dirty="0"/>
          </a:p>
          <a:p>
            <a:r>
              <a:rPr lang="en-US" dirty="0" smtClean="0"/>
              <a:t>That governance has become the ‘21</a:t>
            </a:r>
            <a:r>
              <a:rPr lang="en-US" baseline="30000" dirty="0" smtClean="0"/>
              <a:t>st</a:t>
            </a:r>
            <a:r>
              <a:rPr lang="en-US" dirty="0" smtClean="0"/>
              <a:t> Century’ panacea for all ills (poor performance, failures etc…) is symptomatic of the confusion surrounding the subject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659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Governance is</a:t>
            </a:r>
            <a:r>
              <a:rPr lang="en-US" i="1" dirty="0" smtClean="0"/>
              <a:t> the </a:t>
            </a:r>
            <a:r>
              <a:rPr lang="en-US" dirty="0" smtClean="0"/>
              <a:t>mechanism through which companies (</a:t>
            </a:r>
            <a:r>
              <a:rPr lang="en-US" dirty="0" err="1" smtClean="0"/>
              <a:t>organisations</a:t>
            </a:r>
            <a:r>
              <a:rPr lang="en-US" dirty="0" smtClean="0"/>
              <a:t>) achieve performance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governance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1851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Why it is important</a:t>
            </a:r>
            <a:endParaRPr lang="en-NZ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sz="quarter" idx="4"/>
          </p:nvPr>
        </p:nvSpPr>
        <p:spPr>
          <a:xfrm>
            <a:off x="838200" y="1982788"/>
            <a:ext cx="8229599" cy="4038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dirty="0" smtClean="0"/>
              <a:t>From:</a:t>
            </a:r>
          </a:p>
          <a:p>
            <a:pPr eaLnBrk="1" hangingPunct="1"/>
            <a:r>
              <a:rPr lang="en-US" altLang="en-US" dirty="0" smtClean="0"/>
              <a:t>Backroom</a:t>
            </a:r>
          </a:p>
          <a:p>
            <a:pPr eaLnBrk="1" hangingPunct="1"/>
            <a:r>
              <a:rPr lang="en-US" altLang="en-US" dirty="0" smtClean="0"/>
              <a:t>Compliance</a:t>
            </a:r>
          </a:p>
          <a:p>
            <a:pPr eaLnBrk="1" hangingPunct="1"/>
            <a:r>
              <a:rPr lang="en-US" altLang="en-US" dirty="0" smtClean="0"/>
              <a:t>Academic </a:t>
            </a:r>
          </a:p>
          <a:p>
            <a:pPr eaLnBrk="1" hangingPunct="1"/>
            <a:endParaRPr lang="en-US" altLang="en-US" dirty="0" smtClean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4648200" y="1906588"/>
            <a:ext cx="3810000" cy="41148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─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8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sz="2400" kern="0" dirty="0" smtClean="0">
                <a:solidFill>
                  <a:schemeClr val="bg1"/>
                </a:solidFill>
              </a:rPr>
              <a:t>To:</a:t>
            </a:r>
          </a:p>
          <a:p>
            <a:pPr eaLnBrk="1" hangingPunct="1">
              <a:defRPr/>
            </a:pPr>
            <a:r>
              <a:rPr lang="en-US" sz="2400" kern="0" dirty="0" smtClean="0">
                <a:solidFill>
                  <a:schemeClr val="bg1"/>
                </a:solidFill>
              </a:rPr>
              <a:t>Centre stage</a:t>
            </a:r>
          </a:p>
          <a:p>
            <a:pPr eaLnBrk="1" hangingPunct="1">
              <a:defRPr/>
            </a:pPr>
            <a:r>
              <a:rPr lang="en-US" sz="2400" kern="0" dirty="0" smtClean="0">
                <a:solidFill>
                  <a:schemeClr val="bg1"/>
                </a:solidFill>
              </a:rPr>
              <a:t>Performance</a:t>
            </a:r>
          </a:p>
          <a:p>
            <a:pPr eaLnBrk="1" hangingPunct="1">
              <a:defRPr/>
            </a:pPr>
            <a:r>
              <a:rPr lang="en-US" sz="2400" kern="0" dirty="0" smtClean="0">
                <a:solidFill>
                  <a:schemeClr val="bg1"/>
                </a:solidFill>
              </a:rPr>
              <a:t>Practical</a:t>
            </a:r>
            <a:endParaRPr lang="en-AU" sz="2400" kern="0" dirty="0">
              <a:solidFill>
                <a:schemeClr val="bg1"/>
              </a:solidFill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046163" y="4705350"/>
            <a:ext cx="67056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kumimoji="1" lang="en-US" altLang="en-US" dirty="0">
                <a:solidFill>
                  <a:schemeClr val="bg1"/>
                </a:solidFill>
                <a:latin typeface="Tahoma" pitchFamily="34" charset="0"/>
              </a:rPr>
              <a:t>Possibly also from too little to too much</a:t>
            </a:r>
            <a:endParaRPr kumimoji="1" lang="en-AU" altLang="en-US" dirty="0">
              <a:solidFill>
                <a:schemeClr val="bg1"/>
              </a:solidFill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endParaRPr kumimoji="1" lang="en-AU" altLang="en-US" dirty="0">
              <a:solidFill>
                <a:schemeClr val="bg1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025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2 v1 Massey-powerpoint-template-4x3-2012 cop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Background image style 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Background image style 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l blue styl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ll blue style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Blue/White style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Blue/White styl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Blue/White style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ackground image style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Background image styl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Background image style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2012 v1 Massey-powerpoint-template-4x3-2012 copy.potx</Template>
  <TotalTime>183</TotalTime>
  <Words>958</Words>
  <Application>Microsoft Office PowerPoint</Application>
  <PresentationFormat>On-screen Show (4:3)</PresentationFormat>
  <Paragraphs>141</Paragraphs>
  <Slides>29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1" baseType="lpstr">
      <vt:lpstr>2012 v1 Massey-powerpoint-template-4x3-2012 copy</vt:lpstr>
      <vt:lpstr>All blue style 2</vt:lpstr>
      <vt:lpstr>All blue style 3</vt:lpstr>
      <vt:lpstr>Blue/White style 1</vt:lpstr>
      <vt:lpstr>Blue/White style 2</vt:lpstr>
      <vt:lpstr>Blue/White style 3</vt:lpstr>
      <vt:lpstr>Background image style 1</vt:lpstr>
      <vt:lpstr>Background image style 2</vt:lpstr>
      <vt:lpstr>Background image style 3</vt:lpstr>
      <vt:lpstr>Background image style 4</vt:lpstr>
      <vt:lpstr>Background image style 5</vt:lpstr>
      <vt:lpstr>Document</vt:lpstr>
      <vt:lpstr>PowerPoint Presentation</vt:lpstr>
      <vt:lpstr>Discussion outline</vt:lpstr>
      <vt:lpstr>Biases</vt:lpstr>
      <vt:lpstr>What is governance</vt:lpstr>
      <vt:lpstr>What is governance</vt:lpstr>
      <vt:lpstr>PowerPoint Presentation</vt:lpstr>
      <vt:lpstr>Why governance is required</vt:lpstr>
      <vt:lpstr>What is governance</vt:lpstr>
      <vt:lpstr>Why it is important</vt:lpstr>
      <vt:lpstr>Historical view</vt:lpstr>
      <vt:lpstr>What we really know</vt:lpstr>
      <vt:lpstr>Contextual relevance</vt:lpstr>
      <vt:lpstr>Common pitfalls</vt:lpstr>
      <vt:lpstr>PowerPoint Presentation</vt:lpstr>
      <vt:lpstr>PowerPoint Presentation</vt:lpstr>
      <vt:lpstr>Away we go……</vt:lpstr>
      <vt:lpstr>Risk management</vt:lpstr>
      <vt:lpstr>PowerPoint Presentation</vt:lpstr>
      <vt:lpstr>PowerPoint Presentation</vt:lpstr>
      <vt:lpstr>Risk management</vt:lpstr>
      <vt:lpstr>The three questions</vt:lpstr>
      <vt:lpstr>Risk management matrix</vt:lpstr>
      <vt:lpstr>Risk  Management Policy</vt:lpstr>
      <vt:lpstr>PowerPoint Presentation</vt:lpstr>
      <vt:lpstr>PowerPoint Presentation</vt:lpstr>
      <vt:lpstr>The future</vt:lpstr>
      <vt:lpstr>PowerPoint Presentation</vt:lpstr>
      <vt:lpstr>Conclusions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Brown</dc:creator>
  <cp:lastModifiedBy>Lockhart, James</cp:lastModifiedBy>
  <cp:revision>22</cp:revision>
  <dcterms:created xsi:type="dcterms:W3CDTF">2012-10-10T22:28:33Z</dcterms:created>
  <dcterms:modified xsi:type="dcterms:W3CDTF">2014-05-18T23:17:31Z</dcterms:modified>
</cp:coreProperties>
</file>