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3" r:id="rId3"/>
    <p:sldId id="296" r:id="rId4"/>
    <p:sldId id="287" r:id="rId5"/>
    <p:sldId id="291" r:id="rId6"/>
    <p:sldId id="294" r:id="rId7"/>
    <p:sldId id="268" r:id="rId8"/>
    <p:sldId id="293" r:id="rId9"/>
    <p:sldId id="290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95" r:id="rId28"/>
    <p:sldId id="288" r:id="rId29"/>
    <p:sldId id="298" r:id="rId30"/>
    <p:sldId id="301" r:id="rId31"/>
    <p:sldId id="299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B0EED-F08E-430B-89D5-772B839CF2CC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B1E33-2029-4A7B-BFF3-20BB6F0AE77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443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1E33-2029-4A7B-BFF3-20BB6F0AE776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1124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www.gOEbase.com</a:t>
            </a: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787525" y="682625"/>
            <a:ext cx="3132138" cy="23495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611" y="3261167"/>
            <a:ext cx="5790779" cy="5153628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b="1" dirty="0" smtClean="0">
              <a:latin typeface="CG Times" pitchFamily="18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US" b="1" dirty="0" smtClean="0">
              <a:latin typeface="CG Times" pitchFamily="18" charset="0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400" dirty="0" smtClean="0"/>
              <a:t>Change requires “</a:t>
            </a:r>
            <a:r>
              <a:rPr lang="en-US" sz="2400" b="1" dirty="0" smtClean="0"/>
              <a:t>unfreezing</a:t>
            </a:r>
            <a:r>
              <a:rPr lang="en-US" sz="2400" dirty="0" smtClean="0"/>
              <a:t>” or letting go of the status quo – and that’s uncomfortable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Anticipate that some people will try to quickly (perhaps too quickly) establish a new stability (</a:t>
            </a:r>
            <a:r>
              <a:rPr lang="en-US" sz="2000" b="1" dirty="0" smtClean="0"/>
              <a:t>re-freeze</a:t>
            </a:r>
            <a:r>
              <a:rPr lang="en-US" sz="2000" dirty="0" smtClean="0"/>
              <a:t>)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400" dirty="0" smtClean="0"/>
              <a:t>Pain of the status quo or attraction of desired state must </a:t>
            </a:r>
            <a:r>
              <a:rPr lang="en-US" sz="2400" b="1" dirty="0" smtClean="0"/>
              <a:t>exceed the discomfort</a:t>
            </a:r>
            <a:r>
              <a:rPr lang="en-US" sz="2400" dirty="0" smtClean="0"/>
              <a:t> of the transition state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Anticipate that some will fight to </a:t>
            </a:r>
            <a:r>
              <a:rPr lang="en-US" sz="2000" b="1" dirty="0" smtClean="0"/>
              <a:t>keep or re-create</a:t>
            </a:r>
            <a:r>
              <a:rPr lang="en-US" sz="2000" dirty="0" smtClean="0"/>
              <a:t> the past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2400" dirty="0" smtClean="0"/>
              <a:t>Recognize that the transition state can be a period of great </a:t>
            </a:r>
            <a:r>
              <a:rPr lang="en-US" sz="2400" b="1" dirty="0" smtClean="0"/>
              <a:t>opportunity </a:t>
            </a:r>
            <a:r>
              <a:rPr lang="en-US" sz="2400" dirty="0" smtClean="0"/>
              <a:t>(for you and others)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sz="800" dirty="0" smtClean="0">
              <a:latin typeface="CG Times" pitchFamily="18" charset="0"/>
            </a:endParaRPr>
          </a:p>
          <a:p>
            <a:pPr eaLnBrk="1" hangingPunct="1">
              <a:spcBef>
                <a:spcPct val="0"/>
              </a:spcBef>
              <a:buFont typeface="Symbol" pitchFamily="18" charset="2"/>
              <a:buChar char="·"/>
              <a:defRPr/>
            </a:pPr>
            <a:endParaRPr lang="en-US" dirty="0" smtClean="0">
              <a:latin typeface="CG Times" pitchFamily="18" charset="0"/>
            </a:endParaRPr>
          </a:p>
          <a:p>
            <a:pPr eaLnBrk="1" hangingPunct="1">
              <a:spcBef>
                <a:spcPct val="0"/>
              </a:spcBef>
              <a:buFont typeface="Symbol" pitchFamily="18" charset="2"/>
              <a:buNone/>
              <a:defRPr/>
            </a:pPr>
            <a:endParaRPr lang="en-US" b="1" dirty="0" smtClean="0">
              <a:latin typeface="CG Times" pitchFamily="18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5779728" y="8665098"/>
            <a:ext cx="1084587" cy="49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E92EEAF-5D56-4230-8CBA-7FAB36782909}" type="slidenum">
              <a:rPr lang="en-GB" altLang="en-US" sz="900"/>
              <a:pPr algn="r"/>
              <a:t>7</a:t>
            </a:fld>
            <a:endParaRPr lang="en-GB" altLang="en-US" sz="9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748" y="4344847"/>
            <a:ext cx="5484506" cy="41133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smtClean="0">
                <a:latin typeface="Arial" charset="0"/>
              </a:rPr>
              <a:t>We need to acknowledge and recognise that not everyone in on the same stage of the change curve.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If we are someone that is towards the right hand side, think about what you can do to help others along the process.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Be aware of how our behaviour impacts others – the shadow we create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Think of the X axis as change timeline and the Y axis as the level of positive buy-in to the change.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5779728" y="8665098"/>
            <a:ext cx="1084587" cy="49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 anchor="b"/>
          <a:lstStyle/>
          <a:p>
            <a:pPr algn="r" defTabSz="913808" eaLnBrk="0" hangingPunct="0"/>
            <a:fld id="{B96383A3-029A-49FF-AF20-E7FE384AD58C}" type="slidenum">
              <a:rPr lang="en-GB" sz="900">
                <a:solidFill>
                  <a:srgbClr val="000000"/>
                </a:solidFill>
              </a:rPr>
              <a:pPr algn="r" defTabSz="913808" eaLnBrk="0" hangingPunct="0"/>
              <a:t>8</a:t>
            </a:fld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748" y="4344847"/>
            <a:ext cx="5484506" cy="411335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AU" sz="1000" dirty="0" smtClean="0">
                <a:latin typeface="Arial" charset="0"/>
              </a:rPr>
              <a:t>We need to acknowledge and recognise that not everyone in on the same stage of the change curve.</a:t>
            </a:r>
          </a:p>
          <a:p>
            <a:pPr eaLnBrk="1" hangingPunct="1">
              <a:lnSpc>
                <a:spcPct val="80000"/>
              </a:lnSpc>
            </a:pPr>
            <a:r>
              <a:rPr lang="en-AU" sz="1000" dirty="0" smtClean="0">
                <a:latin typeface="Arial" charset="0"/>
              </a:rPr>
              <a:t>It’s a bit like descending into a valley then coming back up</a:t>
            </a:r>
          </a:p>
          <a:p>
            <a:pPr eaLnBrk="1" hangingPunct="1">
              <a:lnSpc>
                <a:spcPct val="80000"/>
              </a:lnSpc>
            </a:pPr>
            <a:endParaRPr lang="en-AU" sz="1000" dirty="0" smtClean="0">
              <a:latin typeface="Arial" charset="0"/>
            </a:endParaRPr>
          </a:p>
          <a:p>
            <a:pPr lvl="1" eaLnBrk="1" hangingPunct="1">
              <a:lnSpc>
                <a:spcPct val="60000"/>
              </a:lnSpc>
            </a:pPr>
            <a:r>
              <a:rPr lang="en-US" sz="1800" dirty="0" smtClean="0"/>
              <a:t>Must </a:t>
            </a:r>
            <a:r>
              <a:rPr lang="en-US" sz="1800" b="1" dirty="0" smtClean="0"/>
              <a:t>know</a:t>
            </a:r>
            <a:r>
              <a:rPr lang="en-US" sz="1800" dirty="0" smtClean="0"/>
              <a:t> how a person is responding to know how best to work with them </a:t>
            </a:r>
          </a:p>
          <a:p>
            <a:pPr eaLnBrk="1" hangingPunct="1">
              <a:lnSpc>
                <a:spcPct val="60000"/>
              </a:lnSpc>
            </a:pPr>
            <a:r>
              <a:rPr lang="en-US" sz="2200" dirty="0" smtClean="0"/>
              <a:t>Can’t expect the </a:t>
            </a:r>
            <a:r>
              <a:rPr lang="en-US" sz="2200" b="1" dirty="0" smtClean="0"/>
              <a:t>same action</a:t>
            </a:r>
            <a:r>
              <a:rPr lang="en-US" sz="2200" dirty="0" smtClean="0"/>
              <a:t> to help everyone (it’s why a team “pep talk” only goes so far) </a:t>
            </a:r>
          </a:p>
          <a:p>
            <a:pPr lvl="1" eaLnBrk="1" hangingPunct="1">
              <a:lnSpc>
                <a:spcPct val="60000"/>
              </a:lnSpc>
            </a:pPr>
            <a:r>
              <a:rPr lang="en-US" sz="1800" b="1" dirty="0" smtClean="0"/>
              <a:t>Different </a:t>
            </a:r>
            <a:r>
              <a:rPr lang="en-US" sz="1800" dirty="0" smtClean="0"/>
              <a:t>people need different actions to help them work through the change</a:t>
            </a:r>
          </a:p>
          <a:p>
            <a:pPr eaLnBrk="1" hangingPunct="1">
              <a:lnSpc>
                <a:spcPct val="60000"/>
              </a:lnSpc>
            </a:pPr>
            <a:r>
              <a:rPr lang="en-US" sz="2200" b="1" dirty="0" smtClean="0"/>
              <a:t>You</a:t>
            </a:r>
            <a:r>
              <a:rPr lang="en-US" sz="2200" dirty="0" smtClean="0"/>
              <a:t> fall along the continuum too!</a:t>
            </a:r>
          </a:p>
          <a:p>
            <a:pPr eaLnBrk="1" hangingPunct="1">
              <a:lnSpc>
                <a:spcPct val="80000"/>
              </a:lnSpc>
            </a:pPr>
            <a:endParaRPr lang="en-AU" sz="10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1800" b="1" dirty="0" smtClean="0"/>
              <a:t>Different </a:t>
            </a:r>
            <a:r>
              <a:rPr lang="en-US" sz="1800" dirty="0" smtClean="0"/>
              <a:t>people need different actions to help them work through the change</a:t>
            </a:r>
          </a:p>
          <a:p>
            <a:pPr eaLnBrk="1" hangingPunct="1">
              <a:lnSpc>
                <a:spcPct val="80000"/>
              </a:lnSpc>
            </a:pPr>
            <a:endParaRPr lang="en-AU" sz="1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AU" sz="1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AU" sz="1000" dirty="0" smtClean="0">
                <a:latin typeface="Arial" charset="0"/>
              </a:rPr>
              <a:t>Be aware of how our behaviour impacts others – the shadow we create</a:t>
            </a:r>
          </a:p>
          <a:p>
            <a:pPr eaLnBrk="1" hangingPunct="1">
              <a:lnSpc>
                <a:spcPct val="80000"/>
              </a:lnSpc>
            </a:pPr>
            <a:endParaRPr lang="en-AU" sz="1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AU" sz="1000" dirty="0" smtClean="0">
                <a:latin typeface="Arial" charset="0"/>
              </a:rPr>
              <a:t>Think of the X axis as change timeline and the Y axis as the level of positive buy-in to the change.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5779728" y="8665098"/>
            <a:ext cx="1084587" cy="49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E92EEAF-5D56-4230-8CBA-7FAB36782909}" type="slidenum">
              <a:rPr lang="en-GB" altLang="en-US" sz="900"/>
              <a:pPr algn="r"/>
              <a:t>29</a:t>
            </a:fld>
            <a:endParaRPr lang="en-GB" altLang="en-US" sz="9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748" y="4344847"/>
            <a:ext cx="5484506" cy="41133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smtClean="0">
                <a:latin typeface="Arial" charset="0"/>
              </a:rPr>
              <a:t>We need to acknowledge and recognise that not everyone in on the same stage of the change curve.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If we are someone that is towards the right hand side, think about what you can do to help others along the process.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Be aware of how our behaviour impacts others – the shadow we create</a:t>
            </a:r>
          </a:p>
          <a:p>
            <a:pPr eaLnBrk="1" hangingPunct="1"/>
            <a:endParaRPr lang="en-AU" altLang="en-US" smtClean="0">
              <a:latin typeface="Arial" charset="0"/>
            </a:endParaRPr>
          </a:p>
          <a:p>
            <a:pPr eaLnBrk="1" hangingPunct="1"/>
            <a:r>
              <a:rPr lang="en-AU" altLang="en-US" smtClean="0">
                <a:latin typeface="Arial" charset="0"/>
              </a:rPr>
              <a:t>Think of the X axis as change timeline and the Y axis as the level of positive buy-in to the change.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5779728" y="8665098"/>
            <a:ext cx="1084587" cy="49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 anchor="b"/>
          <a:lstStyle/>
          <a:p>
            <a:pPr algn="r" defTabSz="913808" eaLnBrk="0" hangingPunct="0"/>
            <a:fld id="{8A6B399C-7BA2-4EC7-ACFD-1EA1A62843BD}" type="slidenum">
              <a:rPr lang="en-GB" sz="900">
                <a:solidFill>
                  <a:srgbClr val="000000"/>
                </a:solidFill>
              </a:rPr>
              <a:pPr algn="r" defTabSz="913808" eaLnBrk="0" hangingPunct="0"/>
              <a:t>32</a:t>
            </a:fld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748" y="4344847"/>
            <a:ext cx="5484506" cy="411335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A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EB80C59-0DE7-48CC-9024-92174B166C94}" type="datetimeFigureOut">
              <a:rPr lang="en-NZ" smtClean="0"/>
              <a:pPr/>
              <a:t>7/04/2014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BF2FC35-E2ED-4940-BCF5-F9298CD4C3A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ball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%0econnect2-1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18" Type="http://schemas.openxmlformats.org/officeDocument/2006/relationships/image" Target="../media/image22.png"/><Relationship Id="rId26" Type="http://schemas.openxmlformats.org/officeDocument/2006/relationships/image" Target="../media/image26.png"/><Relationship Id="rId39" Type="http://schemas.openxmlformats.org/officeDocument/2006/relationships/image" Target="%0dconnectH3.gif%20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" Type="http://schemas.openxmlformats.org/officeDocument/2006/relationships/image" Target="%0econnect1-1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21" Type="http://schemas.openxmlformats.org/officeDocument/2006/relationships/image" Target="%0econnect2-5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4" Type="http://schemas.openxmlformats.org/officeDocument/2006/relationships/image" Target="../media/image30.png"/><Relationship Id="rId7" Type="http://schemas.openxmlformats.org/officeDocument/2006/relationships/image" Target="%0econnect1-3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12" Type="http://schemas.openxmlformats.org/officeDocument/2006/relationships/image" Target="../media/image19.png"/><Relationship Id="rId17" Type="http://schemas.openxmlformats.org/officeDocument/2006/relationships/image" Target="%0econnect2-3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25" Type="http://schemas.openxmlformats.org/officeDocument/2006/relationships/image" Target="%0econnect3-2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3" Type="http://schemas.openxmlformats.org/officeDocument/2006/relationships/image" Target="%0dconnectB2.gif%20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8" Type="http://schemas.openxmlformats.org/officeDocument/2006/relationships/image" Target="../media/image32.png"/><Relationship Id="rId2" Type="http://schemas.openxmlformats.org/officeDocument/2006/relationships/image" Target="../media/image14.png"/><Relationship Id="rId16" Type="http://schemas.openxmlformats.org/officeDocument/2006/relationships/image" Target="../media/image21.png"/><Relationship Id="rId20" Type="http://schemas.openxmlformats.org/officeDocument/2006/relationships/image" Target="../media/image23.png"/><Relationship Id="rId29" Type="http://schemas.openxmlformats.org/officeDocument/2006/relationships/image" Target="%0econnect3-4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%0econnect1-5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24" Type="http://schemas.openxmlformats.org/officeDocument/2006/relationships/image" Target="../media/image25.png"/><Relationship Id="rId32" Type="http://schemas.openxmlformats.org/officeDocument/2006/relationships/image" Target="../media/image29.png"/><Relationship Id="rId37" Type="http://schemas.openxmlformats.org/officeDocument/2006/relationships/image" Target="%0dconnectH2.gif%20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5" Type="http://schemas.openxmlformats.org/officeDocument/2006/relationships/image" Target="%0econnect1-2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15" Type="http://schemas.openxmlformats.org/officeDocument/2006/relationships/image" Target="%0econnect2-2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23" Type="http://schemas.openxmlformats.org/officeDocument/2006/relationships/image" Target="%0econnect3-1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28" Type="http://schemas.openxmlformats.org/officeDocument/2006/relationships/image" Target="../media/image27.png"/><Relationship Id="rId36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%0econnect2-4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1" Type="http://schemas.openxmlformats.org/officeDocument/2006/relationships/image" Target="%0econnect3-5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4" Type="http://schemas.openxmlformats.org/officeDocument/2006/relationships/image" Target="../media/image15.png"/><Relationship Id="rId9" Type="http://schemas.openxmlformats.org/officeDocument/2006/relationships/image" Target="%0econnect1-4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14" Type="http://schemas.openxmlformats.org/officeDocument/2006/relationships/image" Target="../media/image20.png"/><Relationship Id="rId22" Type="http://schemas.openxmlformats.org/officeDocument/2006/relationships/image" Target="../media/image24.png"/><Relationship Id="rId27" Type="http://schemas.openxmlformats.org/officeDocument/2006/relationships/image" Target="%0econnect3-3.gif%20%20%20%20%20%20%20%20%20%20%20%20%20%20%20%20%20%20%20%20%20%20%20%20%20%20%20%20%20%20%20%20%20%20%20%20%20%20%20%20%20%20%20%20%20%20%20%20%20000254D1%08FiReWiRe%20%20%20%20%20%20%20%20%20%20%20%20%20%20%20%20%20%20%20%20%20%20%20B63F0AF1:" TargetMode="External"/><Relationship Id="rId30" Type="http://schemas.openxmlformats.org/officeDocument/2006/relationships/image" Target="../media/image28.png"/><Relationship Id="rId35" Type="http://schemas.openxmlformats.org/officeDocument/2006/relationships/image" Target="%0dconnectB3.gif%20%20%20%20%20%20%20%20%20%20%20%20%20%20%20%20%20%20%20%20%20%20%20%20%20%20%20%20%20%20%20%20%20%20%20%20%20%20%20%20%20%20%20%20%20%20%20%20%20%20000254D1%08FiReWiRe%20%20%20%20%20%20%20%20%20%20%20%20%20%20%20%20%20%20%20%20%20%20%20B63F0AF1: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ball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24" Type="http://schemas.openxmlformats.org/officeDocument/2006/relationships/image" Target="../media/image13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oleObject" Target="../embeddings/oleObject10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Relationship Id="rId22" Type="http://schemas.openxmlformats.org/officeDocument/2006/relationships/hyperlink" Target="http://www.businessballs.com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3789040"/>
            <a:ext cx="7848600" cy="991121"/>
          </a:xfrm>
        </p:spPr>
        <p:txBody>
          <a:bodyPr/>
          <a:lstStyle/>
          <a:p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EMPLOYEE ENGAGEMENT AND Change </a:t>
            </a:r>
            <a:endParaRPr lang="en-NZ" sz="4400" b="1" dirty="0"/>
          </a:p>
        </p:txBody>
      </p:sp>
      <p:pic>
        <p:nvPicPr>
          <p:cNvPr id="1027" name="Picture 3" descr="H:\HR Documents\HR Management\Logos\Dilworth Logo Collection 2012\Dilworth logo with tagline\Horizontal\JPEG_RGB\Dilworth logo_horiz_colour logo on green_t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2736304" cy="119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242088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2014 Independent Schools of New Zealand</a:t>
            </a: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HR Seminar </a:t>
            </a:r>
            <a:endParaRPr lang="en-NZ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6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4"/>
          <p:cNvSpPr>
            <a:spLocks/>
          </p:cNvSpPr>
          <p:nvPr/>
        </p:nvSpPr>
        <p:spPr bwMode="auto">
          <a:xfrm>
            <a:off x="1930531" y="825501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7171" name="AutoShape 7"/>
          <p:cNvSpPr>
            <a:spLocks noChangeArrowheads="1"/>
          </p:cNvSpPr>
          <p:nvPr/>
        </p:nvSpPr>
        <p:spPr bwMode="auto">
          <a:xfrm flipV="1">
            <a:off x="2267677" y="3459163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2" name="AutoShape 10"/>
          <p:cNvSpPr>
            <a:spLocks noChangeArrowheads="1"/>
          </p:cNvSpPr>
          <p:nvPr/>
        </p:nvSpPr>
        <p:spPr bwMode="auto">
          <a:xfrm flipV="1">
            <a:off x="2267677" y="4883151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3" name="AutoShape 11"/>
          <p:cNvSpPr>
            <a:spLocks noChangeArrowheads="1"/>
          </p:cNvSpPr>
          <p:nvPr/>
        </p:nvSpPr>
        <p:spPr bwMode="auto">
          <a:xfrm flipV="1">
            <a:off x="773971" y="4967288"/>
            <a:ext cx="7563809" cy="779462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4" name="AutoShape 12"/>
          <p:cNvSpPr>
            <a:spLocks noChangeArrowheads="1"/>
          </p:cNvSpPr>
          <p:nvPr/>
        </p:nvSpPr>
        <p:spPr bwMode="auto">
          <a:xfrm flipV="1">
            <a:off x="1842580" y="4967289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5" name="AutoShape 13"/>
          <p:cNvSpPr>
            <a:spLocks noChangeArrowheads="1"/>
          </p:cNvSpPr>
          <p:nvPr/>
        </p:nvSpPr>
        <p:spPr bwMode="auto">
          <a:xfrm flipV="1">
            <a:off x="4347725" y="4967288"/>
            <a:ext cx="401644" cy="303212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76" name="AutoShape 14"/>
          <p:cNvSpPr>
            <a:spLocks noChangeArrowheads="1"/>
          </p:cNvSpPr>
          <p:nvPr/>
        </p:nvSpPr>
        <p:spPr bwMode="auto">
          <a:xfrm flipV="1">
            <a:off x="2267677" y="2035175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2028825"/>
            <a:ext cx="328351" cy="2940050"/>
            <a:chOff x="1446" y="1382"/>
            <a:chExt cx="227" cy="2099"/>
          </a:xfrm>
        </p:grpSpPr>
        <p:sp>
          <p:nvSpPr>
            <p:cNvPr id="7318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9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0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1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2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3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4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5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6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7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8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29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0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1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2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3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4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5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6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7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8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39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0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1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2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3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4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5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6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7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8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49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0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1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2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3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4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5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6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7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8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59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0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1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2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3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4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5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6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7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8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69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0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1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2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3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4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5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6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7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8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9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0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1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2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3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4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5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6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7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8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89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0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1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2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3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4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5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6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7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8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99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00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01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02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03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2028825"/>
            <a:ext cx="329818" cy="2940050"/>
            <a:chOff x="4815" y="1382"/>
            <a:chExt cx="228" cy="2099"/>
          </a:xfrm>
        </p:grpSpPr>
        <p:sp>
          <p:nvSpPr>
            <p:cNvPr id="7232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3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4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5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6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7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8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9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0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1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2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3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4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5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6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7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8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49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0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1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2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3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4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5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6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7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8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59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0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1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2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3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4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5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6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7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8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69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0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1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2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3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4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5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6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7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8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79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0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1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2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3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4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5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6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7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8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89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0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1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2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3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4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5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6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7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8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99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0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1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2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3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4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5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6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7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8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09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0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1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2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3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4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5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6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17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2028825"/>
            <a:ext cx="168573" cy="2940050"/>
            <a:chOff x="3186" y="1382"/>
            <a:chExt cx="117" cy="2099"/>
          </a:xfrm>
        </p:grpSpPr>
        <p:sp>
          <p:nvSpPr>
            <p:cNvPr id="7189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0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1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2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3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4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5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6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7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8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99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0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1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2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3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4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5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6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7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8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09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0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1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2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3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4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5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6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7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8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19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0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1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2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3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4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5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6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7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8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29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0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31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771525"/>
            <a:ext cx="2368821" cy="1441450"/>
            <a:chOff x="1223" y="484"/>
            <a:chExt cx="1641" cy="1029"/>
          </a:xfrm>
        </p:grpSpPr>
        <p:sp>
          <p:nvSpPr>
            <p:cNvPr id="7187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7188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773113"/>
            <a:ext cx="2367355" cy="1439862"/>
            <a:chOff x="3628" y="485"/>
            <a:chExt cx="1641" cy="1028"/>
          </a:xfrm>
        </p:grpSpPr>
        <p:sp>
          <p:nvSpPr>
            <p:cNvPr id="7185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7186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7182" name="AutoShape 239"/>
          <p:cNvSpPr>
            <a:spLocks noChangeArrowheads="1"/>
          </p:cNvSpPr>
          <p:nvPr/>
        </p:nvSpPr>
        <p:spPr bwMode="auto">
          <a:xfrm flipV="1">
            <a:off x="6703353" y="4967289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83" name="Text Box 258"/>
          <p:cNvSpPr txBox="1">
            <a:spLocks noChangeArrowheads="1"/>
          </p:cNvSpPr>
          <p:nvPr/>
        </p:nvSpPr>
        <p:spPr bwMode="auto">
          <a:xfrm>
            <a:off x="3984193" y="1076325"/>
            <a:ext cx="112851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 b="1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 b="1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7184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36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4"/>
          <p:cNvSpPr>
            <a:spLocks/>
          </p:cNvSpPr>
          <p:nvPr/>
        </p:nvSpPr>
        <p:spPr bwMode="auto">
          <a:xfrm>
            <a:off x="1930531" y="890589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8195" name="AutoShape 7"/>
          <p:cNvSpPr>
            <a:spLocks noChangeArrowheads="1"/>
          </p:cNvSpPr>
          <p:nvPr/>
        </p:nvSpPr>
        <p:spPr bwMode="auto">
          <a:xfrm flipV="1">
            <a:off x="2267677" y="352425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6" name="AutoShape 8"/>
          <p:cNvSpPr>
            <a:spLocks noChangeArrowheads="1"/>
          </p:cNvSpPr>
          <p:nvPr/>
        </p:nvSpPr>
        <p:spPr bwMode="auto">
          <a:xfrm flipV="1">
            <a:off x="2276472" y="2181226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7" name="AutoShape 10"/>
          <p:cNvSpPr>
            <a:spLocks noChangeArrowheads="1"/>
          </p:cNvSpPr>
          <p:nvPr/>
        </p:nvSpPr>
        <p:spPr bwMode="auto">
          <a:xfrm flipV="1">
            <a:off x="2267677" y="4948239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8" name="AutoShape 11"/>
          <p:cNvSpPr>
            <a:spLocks noChangeArrowheads="1"/>
          </p:cNvSpPr>
          <p:nvPr/>
        </p:nvSpPr>
        <p:spPr bwMode="auto">
          <a:xfrm flipV="1">
            <a:off x="773971" y="5032376"/>
            <a:ext cx="7563809" cy="779463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9" name="AutoShape 12"/>
          <p:cNvSpPr>
            <a:spLocks noChangeArrowheads="1"/>
          </p:cNvSpPr>
          <p:nvPr/>
        </p:nvSpPr>
        <p:spPr bwMode="auto">
          <a:xfrm flipV="1">
            <a:off x="1842580" y="5032375"/>
            <a:ext cx="540900" cy="395288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00" name="AutoShape 13"/>
          <p:cNvSpPr>
            <a:spLocks noChangeArrowheads="1"/>
          </p:cNvSpPr>
          <p:nvPr/>
        </p:nvSpPr>
        <p:spPr bwMode="auto">
          <a:xfrm flipV="1">
            <a:off x="4347725" y="5032376"/>
            <a:ext cx="401644" cy="303213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01" name="AutoShape 14"/>
          <p:cNvSpPr>
            <a:spLocks noChangeArrowheads="1"/>
          </p:cNvSpPr>
          <p:nvPr/>
        </p:nvSpPr>
        <p:spPr bwMode="auto">
          <a:xfrm flipV="1">
            <a:off x="2267677" y="2100264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2093913"/>
            <a:ext cx="328351" cy="2940050"/>
            <a:chOff x="1446" y="1382"/>
            <a:chExt cx="227" cy="2099"/>
          </a:xfrm>
        </p:grpSpPr>
        <p:sp>
          <p:nvSpPr>
            <p:cNvPr id="8344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5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6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7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8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9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0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1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2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3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4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5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6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7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8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59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0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1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2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3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4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5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6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7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8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69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0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1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2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3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4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5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6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7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8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79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0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1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2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3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4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5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6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7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8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89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0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1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2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3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4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5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6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7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8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99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0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1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2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3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4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5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6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7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8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09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0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1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2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3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4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5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6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7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8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19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0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1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2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3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4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5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6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7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8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29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2093913"/>
            <a:ext cx="329818" cy="2940050"/>
            <a:chOff x="4815" y="1382"/>
            <a:chExt cx="228" cy="2099"/>
          </a:xfrm>
        </p:grpSpPr>
        <p:sp>
          <p:nvSpPr>
            <p:cNvPr id="8258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9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0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1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2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3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4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5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6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7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8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69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0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1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2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3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4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5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6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7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8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79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0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1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2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3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4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5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6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7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8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89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0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1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2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3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4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5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6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7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8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9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0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1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2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3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4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5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6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7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8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09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0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1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2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3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4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5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6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7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8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19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0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1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2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3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4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5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6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7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8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29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0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1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2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3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4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5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6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7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8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39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0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1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2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43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2093913"/>
            <a:ext cx="168573" cy="2940050"/>
            <a:chOff x="3186" y="1382"/>
            <a:chExt cx="117" cy="2099"/>
          </a:xfrm>
        </p:grpSpPr>
        <p:sp>
          <p:nvSpPr>
            <p:cNvPr id="8215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16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17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18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19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0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1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2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3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4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5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6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7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8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29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0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1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2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3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4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5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6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7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8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39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0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1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2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3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4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5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6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7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8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49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0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1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2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3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4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5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6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57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836613"/>
            <a:ext cx="2368821" cy="1441450"/>
            <a:chOff x="1223" y="484"/>
            <a:chExt cx="1641" cy="1029"/>
          </a:xfrm>
        </p:grpSpPr>
        <p:sp>
          <p:nvSpPr>
            <p:cNvPr id="8213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8214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838201"/>
            <a:ext cx="2367355" cy="1439863"/>
            <a:chOff x="3628" y="485"/>
            <a:chExt cx="1641" cy="1028"/>
          </a:xfrm>
        </p:grpSpPr>
        <p:sp>
          <p:nvSpPr>
            <p:cNvPr id="8211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8212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8207" name="AutoShape 239"/>
          <p:cNvSpPr>
            <a:spLocks noChangeArrowheads="1"/>
          </p:cNvSpPr>
          <p:nvPr/>
        </p:nvSpPr>
        <p:spPr bwMode="auto">
          <a:xfrm flipV="1">
            <a:off x="6703353" y="5032375"/>
            <a:ext cx="543832" cy="395288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208" name="Text Box 251"/>
          <p:cNvSpPr txBox="1">
            <a:spLocks noChangeArrowheads="1"/>
          </p:cNvSpPr>
          <p:nvPr/>
        </p:nvSpPr>
        <p:spPr bwMode="auto">
          <a:xfrm>
            <a:off x="2572576" y="2593975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8209" name="Text Box 258"/>
          <p:cNvSpPr txBox="1">
            <a:spLocks noChangeArrowheads="1"/>
          </p:cNvSpPr>
          <p:nvPr/>
        </p:nvSpPr>
        <p:spPr bwMode="auto">
          <a:xfrm>
            <a:off x="4006181" y="1141414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8210" name="TextBox 236"/>
          <p:cNvSpPr txBox="1">
            <a:spLocks noChangeArrowheads="1"/>
          </p:cNvSpPr>
          <p:nvPr/>
        </p:nvSpPr>
        <p:spPr bwMode="auto">
          <a:xfrm>
            <a:off x="3573753" y="6316664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38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1336860" y="5638801"/>
            <a:ext cx="6341286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2000">
                <a:solidFill>
                  <a:schemeClr val="bg2"/>
                </a:solidFill>
              </a:rPr>
              <a:t>..........often with disempowered boundary workers and layers of poor communication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Evidence of Contentment</a:t>
            </a:r>
          </a:p>
        </p:txBody>
      </p:sp>
      <p:sp>
        <p:nvSpPr>
          <p:cNvPr id="9220" name="Rectangle 8"/>
          <p:cNvSpPr>
            <a:spLocks noGrp="1" noChangeArrowheads="1"/>
          </p:cNvSpPr>
          <p:nvPr>
            <p:ph idx="1"/>
          </p:nvPr>
        </p:nvSpPr>
        <p:spPr>
          <a:xfrm>
            <a:off x="2532996" y="1752600"/>
            <a:ext cx="3940217" cy="36449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"We are the best!”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"Let's postpone it!”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"Why should we do it?”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Arrogance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Very bureaucratic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Lots of internal publications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"Lets talk about details”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"Lets talk about us”</a:t>
            </a:r>
          </a:p>
          <a:p>
            <a:pPr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Ignoring the outside world</a:t>
            </a:r>
          </a:p>
        </p:txBody>
      </p:sp>
      <p:pic>
        <p:nvPicPr>
          <p:cNvPr id="5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4"/>
          <p:cNvSpPr>
            <a:spLocks/>
          </p:cNvSpPr>
          <p:nvPr/>
        </p:nvSpPr>
        <p:spPr bwMode="auto">
          <a:xfrm>
            <a:off x="1930531" y="812801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0243" name="AutoShape 5"/>
          <p:cNvSpPr>
            <a:spLocks noChangeArrowheads="1"/>
          </p:cNvSpPr>
          <p:nvPr/>
        </p:nvSpPr>
        <p:spPr bwMode="auto">
          <a:xfrm flipV="1">
            <a:off x="2276472" y="3538538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4" name="AutoShape 7"/>
          <p:cNvSpPr>
            <a:spLocks noChangeArrowheads="1"/>
          </p:cNvSpPr>
          <p:nvPr/>
        </p:nvSpPr>
        <p:spPr bwMode="auto">
          <a:xfrm flipV="1">
            <a:off x="2267677" y="3446464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5" name="AutoShape 8"/>
          <p:cNvSpPr>
            <a:spLocks noChangeArrowheads="1"/>
          </p:cNvSpPr>
          <p:nvPr/>
        </p:nvSpPr>
        <p:spPr bwMode="auto">
          <a:xfrm flipV="1">
            <a:off x="2276472" y="2103439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6" name="AutoShape 10"/>
          <p:cNvSpPr>
            <a:spLocks noChangeArrowheads="1"/>
          </p:cNvSpPr>
          <p:nvPr/>
        </p:nvSpPr>
        <p:spPr bwMode="auto">
          <a:xfrm flipV="1">
            <a:off x="2267677" y="4870451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7" name="AutoShape 11"/>
          <p:cNvSpPr>
            <a:spLocks noChangeArrowheads="1"/>
          </p:cNvSpPr>
          <p:nvPr/>
        </p:nvSpPr>
        <p:spPr bwMode="auto">
          <a:xfrm flipV="1">
            <a:off x="773971" y="4954589"/>
            <a:ext cx="7563809" cy="777875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8" name="AutoShape 12"/>
          <p:cNvSpPr>
            <a:spLocks noChangeArrowheads="1"/>
          </p:cNvSpPr>
          <p:nvPr/>
        </p:nvSpPr>
        <p:spPr bwMode="auto">
          <a:xfrm flipV="1">
            <a:off x="1842580" y="4954589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9" name="AutoShape 13"/>
          <p:cNvSpPr>
            <a:spLocks noChangeArrowheads="1"/>
          </p:cNvSpPr>
          <p:nvPr/>
        </p:nvSpPr>
        <p:spPr bwMode="auto">
          <a:xfrm flipV="1">
            <a:off x="4347725" y="4954589"/>
            <a:ext cx="401644" cy="301625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50" name="AutoShape 14"/>
          <p:cNvSpPr>
            <a:spLocks noChangeArrowheads="1"/>
          </p:cNvSpPr>
          <p:nvPr/>
        </p:nvSpPr>
        <p:spPr bwMode="auto">
          <a:xfrm flipV="1">
            <a:off x="2267677" y="2020889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2014538"/>
            <a:ext cx="328351" cy="2940050"/>
            <a:chOff x="1446" y="1382"/>
            <a:chExt cx="227" cy="2099"/>
          </a:xfrm>
        </p:grpSpPr>
        <p:sp>
          <p:nvSpPr>
            <p:cNvPr id="10394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5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6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7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8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9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0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1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2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3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4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5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6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7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8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09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0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1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2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3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4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5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6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7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8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19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0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1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2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3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4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5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6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7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8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29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0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1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2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3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4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5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6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7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8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39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0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1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2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3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4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5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6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7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8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49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0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1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2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3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4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5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6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7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8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59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0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1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2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3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4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5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6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7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8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69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0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1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2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3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4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5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6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7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8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79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2014538"/>
            <a:ext cx="329818" cy="2940050"/>
            <a:chOff x="4815" y="1382"/>
            <a:chExt cx="228" cy="2099"/>
          </a:xfrm>
        </p:grpSpPr>
        <p:sp>
          <p:nvSpPr>
            <p:cNvPr id="10308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9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0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1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2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3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4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5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6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7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8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19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0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1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2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3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4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5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6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7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8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29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0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1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2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3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4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5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6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7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8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39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0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1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2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3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4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5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6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7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8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49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0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1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2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3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4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5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6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7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8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9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0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1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2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3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4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5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6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7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8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69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0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1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2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3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4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5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6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7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8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79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0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1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2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3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4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5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6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7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8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89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0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1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2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93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2014538"/>
            <a:ext cx="168573" cy="2940050"/>
            <a:chOff x="3186" y="1382"/>
            <a:chExt cx="117" cy="2099"/>
          </a:xfrm>
        </p:grpSpPr>
        <p:sp>
          <p:nvSpPr>
            <p:cNvPr id="10265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66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67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68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69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0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1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2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3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4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5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6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7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8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79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0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1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2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3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4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5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6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7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8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89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0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1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2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3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4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5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6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7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8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99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0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1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2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3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4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5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6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7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757238"/>
            <a:ext cx="2368821" cy="1441450"/>
            <a:chOff x="1223" y="484"/>
            <a:chExt cx="1641" cy="1029"/>
          </a:xfrm>
        </p:grpSpPr>
        <p:sp>
          <p:nvSpPr>
            <p:cNvPr id="10263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0264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760414"/>
            <a:ext cx="2367355" cy="1438275"/>
            <a:chOff x="3628" y="485"/>
            <a:chExt cx="1641" cy="1028"/>
          </a:xfrm>
        </p:grpSpPr>
        <p:sp>
          <p:nvSpPr>
            <p:cNvPr id="10261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0262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0256" name="AutoShape 239"/>
          <p:cNvSpPr>
            <a:spLocks noChangeArrowheads="1"/>
          </p:cNvSpPr>
          <p:nvPr/>
        </p:nvSpPr>
        <p:spPr bwMode="auto">
          <a:xfrm flipV="1">
            <a:off x="6703353" y="4954589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57" name="Text Box 251"/>
          <p:cNvSpPr txBox="1">
            <a:spLocks noChangeArrowheads="1"/>
          </p:cNvSpPr>
          <p:nvPr/>
        </p:nvSpPr>
        <p:spPr bwMode="auto">
          <a:xfrm>
            <a:off x="2572576" y="2516188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0258" name="Text Box 254"/>
          <p:cNvSpPr txBox="1">
            <a:spLocks noChangeArrowheads="1"/>
          </p:cNvSpPr>
          <p:nvPr/>
        </p:nvSpPr>
        <p:spPr bwMode="auto">
          <a:xfrm>
            <a:off x="2988878" y="3894139"/>
            <a:ext cx="79889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0259" name="Text Box 258"/>
          <p:cNvSpPr txBox="1">
            <a:spLocks noChangeArrowheads="1"/>
          </p:cNvSpPr>
          <p:nvPr/>
        </p:nvSpPr>
        <p:spPr bwMode="auto">
          <a:xfrm>
            <a:off x="4006181" y="1062039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10260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40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Evidence of Denial</a:t>
            </a:r>
          </a:p>
        </p:txBody>
      </p:sp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>
          <a:xfrm>
            <a:off x="1829386" y="1828800"/>
            <a:ext cx="5417798" cy="4330700"/>
          </a:xfrm>
        </p:spPr>
        <p:txBody>
          <a:bodyPr/>
          <a:lstStyle/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"They are responsible”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"Yes, but.....”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Circumstances are responsible.....”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Finger-pointing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Prophets ejected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Persecute the innocent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Protect the guilty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High aggression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Defensive behaviour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"It can't happen to us"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6"/>
          <p:cNvSpPr>
            <a:spLocks/>
          </p:cNvSpPr>
          <p:nvPr/>
        </p:nvSpPr>
        <p:spPr bwMode="auto">
          <a:xfrm>
            <a:off x="1930531" y="955676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2291" name="AutoShape 7"/>
          <p:cNvSpPr>
            <a:spLocks noChangeArrowheads="1"/>
          </p:cNvSpPr>
          <p:nvPr/>
        </p:nvSpPr>
        <p:spPr bwMode="auto">
          <a:xfrm flipV="1">
            <a:off x="2276472" y="36830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2" name="AutoShape 8"/>
          <p:cNvSpPr>
            <a:spLocks noChangeArrowheads="1"/>
          </p:cNvSpPr>
          <p:nvPr/>
        </p:nvSpPr>
        <p:spPr bwMode="auto">
          <a:xfrm flipV="1">
            <a:off x="4621839" y="36830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3" name="AutoShape 9"/>
          <p:cNvSpPr>
            <a:spLocks noChangeArrowheads="1"/>
          </p:cNvSpPr>
          <p:nvPr/>
        </p:nvSpPr>
        <p:spPr bwMode="auto">
          <a:xfrm flipV="1">
            <a:off x="2267677" y="3589338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4" name="AutoShape 10"/>
          <p:cNvSpPr>
            <a:spLocks noChangeArrowheads="1"/>
          </p:cNvSpPr>
          <p:nvPr/>
        </p:nvSpPr>
        <p:spPr bwMode="auto">
          <a:xfrm flipV="1">
            <a:off x="2276472" y="22463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5" name="AutoShape 12"/>
          <p:cNvSpPr>
            <a:spLocks noChangeArrowheads="1"/>
          </p:cNvSpPr>
          <p:nvPr/>
        </p:nvSpPr>
        <p:spPr bwMode="auto">
          <a:xfrm flipV="1">
            <a:off x="2267677" y="5013326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6" name="AutoShape 13"/>
          <p:cNvSpPr>
            <a:spLocks noChangeArrowheads="1"/>
          </p:cNvSpPr>
          <p:nvPr/>
        </p:nvSpPr>
        <p:spPr bwMode="auto">
          <a:xfrm flipV="1">
            <a:off x="773971" y="5097463"/>
            <a:ext cx="7563809" cy="779462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7" name="AutoShape 14"/>
          <p:cNvSpPr>
            <a:spLocks noChangeArrowheads="1"/>
          </p:cNvSpPr>
          <p:nvPr/>
        </p:nvSpPr>
        <p:spPr bwMode="auto">
          <a:xfrm flipV="1">
            <a:off x="1842580" y="5097464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8" name="AutoShape 15"/>
          <p:cNvSpPr>
            <a:spLocks noChangeArrowheads="1"/>
          </p:cNvSpPr>
          <p:nvPr/>
        </p:nvSpPr>
        <p:spPr bwMode="auto">
          <a:xfrm flipV="1">
            <a:off x="4347725" y="5097463"/>
            <a:ext cx="401644" cy="303212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299" name="AutoShape 16"/>
          <p:cNvSpPr>
            <a:spLocks noChangeArrowheads="1"/>
          </p:cNvSpPr>
          <p:nvPr/>
        </p:nvSpPr>
        <p:spPr bwMode="auto">
          <a:xfrm flipV="1">
            <a:off x="2267677" y="216535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03"/>
          <p:cNvGrpSpPr>
            <a:grpSpLocks/>
          </p:cNvGrpSpPr>
          <p:nvPr/>
        </p:nvGrpSpPr>
        <p:grpSpPr bwMode="auto">
          <a:xfrm>
            <a:off x="1948121" y="2159000"/>
            <a:ext cx="328351" cy="2940050"/>
            <a:chOff x="1446" y="1382"/>
            <a:chExt cx="227" cy="2099"/>
          </a:xfrm>
        </p:grpSpPr>
        <p:sp>
          <p:nvSpPr>
            <p:cNvPr id="12444" name="AutoShape 17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5" name="AutoShape 18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6" name="AutoShape 19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7" name="AutoShape 20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8" name="AutoShape 21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9" name="AutoShape 22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0" name="AutoShape 23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1" name="AutoShape 24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2" name="AutoShape 25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3" name="AutoShape 26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4" name="AutoShape 27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5" name="AutoShape 28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6" name="AutoShape 29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7" name="AutoShape 30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8" name="AutoShape 31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59" name="AutoShape 32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0" name="AutoShape 33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1" name="AutoShape 34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2" name="AutoShape 35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3" name="AutoShape 36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4" name="AutoShape 37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5" name="AutoShape 38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6" name="AutoShape 39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7" name="AutoShape 40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8" name="AutoShape 41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69" name="AutoShape 42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0" name="AutoShape 43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1" name="AutoShape 44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2" name="AutoShape 45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3" name="AutoShape 46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4" name="AutoShape 47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5" name="AutoShape 48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6" name="AutoShape 49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7" name="AutoShape 50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8" name="AutoShape 51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79" name="AutoShape 52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0" name="AutoShape 53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1" name="AutoShape 54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2" name="AutoShape 55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3" name="AutoShape 56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4" name="AutoShape 57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5" name="AutoShape 58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6" name="AutoShape 59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7" name="AutoShape 60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8" name="AutoShape 61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89" name="AutoShape 62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0" name="AutoShape 63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1" name="AutoShape 64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2" name="AutoShape 65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3" name="AutoShape 66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4" name="AutoShape 67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5" name="AutoShape 68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6" name="AutoShape 69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7" name="AutoShape 70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8" name="AutoShape 71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99" name="AutoShape 72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0" name="AutoShape 73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1" name="AutoShape 74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2" name="AutoShape 75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3" name="AutoShape 76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4" name="AutoShape 77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5" name="AutoShape 78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6" name="AutoShape 79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7" name="AutoShape 80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8" name="AutoShape 81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09" name="AutoShape 82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0" name="AutoShape 83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1" name="AutoShape 84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2" name="AutoShape 85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3" name="AutoShape 86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4" name="AutoShape 87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5" name="AutoShape 88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6" name="AutoShape 89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7" name="AutoShape 90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8" name="AutoShape 91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19" name="AutoShape 92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0" name="AutoShape 93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1" name="AutoShape 94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2" name="AutoShape 95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3" name="AutoShape 96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4" name="AutoShape 97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5" name="AutoShape 98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6" name="AutoShape 99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7" name="AutoShape 100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8" name="AutoShape 101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29" name="AutoShape 102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90"/>
          <p:cNvGrpSpPr>
            <a:grpSpLocks/>
          </p:cNvGrpSpPr>
          <p:nvPr/>
        </p:nvGrpSpPr>
        <p:grpSpPr bwMode="auto">
          <a:xfrm>
            <a:off x="6810360" y="2159000"/>
            <a:ext cx="329818" cy="2940050"/>
            <a:chOff x="4815" y="1382"/>
            <a:chExt cx="228" cy="2099"/>
          </a:xfrm>
        </p:grpSpPr>
        <p:sp>
          <p:nvSpPr>
            <p:cNvPr id="12358" name="AutoShape 104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9" name="AutoShape 105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0" name="AutoShape 106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1" name="AutoShape 107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2" name="AutoShape 108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3" name="AutoShape 109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4" name="AutoShape 110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5" name="AutoShape 111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6" name="AutoShape 112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7" name="AutoShape 113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8" name="AutoShape 114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69" name="AutoShape 115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0" name="AutoShape 116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1" name="AutoShape 117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2" name="AutoShape 118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3" name="AutoShape 119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4" name="AutoShape 120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5" name="AutoShape 121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6" name="AutoShape 122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7" name="AutoShape 123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8" name="AutoShape 124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79" name="AutoShape 125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0" name="AutoShape 126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1" name="AutoShape 127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2" name="AutoShape 128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3" name="AutoShape 129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4" name="AutoShape 130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5" name="AutoShape 131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6" name="AutoShape 132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7" name="AutoShape 133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8" name="AutoShape 134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89" name="AutoShape 135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0" name="AutoShape 136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1" name="AutoShape 137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2" name="AutoShape 138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3" name="AutoShape 139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4" name="AutoShape 140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5" name="AutoShape 141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6" name="AutoShape 142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7" name="AutoShape 143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8" name="AutoShape 144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99" name="AutoShape 145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0" name="AutoShape 146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1" name="AutoShape 147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2" name="AutoShape 148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3" name="AutoShape 149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4" name="AutoShape 150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5" name="AutoShape 151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6" name="AutoShape 152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7" name="AutoShape 153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8" name="AutoShape 154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09" name="AutoShape 155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0" name="AutoShape 156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1" name="AutoShape 157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2" name="AutoShape 158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3" name="AutoShape 159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4" name="AutoShape 160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5" name="AutoShape 161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6" name="AutoShape 162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7" name="AutoShape 163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8" name="AutoShape 164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19" name="AutoShape 165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0" name="AutoShape 166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1" name="AutoShape 167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2" name="AutoShape 168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3" name="AutoShape 169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4" name="AutoShape 170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5" name="AutoShape 171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6" name="AutoShape 172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7" name="AutoShape 173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8" name="AutoShape 174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29" name="AutoShape 175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0" name="AutoShape 176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1" name="AutoShape 177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2" name="AutoShape 178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3" name="AutoShape 179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4" name="AutoShape 180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5" name="AutoShape 181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6" name="AutoShape 182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7" name="AutoShape 183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8" name="AutoShape 184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39" name="AutoShape 185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0" name="AutoShape 186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1" name="AutoShape 187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2" name="AutoShape 188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43" name="AutoShape 189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234"/>
          <p:cNvGrpSpPr>
            <a:grpSpLocks/>
          </p:cNvGrpSpPr>
          <p:nvPr/>
        </p:nvGrpSpPr>
        <p:grpSpPr bwMode="auto">
          <a:xfrm>
            <a:off x="4460595" y="2159000"/>
            <a:ext cx="168573" cy="2940050"/>
            <a:chOff x="3186" y="1382"/>
            <a:chExt cx="117" cy="2099"/>
          </a:xfrm>
        </p:grpSpPr>
        <p:sp>
          <p:nvSpPr>
            <p:cNvPr id="12315" name="AutoShape 191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16" name="AutoShape 192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17" name="AutoShape 193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18" name="AutoShape 194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19" name="AutoShape 195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0" name="AutoShape 196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1" name="AutoShape 197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2" name="AutoShape 198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3" name="AutoShape 199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4" name="AutoShape 200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5" name="AutoShape 201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6" name="AutoShape 202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7" name="AutoShape 203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8" name="AutoShape 204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29" name="AutoShape 205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0" name="AutoShape 206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1" name="AutoShape 207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2" name="AutoShape 208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3" name="AutoShape 209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4" name="AutoShape 210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5" name="AutoShape 211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6" name="AutoShape 212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7" name="AutoShape 213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8" name="AutoShape 214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39" name="AutoShape 215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0" name="AutoShape 216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1" name="AutoShape 217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2" name="AutoShape 218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3" name="AutoShape 219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4" name="AutoShape 220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5" name="AutoShape 221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6" name="AutoShape 222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7" name="AutoShape 223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8" name="AutoShape 224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49" name="AutoShape 225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0" name="AutoShape 226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1" name="AutoShape 227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2" name="AutoShape 228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3" name="AutoShape 229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4" name="AutoShape 230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5" name="AutoShape 231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6" name="AutoShape 232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57" name="AutoShape 233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7"/>
          <p:cNvGrpSpPr>
            <a:grpSpLocks/>
          </p:cNvGrpSpPr>
          <p:nvPr/>
        </p:nvGrpSpPr>
        <p:grpSpPr bwMode="auto">
          <a:xfrm>
            <a:off x="1627098" y="901700"/>
            <a:ext cx="2368821" cy="1441450"/>
            <a:chOff x="1223" y="484"/>
            <a:chExt cx="1641" cy="1029"/>
          </a:xfrm>
        </p:grpSpPr>
        <p:sp>
          <p:nvSpPr>
            <p:cNvPr id="12313" name="Freeform 235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2314" name="Line 236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40"/>
          <p:cNvGrpSpPr>
            <a:grpSpLocks/>
          </p:cNvGrpSpPr>
          <p:nvPr/>
        </p:nvGrpSpPr>
        <p:grpSpPr bwMode="auto">
          <a:xfrm>
            <a:off x="5098242" y="903288"/>
            <a:ext cx="2367355" cy="1439862"/>
            <a:chOff x="3628" y="485"/>
            <a:chExt cx="1641" cy="1028"/>
          </a:xfrm>
        </p:grpSpPr>
        <p:sp>
          <p:nvSpPr>
            <p:cNvPr id="12311" name="Freeform 238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2312" name="Line 239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2305" name="AutoShape 241"/>
          <p:cNvSpPr>
            <a:spLocks noChangeArrowheads="1"/>
          </p:cNvSpPr>
          <p:nvPr/>
        </p:nvSpPr>
        <p:spPr bwMode="auto">
          <a:xfrm flipV="1">
            <a:off x="6703353" y="5097464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06" name="Text Box 255"/>
          <p:cNvSpPr txBox="1">
            <a:spLocks noChangeArrowheads="1"/>
          </p:cNvSpPr>
          <p:nvPr/>
        </p:nvSpPr>
        <p:spPr bwMode="auto">
          <a:xfrm>
            <a:off x="2572576" y="2659063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2307" name="Text Box 257"/>
          <p:cNvSpPr txBox="1">
            <a:spLocks noChangeArrowheads="1"/>
          </p:cNvSpPr>
          <p:nvPr/>
        </p:nvSpPr>
        <p:spPr bwMode="auto">
          <a:xfrm>
            <a:off x="5086515" y="4048126"/>
            <a:ext cx="1313406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CONFUSION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2308" name="Text Box 258"/>
          <p:cNvSpPr txBox="1">
            <a:spLocks noChangeArrowheads="1"/>
          </p:cNvSpPr>
          <p:nvPr/>
        </p:nvSpPr>
        <p:spPr bwMode="auto">
          <a:xfrm>
            <a:off x="2988878" y="4037013"/>
            <a:ext cx="79889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2309" name="Text Box 267"/>
          <p:cNvSpPr txBox="1">
            <a:spLocks noChangeArrowheads="1"/>
          </p:cNvSpPr>
          <p:nvPr/>
        </p:nvSpPr>
        <p:spPr bwMode="auto">
          <a:xfrm>
            <a:off x="4006181" y="1206501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12310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42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Evidence of Confusion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>
          <a:xfrm>
            <a:off x="1829386" y="1981200"/>
            <a:ext cx="5628881" cy="4343400"/>
          </a:xfrm>
        </p:spPr>
        <p:txBody>
          <a:bodyPr/>
          <a:lstStyle/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Hire and fire!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A new strategy every day!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Panic!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Lots of uncoordinated initiatives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Lost in the fog!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Consultants in large numbers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Hiring from outside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Tower of Babel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4"/>
          <p:cNvSpPr>
            <a:spLocks/>
          </p:cNvSpPr>
          <p:nvPr/>
        </p:nvSpPr>
        <p:spPr bwMode="auto">
          <a:xfrm>
            <a:off x="1930531" y="955676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4339" name="AutoShape 5"/>
          <p:cNvSpPr>
            <a:spLocks noChangeArrowheads="1"/>
          </p:cNvSpPr>
          <p:nvPr/>
        </p:nvSpPr>
        <p:spPr bwMode="auto">
          <a:xfrm flipV="1">
            <a:off x="2276472" y="36830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 flipV="1">
            <a:off x="4621839" y="36830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1" name="AutoShape 7"/>
          <p:cNvSpPr>
            <a:spLocks noChangeArrowheads="1"/>
          </p:cNvSpPr>
          <p:nvPr/>
        </p:nvSpPr>
        <p:spPr bwMode="auto">
          <a:xfrm flipV="1">
            <a:off x="2267677" y="3589338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2" name="AutoShape 8"/>
          <p:cNvSpPr>
            <a:spLocks noChangeArrowheads="1"/>
          </p:cNvSpPr>
          <p:nvPr/>
        </p:nvSpPr>
        <p:spPr bwMode="auto">
          <a:xfrm flipV="1">
            <a:off x="2276472" y="22463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3" name="AutoShape 9"/>
          <p:cNvSpPr>
            <a:spLocks noChangeArrowheads="1"/>
          </p:cNvSpPr>
          <p:nvPr/>
        </p:nvSpPr>
        <p:spPr bwMode="auto">
          <a:xfrm flipV="1">
            <a:off x="4621839" y="22463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4" name="AutoShape 10"/>
          <p:cNvSpPr>
            <a:spLocks noChangeArrowheads="1"/>
          </p:cNvSpPr>
          <p:nvPr/>
        </p:nvSpPr>
        <p:spPr bwMode="auto">
          <a:xfrm flipV="1">
            <a:off x="2267677" y="5013326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5" name="AutoShape 11"/>
          <p:cNvSpPr>
            <a:spLocks noChangeArrowheads="1"/>
          </p:cNvSpPr>
          <p:nvPr/>
        </p:nvSpPr>
        <p:spPr bwMode="auto">
          <a:xfrm flipV="1">
            <a:off x="773971" y="5097463"/>
            <a:ext cx="7563809" cy="779462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6" name="AutoShape 12"/>
          <p:cNvSpPr>
            <a:spLocks noChangeArrowheads="1"/>
          </p:cNvSpPr>
          <p:nvPr/>
        </p:nvSpPr>
        <p:spPr bwMode="auto">
          <a:xfrm flipV="1">
            <a:off x="1842580" y="5097464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7" name="AutoShape 13"/>
          <p:cNvSpPr>
            <a:spLocks noChangeArrowheads="1"/>
          </p:cNvSpPr>
          <p:nvPr/>
        </p:nvSpPr>
        <p:spPr bwMode="auto">
          <a:xfrm flipV="1">
            <a:off x="4347725" y="5097463"/>
            <a:ext cx="401644" cy="303212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8" name="AutoShape 14"/>
          <p:cNvSpPr>
            <a:spLocks noChangeArrowheads="1"/>
          </p:cNvSpPr>
          <p:nvPr/>
        </p:nvSpPr>
        <p:spPr bwMode="auto">
          <a:xfrm flipV="1">
            <a:off x="2267677" y="216535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2159000"/>
            <a:ext cx="328351" cy="2940050"/>
            <a:chOff x="1446" y="1382"/>
            <a:chExt cx="227" cy="2099"/>
          </a:xfrm>
        </p:grpSpPr>
        <p:sp>
          <p:nvSpPr>
            <p:cNvPr id="14494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5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6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7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8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9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0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1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2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3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4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5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6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7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8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09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0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1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2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3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4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5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6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7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8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19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0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1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2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3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4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5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6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7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8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29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0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1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2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3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4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5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6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7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8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39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0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1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2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3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4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5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6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7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8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49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0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1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2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3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4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5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6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7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8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59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0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1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2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3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4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5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6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7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8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69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0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1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2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3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4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5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6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7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8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79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2159000"/>
            <a:ext cx="329818" cy="2940050"/>
            <a:chOff x="4815" y="1382"/>
            <a:chExt cx="228" cy="2099"/>
          </a:xfrm>
        </p:grpSpPr>
        <p:sp>
          <p:nvSpPr>
            <p:cNvPr id="14408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9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0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1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2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3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4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5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6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7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8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19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0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1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2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3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4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5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6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7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8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29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0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1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2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3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4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5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6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7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8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39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0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1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2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3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4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5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6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7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8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49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0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1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2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3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4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5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6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7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8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59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0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1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2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3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4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5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6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7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8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69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0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1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2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3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4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5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6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7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8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79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0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1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2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3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4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5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6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7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8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89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0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1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2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93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2159000"/>
            <a:ext cx="168573" cy="2940050"/>
            <a:chOff x="3186" y="1382"/>
            <a:chExt cx="117" cy="2099"/>
          </a:xfrm>
        </p:grpSpPr>
        <p:sp>
          <p:nvSpPr>
            <p:cNvPr id="14365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66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67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68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69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0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1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2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3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4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5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6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7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8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79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0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1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2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3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4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5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6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7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8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89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0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1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2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3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4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5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6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7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8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99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0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1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2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3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4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5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6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07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901700"/>
            <a:ext cx="2368821" cy="1441450"/>
            <a:chOff x="1223" y="484"/>
            <a:chExt cx="1641" cy="1029"/>
          </a:xfrm>
        </p:grpSpPr>
        <p:sp>
          <p:nvSpPr>
            <p:cNvPr id="14363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4364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903288"/>
            <a:ext cx="2367355" cy="1439862"/>
            <a:chOff x="3628" y="485"/>
            <a:chExt cx="1641" cy="1028"/>
          </a:xfrm>
        </p:grpSpPr>
        <p:sp>
          <p:nvSpPr>
            <p:cNvPr id="14361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4362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4354" name="AutoShape 239"/>
          <p:cNvSpPr>
            <a:spLocks noChangeArrowheads="1"/>
          </p:cNvSpPr>
          <p:nvPr/>
        </p:nvSpPr>
        <p:spPr bwMode="auto">
          <a:xfrm flipV="1">
            <a:off x="6703353" y="5097464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5" name="Text Box 251"/>
          <p:cNvSpPr txBox="1">
            <a:spLocks noChangeArrowheads="1"/>
          </p:cNvSpPr>
          <p:nvPr/>
        </p:nvSpPr>
        <p:spPr bwMode="auto">
          <a:xfrm>
            <a:off x="2572576" y="2659063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4356" name="Text Box 252"/>
          <p:cNvSpPr txBox="1">
            <a:spLocks noChangeArrowheads="1"/>
          </p:cNvSpPr>
          <p:nvPr/>
        </p:nvSpPr>
        <p:spPr bwMode="auto">
          <a:xfrm>
            <a:off x="5274145" y="2659063"/>
            <a:ext cx="1081801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RENEWAL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4357" name="Text Box 253"/>
          <p:cNvSpPr txBox="1">
            <a:spLocks noChangeArrowheads="1"/>
          </p:cNvSpPr>
          <p:nvPr/>
        </p:nvSpPr>
        <p:spPr bwMode="auto">
          <a:xfrm>
            <a:off x="5086515" y="4048126"/>
            <a:ext cx="1313406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CONFUSION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4358" name="Text Box 254"/>
          <p:cNvSpPr txBox="1">
            <a:spLocks noChangeArrowheads="1"/>
          </p:cNvSpPr>
          <p:nvPr/>
        </p:nvSpPr>
        <p:spPr bwMode="auto">
          <a:xfrm>
            <a:off x="2988878" y="4037013"/>
            <a:ext cx="79889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4359" name="Text Box 258"/>
          <p:cNvSpPr txBox="1">
            <a:spLocks noChangeArrowheads="1"/>
          </p:cNvSpPr>
          <p:nvPr/>
        </p:nvSpPr>
        <p:spPr bwMode="auto">
          <a:xfrm>
            <a:off x="4006181" y="1206501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14360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4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Evidence of Renewal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idx="1"/>
          </p:nvPr>
        </p:nvSpPr>
        <p:spPr>
          <a:xfrm>
            <a:off x="1547942" y="1676400"/>
            <a:ext cx="6051047" cy="4800600"/>
          </a:xfrm>
        </p:spPr>
        <p:txBody>
          <a:bodyPr/>
          <a:lstStyle/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"Let's do it together”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"Let's make it happen!”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High motivation and energy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Constructive spirit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No lip service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Clarity and light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Dynamism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Taking responsibility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Trust / delegation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Focus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sz="2000" dirty="0" smtClean="0"/>
              <a:t>Continuous improvement in things that matter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4"/>
          <p:cNvSpPr>
            <a:spLocks/>
          </p:cNvSpPr>
          <p:nvPr/>
        </p:nvSpPr>
        <p:spPr bwMode="auto">
          <a:xfrm>
            <a:off x="1930531" y="587376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 flipV="1">
            <a:off x="2276472" y="33147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88" name="AutoShape 6"/>
          <p:cNvSpPr>
            <a:spLocks noChangeArrowheads="1"/>
          </p:cNvSpPr>
          <p:nvPr/>
        </p:nvSpPr>
        <p:spPr bwMode="auto">
          <a:xfrm flipV="1">
            <a:off x="4621839" y="33147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 flipV="1">
            <a:off x="2267677" y="3221039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 flipV="1">
            <a:off x="2276472" y="18780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 flipV="1">
            <a:off x="4621839" y="18780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2" name="AutoShape 10"/>
          <p:cNvSpPr>
            <a:spLocks noChangeArrowheads="1"/>
          </p:cNvSpPr>
          <p:nvPr/>
        </p:nvSpPr>
        <p:spPr bwMode="auto">
          <a:xfrm flipV="1">
            <a:off x="2267677" y="4645026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3" name="AutoShape 11"/>
          <p:cNvSpPr>
            <a:spLocks noChangeArrowheads="1"/>
          </p:cNvSpPr>
          <p:nvPr/>
        </p:nvSpPr>
        <p:spPr bwMode="auto">
          <a:xfrm flipV="1">
            <a:off x="773971" y="4729163"/>
            <a:ext cx="7563809" cy="779462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4" name="AutoShape 12"/>
          <p:cNvSpPr>
            <a:spLocks noChangeArrowheads="1"/>
          </p:cNvSpPr>
          <p:nvPr/>
        </p:nvSpPr>
        <p:spPr bwMode="auto">
          <a:xfrm flipV="1">
            <a:off x="1842580" y="4729164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5" name="AutoShape 13"/>
          <p:cNvSpPr>
            <a:spLocks noChangeArrowheads="1"/>
          </p:cNvSpPr>
          <p:nvPr/>
        </p:nvSpPr>
        <p:spPr bwMode="auto">
          <a:xfrm flipV="1">
            <a:off x="4347725" y="4729163"/>
            <a:ext cx="401644" cy="303212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396" name="AutoShape 14"/>
          <p:cNvSpPr>
            <a:spLocks noChangeArrowheads="1"/>
          </p:cNvSpPr>
          <p:nvPr/>
        </p:nvSpPr>
        <p:spPr bwMode="auto">
          <a:xfrm flipV="1">
            <a:off x="2267677" y="179705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1790700"/>
            <a:ext cx="328351" cy="2940050"/>
            <a:chOff x="1446" y="1382"/>
            <a:chExt cx="227" cy="2099"/>
          </a:xfrm>
        </p:grpSpPr>
        <p:sp>
          <p:nvSpPr>
            <p:cNvPr id="16547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8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9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0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1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2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3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4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5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6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7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8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59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0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1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2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3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4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5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6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7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8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69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0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1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2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3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4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5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6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7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8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79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0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1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2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3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4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5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6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7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8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89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0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1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2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3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4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5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6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7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8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99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0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1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2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3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4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5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6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7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8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09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0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1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2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3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4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5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6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7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8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19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0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1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2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3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4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5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6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7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8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29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30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31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32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1790700"/>
            <a:ext cx="329818" cy="2940050"/>
            <a:chOff x="4815" y="1382"/>
            <a:chExt cx="228" cy="2099"/>
          </a:xfrm>
        </p:grpSpPr>
        <p:sp>
          <p:nvSpPr>
            <p:cNvPr id="16461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2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3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4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5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6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7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8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9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0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1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2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3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4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5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6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7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8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79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0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1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2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3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4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5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6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7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8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89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0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1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2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3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4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5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6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7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8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99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0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1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2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3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4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5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6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7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8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09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0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1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2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3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4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5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6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7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8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19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0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1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2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3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4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5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6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7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8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29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0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1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2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3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4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5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6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7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8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39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0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1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2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3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4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5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46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1790700"/>
            <a:ext cx="168573" cy="2940050"/>
            <a:chOff x="3186" y="1382"/>
            <a:chExt cx="117" cy="2099"/>
          </a:xfrm>
        </p:grpSpPr>
        <p:sp>
          <p:nvSpPr>
            <p:cNvPr id="16418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19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0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1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2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3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4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5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6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7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8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29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0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1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2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3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4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5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6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7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8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39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0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1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2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3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4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5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6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7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8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49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0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1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2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3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4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5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6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7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8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59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60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533400"/>
            <a:ext cx="2368821" cy="1441450"/>
            <a:chOff x="1223" y="484"/>
            <a:chExt cx="1641" cy="1029"/>
          </a:xfrm>
        </p:grpSpPr>
        <p:sp>
          <p:nvSpPr>
            <p:cNvPr id="16416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6417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534988"/>
            <a:ext cx="2367355" cy="1439862"/>
            <a:chOff x="3628" y="485"/>
            <a:chExt cx="1641" cy="1028"/>
          </a:xfrm>
        </p:grpSpPr>
        <p:sp>
          <p:nvSpPr>
            <p:cNvPr id="16414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6415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6402" name="AutoShape 239"/>
          <p:cNvSpPr>
            <a:spLocks noChangeArrowheads="1"/>
          </p:cNvSpPr>
          <p:nvPr/>
        </p:nvSpPr>
        <p:spPr bwMode="auto">
          <a:xfrm flipV="1">
            <a:off x="6703353" y="4729164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" name="Group 240"/>
          <p:cNvGrpSpPr>
            <a:grpSpLocks/>
          </p:cNvGrpSpPr>
          <p:nvPr/>
        </p:nvGrpSpPr>
        <p:grpSpPr bwMode="auto">
          <a:xfrm>
            <a:off x="3903571" y="2797175"/>
            <a:ext cx="1295815" cy="952500"/>
            <a:chOff x="2801" y="2100"/>
            <a:chExt cx="897" cy="680"/>
          </a:xfrm>
        </p:grpSpPr>
        <p:sp>
          <p:nvSpPr>
            <p:cNvPr id="16410" name="Freeform 241"/>
            <p:cNvSpPr>
              <a:spLocks/>
            </p:cNvSpPr>
            <p:nvPr/>
          </p:nvSpPr>
          <p:spPr bwMode="auto">
            <a:xfrm>
              <a:off x="2916" y="2100"/>
              <a:ext cx="645" cy="111"/>
            </a:xfrm>
            <a:custGeom>
              <a:avLst/>
              <a:gdLst>
                <a:gd name="T0" fmla="*/ 644 w 645"/>
                <a:gd name="T1" fmla="*/ 91 h 111"/>
                <a:gd name="T2" fmla="*/ 644 w 645"/>
                <a:gd name="T3" fmla="*/ 91 h 111"/>
                <a:gd name="T4" fmla="*/ 182 w 645"/>
                <a:gd name="T5" fmla="*/ 91 h 111"/>
                <a:gd name="T6" fmla="*/ 182 w 645"/>
                <a:gd name="T7" fmla="*/ 110 h 111"/>
                <a:gd name="T8" fmla="*/ 0 w 645"/>
                <a:gd name="T9" fmla="*/ 54 h 111"/>
                <a:gd name="T10" fmla="*/ 182 w 645"/>
                <a:gd name="T11" fmla="*/ 0 h 111"/>
                <a:gd name="T12" fmla="*/ 182 w 645"/>
                <a:gd name="T13" fmla="*/ 19 h 111"/>
                <a:gd name="T14" fmla="*/ 644 w 645"/>
                <a:gd name="T15" fmla="*/ 19 h 111"/>
                <a:gd name="T16" fmla="*/ 644 w 645"/>
                <a:gd name="T17" fmla="*/ 91 h 111"/>
                <a:gd name="T18" fmla="*/ 644 w 645"/>
                <a:gd name="T19" fmla="*/ 9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5"/>
                <a:gd name="T31" fmla="*/ 0 h 111"/>
                <a:gd name="T32" fmla="*/ 645 w 645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5" h="111">
                  <a:moveTo>
                    <a:pt x="644" y="91"/>
                  </a:moveTo>
                  <a:lnTo>
                    <a:pt x="644" y="91"/>
                  </a:lnTo>
                  <a:lnTo>
                    <a:pt x="182" y="91"/>
                  </a:lnTo>
                  <a:lnTo>
                    <a:pt x="182" y="110"/>
                  </a:lnTo>
                  <a:lnTo>
                    <a:pt x="0" y="54"/>
                  </a:lnTo>
                  <a:lnTo>
                    <a:pt x="182" y="0"/>
                  </a:lnTo>
                  <a:lnTo>
                    <a:pt x="182" y="19"/>
                  </a:lnTo>
                  <a:lnTo>
                    <a:pt x="644" y="19"/>
                  </a:lnTo>
                  <a:lnTo>
                    <a:pt x="644" y="91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6411" name="Freeform 242"/>
            <p:cNvSpPr>
              <a:spLocks/>
            </p:cNvSpPr>
            <p:nvPr/>
          </p:nvSpPr>
          <p:spPr bwMode="auto">
            <a:xfrm>
              <a:off x="2908" y="2669"/>
              <a:ext cx="646" cy="111"/>
            </a:xfrm>
            <a:custGeom>
              <a:avLst/>
              <a:gdLst>
                <a:gd name="T0" fmla="*/ 0 w 646"/>
                <a:gd name="T1" fmla="*/ 90 h 111"/>
                <a:gd name="T2" fmla="*/ 0 w 646"/>
                <a:gd name="T3" fmla="*/ 90 h 111"/>
                <a:gd name="T4" fmla="*/ 463 w 646"/>
                <a:gd name="T5" fmla="*/ 90 h 111"/>
                <a:gd name="T6" fmla="*/ 463 w 646"/>
                <a:gd name="T7" fmla="*/ 110 h 111"/>
                <a:gd name="T8" fmla="*/ 645 w 646"/>
                <a:gd name="T9" fmla="*/ 55 h 111"/>
                <a:gd name="T10" fmla="*/ 463 w 646"/>
                <a:gd name="T11" fmla="*/ 0 h 111"/>
                <a:gd name="T12" fmla="*/ 463 w 646"/>
                <a:gd name="T13" fmla="*/ 19 h 111"/>
                <a:gd name="T14" fmla="*/ 0 w 646"/>
                <a:gd name="T15" fmla="*/ 19 h 111"/>
                <a:gd name="T16" fmla="*/ 0 w 646"/>
                <a:gd name="T17" fmla="*/ 90 h 111"/>
                <a:gd name="T18" fmla="*/ 0 w 646"/>
                <a:gd name="T19" fmla="*/ 9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6"/>
                <a:gd name="T31" fmla="*/ 0 h 111"/>
                <a:gd name="T32" fmla="*/ 646 w 646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6" h="111">
                  <a:moveTo>
                    <a:pt x="0" y="90"/>
                  </a:moveTo>
                  <a:lnTo>
                    <a:pt x="0" y="90"/>
                  </a:lnTo>
                  <a:lnTo>
                    <a:pt x="463" y="90"/>
                  </a:lnTo>
                  <a:lnTo>
                    <a:pt x="463" y="110"/>
                  </a:lnTo>
                  <a:lnTo>
                    <a:pt x="645" y="55"/>
                  </a:lnTo>
                  <a:lnTo>
                    <a:pt x="463" y="0"/>
                  </a:lnTo>
                  <a:lnTo>
                    <a:pt x="463" y="19"/>
                  </a:lnTo>
                  <a:lnTo>
                    <a:pt x="0" y="19"/>
                  </a:lnTo>
                  <a:lnTo>
                    <a:pt x="0" y="9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6412" name="Freeform 243"/>
            <p:cNvSpPr>
              <a:spLocks/>
            </p:cNvSpPr>
            <p:nvPr/>
          </p:nvSpPr>
          <p:spPr bwMode="auto">
            <a:xfrm>
              <a:off x="3592" y="2114"/>
              <a:ext cx="106" cy="609"/>
            </a:xfrm>
            <a:custGeom>
              <a:avLst/>
              <a:gdLst>
                <a:gd name="T0" fmla="*/ 87 w 106"/>
                <a:gd name="T1" fmla="*/ 608 h 609"/>
                <a:gd name="T2" fmla="*/ 87 w 106"/>
                <a:gd name="T3" fmla="*/ 608 h 609"/>
                <a:gd name="T4" fmla="*/ 87 w 106"/>
                <a:gd name="T5" fmla="*/ 173 h 609"/>
                <a:gd name="T6" fmla="*/ 105 w 106"/>
                <a:gd name="T7" fmla="*/ 173 h 609"/>
                <a:gd name="T8" fmla="*/ 53 w 106"/>
                <a:gd name="T9" fmla="*/ 0 h 609"/>
                <a:gd name="T10" fmla="*/ 0 w 106"/>
                <a:gd name="T11" fmla="*/ 173 h 609"/>
                <a:gd name="T12" fmla="*/ 19 w 106"/>
                <a:gd name="T13" fmla="*/ 173 h 609"/>
                <a:gd name="T14" fmla="*/ 19 w 106"/>
                <a:gd name="T15" fmla="*/ 608 h 609"/>
                <a:gd name="T16" fmla="*/ 87 w 106"/>
                <a:gd name="T17" fmla="*/ 608 h 609"/>
                <a:gd name="T18" fmla="*/ 87 w 106"/>
                <a:gd name="T19" fmla="*/ 608 h 6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609"/>
                <a:gd name="T32" fmla="*/ 106 w 106"/>
                <a:gd name="T33" fmla="*/ 609 h 6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609">
                  <a:moveTo>
                    <a:pt x="87" y="608"/>
                  </a:moveTo>
                  <a:lnTo>
                    <a:pt x="87" y="608"/>
                  </a:lnTo>
                  <a:lnTo>
                    <a:pt x="87" y="173"/>
                  </a:lnTo>
                  <a:lnTo>
                    <a:pt x="105" y="173"/>
                  </a:lnTo>
                  <a:lnTo>
                    <a:pt x="53" y="0"/>
                  </a:lnTo>
                  <a:lnTo>
                    <a:pt x="0" y="173"/>
                  </a:lnTo>
                  <a:lnTo>
                    <a:pt x="19" y="173"/>
                  </a:lnTo>
                  <a:lnTo>
                    <a:pt x="19" y="608"/>
                  </a:lnTo>
                  <a:lnTo>
                    <a:pt x="87" y="608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6413" name="Freeform 244"/>
            <p:cNvSpPr>
              <a:spLocks/>
            </p:cNvSpPr>
            <p:nvPr/>
          </p:nvSpPr>
          <p:spPr bwMode="auto">
            <a:xfrm>
              <a:off x="2801" y="2158"/>
              <a:ext cx="107" cy="610"/>
            </a:xfrm>
            <a:custGeom>
              <a:avLst/>
              <a:gdLst>
                <a:gd name="T0" fmla="*/ 86 w 107"/>
                <a:gd name="T1" fmla="*/ 0 h 610"/>
                <a:gd name="T2" fmla="*/ 86 w 107"/>
                <a:gd name="T3" fmla="*/ 0 h 610"/>
                <a:gd name="T4" fmla="*/ 86 w 107"/>
                <a:gd name="T5" fmla="*/ 437 h 610"/>
                <a:gd name="T6" fmla="*/ 106 w 107"/>
                <a:gd name="T7" fmla="*/ 437 h 610"/>
                <a:gd name="T8" fmla="*/ 53 w 107"/>
                <a:gd name="T9" fmla="*/ 609 h 610"/>
                <a:gd name="T10" fmla="*/ 0 w 107"/>
                <a:gd name="T11" fmla="*/ 437 h 610"/>
                <a:gd name="T12" fmla="*/ 18 w 107"/>
                <a:gd name="T13" fmla="*/ 437 h 610"/>
                <a:gd name="T14" fmla="*/ 18 w 107"/>
                <a:gd name="T15" fmla="*/ 0 h 610"/>
                <a:gd name="T16" fmla="*/ 86 w 107"/>
                <a:gd name="T17" fmla="*/ 0 h 610"/>
                <a:gd name="T18" fmla="*/ 86 w 107"/>
                <a:gd name="T19" fmla="*/ 0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7"/>
                <a:gd name="T31" fmla="*/ 0 h 610"/>
                <a:gd name="T32" fmla="*/ 107 w 107"/>
                <a:gd name="T33" fmla="*/ 610 h 6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7" h="610">
                  <a:moveTo>
                    <a:pt x="86" y="0"/>
                  </a:moveTo>
                  <a:lnTo>
                    <a:pt x="86" y="0"/>
                  </a:lnTo>
                  <a:lnTo>
                    <a:pt x="86" y="437"/>
                  </a:lnTo>
                  <a:lnTo>
                    <a:pt x="106" y="437"/>
                  </a:lnTo>
                  <a:lnTo>
                    <a:pt x="53" y="609"/>
                  </a:lnTo>
                  <a:lnTo>
                    <a:pt x="0" y="437"/>
                  </a:lnTo>
                  <a:lnTo>
                    <a:pt x="18" y="437"/>
                  </a:lnTo>
                  <a:lnTo>
                    <a:pt x="18" y="0"/>
                  </a:lnTo>
                  <a:lnTo>
                    <a:pt x="86" y="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6404" name="Text Box 251"/>
          <p:cNvSpPr txBox="1">
            <a:spLocks noChangeArrowheads="1"/>
          </p:cNvSpPr>
          <p:nvPr/>
        </p:nvSpPr>
        <p:spPr bwMode="auto">
          <a:xfrm>
            <a:off x="2572576" y="2290763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6405" name="Text Box 252"/>
          <p:cNvSpPr txBox="1">
            <a:spLocks noChangeArrowheads="1"/>
          </p:cNvSpPr>
          <p:nvPr/>
        </p:nvSpPr>
        <p:spPr bwMode="auto">
          <a:xfrm>
            <a:off x="5274145" y="2290763"/>
            <a:ext cx="1081801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RENEWAL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6406" name="Text Box 253"/>
          <p:cNvSpPr txBox="1">
            <a:spLocks noChangeArrowheads="1"/>
          </p:cNvSpPr>
          <p:nvPr/>
        </p:nvSpPr>
        <p:spPr bwMode="auto">
          <a:xfrm>
            <a:off x="5086515" y="3679826"/>
            <a:ext cx="1313406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CONFUSION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6407" name="Text Box 254"/>
          <p:cNvSpPr txBox="1">
            <a:spLocks noChangeArrowheads="1"/>
          </p:cNvSpPr>
          <p:nvPr/>
        </p:nvSpPr>
        <p:spPr bwMode="auto">
          <a:xfrm>
            <a:off x="2988878" y="3668713"/>
            <a:ext cx="79889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6408" name="Text Box 258"/>
          <p:cNvSpPr txBox="1">
            <a:spLocks noChangeArrowheads="1"/>
          </p:cNvSpPr>
          <p:nvPr/>
        </p:nvSpPr>
        <p:spPr bwMode="auto">
          <a:xfrm>
            <a:off x="4006181" y="838200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16409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49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Agenda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dirty="0" smtClean="0"/>
              <a:t> Organizational and Personal Change – what does the research say?</a:t>
            </a:r>
          </a:p>
          <a:p>
            <a:pPr>
              <a:buFont typeface="Wingdings" pitchFamily="2" charset="2"/>
              <a:buChar char="Ø"/>
            </a:pPr>
            <a:endParaRPr lang="en-US" i="1" dirty="0" smtClean="0"/>
          </a:p>
          <a:p>
            <a:pPr>
              <a:buFont typeface="Wingdings" pitchFamily="2" charset="2"/>
              <a:buChar char="Ø"/>
            </a:pPr>
            <a:r>
              <a:rPr lang="en-US" i="1" dirty="0" smtClean="0"/>
              <a:t> Change Management Tools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The emotional stages of Change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The “Change House”</a:t>
            </a:r>
          </a:p>
          <a:p>
            <a:pPr lvl="1">
              <a:buNone/>
            </a:pPr>
            <a:endParaRPr lang="en-US" i="1" dirty="0" smtClean="0"/>
          </a:p>
          <a:p>
            <a:pPr>
              <a:buFont typeface="Wingdings" pitchFamily="2" charset="2"/>
              <a:buChar char="Ø"/>
            </a:pPr>
            <a:r>
              <a:rPr lang="en-US" i="1" dirty="0" smtClean="0"/>
              <a:t>Managing Change at Dilworth – Appraisal</a:t>
            </a:r>
          </a:p>
          <a:p>
            <a:pPr>
              <a:buFont typeface="Wingdings" pitchFamily="2" charset="2"/>
              <a:buChar char="Ø"/>
            </a:pPr>
            <a:endParaRPr lang="en-US" i="1" dirty="0"/>
          </a:p>
        </p:txBody>
      </p:sp>
      <p:pic>
        <p:nvPicPr>
          <p:cNvPr id="1027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49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flipV="1">
            <a:off x="1235716" y="2632075"/>
            <a:ext cx="790095" cy="6096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flipV="1">
            <a:off x="1300213" y="3221039"/>
            <a:ext cx="844332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2" name="Freeform 4"/>
          <p:cNvSpPr>
            <a:spLocks/>
          </p:cNvSpPr>
          <p:nvPr/>
        </p:nvSpPr>
        <p:spPr bwMode="auto">
          <a:xfrm>
            <a:off x="1930531" y="587376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flipV="1">
            <a:off x="2276472" y="33147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 flipV="1">
            <a:off x="4621839" y="3314700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 flipV="1">
            <a:off x="2267677" y="3221039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 flipV="1">
            <a:off x="2276472" y="18780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 flipV="1">
            <a:off x="4621839" y="1878014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 flipV="1">
            <a:off x="2267677" y="4645026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 flipV="1">
            <a:off x="773971" y="4729163"/>
            <a:ext cx="7563809" cy="779462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 flipV="1">
            <a:off x="1842580" y="4729164"/>
            <a:ext cx="540900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1" name="AutoShape 13"/>
          <p:cNvSpPr>
            <a:spLocks noChangeArrowheads="1"/>
          </p:cNvSpPr>
          <p:nvPr/>
        </p:nvSpPr>
        <p:spPr bwMode="auto">
          <a:xfrm flipV="1">
            <a:off x="4347725" y="4729163"/>
            <a:ext cx="401644" cy="303212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 flipV="1">
            <a:off x="2267677" y="179705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1790700"/>
            <a:ext cx="328351" cy="2940050"/>
            <a:chOff x="1446" y="1382"/>
            <a:chExt cx="227" cy="2099"/>
          </a:xfrm>
        </p:grpSpPr>
        <p:sp>
          <p:nvSpPr>
            <p:cNvPr id="17582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3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4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5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6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7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8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9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0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1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2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3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4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5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6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7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8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99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0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1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2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3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4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5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6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7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8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09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0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1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2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3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4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5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6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7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8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19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0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1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2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3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4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5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6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7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8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29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0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1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2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3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4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5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6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7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8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39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0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1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2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3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4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5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6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7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8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49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0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1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2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3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4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5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6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7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8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59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0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1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2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3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4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5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6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67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1790700"/>
            <a:ext cx="329818" cy="2940050"/>
            <a:chOff x="4815" y="1382"/>
            <a:chExt cx="228" cy="2099"/>
          </a:xfrm>
        </p:grpSpPr>
        <p:sp>
          <p:nvSpPr>
            <p:cNvPr id="17496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7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8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9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0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1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2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3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4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5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6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7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8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09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0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1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2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3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4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5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6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7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8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19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0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1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2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3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4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5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6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7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8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29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0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1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2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3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4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5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6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7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8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39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0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1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2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3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4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5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6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7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8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49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0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1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2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3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4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5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6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7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8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59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0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1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2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3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4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5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6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7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8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69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0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1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2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3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4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5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6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7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8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79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0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81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1790700"/>
            <a:ext cx="168573" cy="2940050"/>
            <a:chOff x="3186" y="1382"/>
            <a:chExt cx="117" cy="2099"/>
          </a:xfrm>
        </p:grpSpPr>
        <p:sp>
          <p:nvSpPr>
            <p:cNvPr id="17453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4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5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6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7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8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59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0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1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2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3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4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5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6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7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8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69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0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1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2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3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4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5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6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7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8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79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0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1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2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3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4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5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6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7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8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89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0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1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2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3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4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95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533400"/>
            <a:ext cx="2368821" cy="1441450"/>
            <a:chOff x="1223" y="484"/>
            <a:chExt cx="1641" cy="1029"/>
          </a:xfrm>
        </p:grpSpPr>
        <p:sp>
          <p:nvSpPr>
            <p:cNvPr id="17451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7452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534988"/>
            <a:ext cx="2367355" cy="1439862"/>
            <a:chOff x="3628" y="485"/>
            <a:chExt cx="1641" cy="1028"/>
          </a:xfrm>
        </p:grpSpPr>
        <p:sp>
          <p:nvSpPr>
            <p:cNvPr id="17449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7450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7428" name="AutoShape 239"/>
          <p:cNvSpPr>
            <a:spLocks noChangeArrowheads="1"/>
          </p:cNvSpPr>
          <p:nvPr/>
        </p:nvSpPr>
        <p:spPr bwMode="auto">
          <a:xfrm flipV="1">
            <a:off x="6703353" y="4729164"/>
            <a:ext cx="543832" cy="395287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" name="Group 240"/>
          <p:cNvGrpSpPr>
            <a:grpSpLocks/>
          </p:cNvGrpSpPr>
          <p:nvPr/>
        </p:nvGrpSpPr>
        <p:grpSpPr bwMode="auto">
          <a:xfrm>
            <a:off x="3903571" y="2797175"/>
            <a:ext cx="1295815" cy="952500"/>
            <a:chOff x="2801" y="2100"/>
            <a:chExt cx="897" cy="680"/>
          </a:xfrm>
        </p:grpSpPr>
        <p:sp>
          <p:nvSpPr>
            <p:cNvPr id="17445" name="Freeform 241"/>
            <p:cNvSpPr>
              <a:spLocks/>
            </p:cNvSpPr>
            <p:nvPr/>
          </p:nvSpPr>
          <p:spPr bwMode="auto">
            <a:xfrm>
              <a:off x="2916" y="2100"/>
              <a:ext cx="645" cy="111"/>
            </a:xfrm>
            <a:custGeom>
              <a:avLst/>
              <a:gdLst>
                <a:gd name="T0" fmla="*/ 644 w 645"/>
                <a:gd name="T1" fmla="*/ 91 h 111"/>
                <a:gd name="T2" fmla="*/ 644 w 645"/>
                <a:gd name="T3" fmla="*/ 91 h 111"/>
                <a:gd name="T4" fmla="*/ 182 w 645"/>
                <a:gd name="T5" fmla="*/ 91 h 111"/>
                <a:gd name="T6" fmla="*/ 182 w 645"/>
                <a:gd name="T7" fmla="*/ 110 h 111"/>
                <a:gd name="T8" fmla="*/ 0 w 645"/>
                <a:gd name="T9" fmla="*/ 54 h 111"/>
                <a:gd name="T10" fmla="*/ 182 w 645"/>
                <a:gd name="T11" fmla="*/ 0 h 111"/>
                <a:gd name="T12" fmla="*/ 182 w 645"/>
                <a:gd name="T13" fmla="*/ 19 h 111"/>
                <a:gd name="T14" fmla="*/ 644 w 645"/>
                <a:gd name="T15" fmla="*/ 19 h 111"/>
                <a:gd name="T16" fmla="*/ 644 w 645"/>
                <a:gd name="T17" fmla="*/ 91 h 111"/>
                <a:gd name="T18" fmla="*/ 644 w 645"/>
                <a:gd name="T19" fmla="*/ 9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5"/>
                <a:gd name="T31" fmla="*/ 0 h 111"/>
                <a:gd name="T32" fmla="*/ 645 w 645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5" h="111">
                  <a:moveTo>
                    <a:pt x="644" y="91"/>
                  </a:moveTo>
                  <a:lnTo>
                    <a:pt x="644" y="91"/>
                  </a:lnTo>
                  <a:lnTo>
                    <a:pt x="182" y="91"/>
                  </a:lnTo>
                  <a:lnTo>
                    <a:pt x="182" y="110"/>
                  </a:lnTo>
                  <a:lnTo>
                    <a:pt x="0" y="54"/>
                  </a:lnTo>
                  <a:lnTo>
                    <a:pt x="182" y="0"/>
                  </a:lnTo>
                  <a:lnTo>
                    <a:pt x="182" y="19"/>
                  </a:lnTo>
                  <a:lnTo>
                    <a:pt x="644" y="19"/>
                  </a:lnTo>
                  <a:lnTo>
                    <a:pt x="644" y="91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7446" name="Freeform 242"/>
            <p:cNvSpPr>
              <a:spLocks/>
            </p:cNvSpPr>
            <p:nvPr/>
          </p:nvSpPr>
          <p:spPr bwMode="auto">
            <a:xfrm>
              <a:off x="2908" y="2669"/>
              <a:ext cx="646" cy="111"/>
            </a:xfrm>
            <a:custGeom>
              <a:avLst/>
              <a:gdLst>
                <a:gd name="T0" fmla="*/ 0 w 646"/>
                <a:gd name="T1" fmla="*/ 90 h 111"/>
                <a:gd name="T2" fmla="*/ 0 w 646"/>
                <a:gd name="T3" fmla="*/ 90 h 111"/>
                <a:gd name="T4" fmla="*/ 463 w 646"/>
                <a:gd name="T5" fmla="*/ 90 h 111"/>
                <a:gd name="T6" fmla="*/ 463 w 646"/>
                <a:gd name="T7" fmla="*/ 110 h 111"/>
                <a:gd name="T8" fmla="*/ 645 w 646"/>
                <a:gd name="T9" fmla="*/ 55 h 111"/>
                <a:gd name="T10" fmla="*/ 463 w 646"/>
                <a:gd name="T11" fmla="*/ 0 h 111"/>
                <a:gd name="T12" fmla="*/ 463 w 646"/>
                <a:gd name="T13" fmla="*/ 19 h 111"/>
                <a:gd name="T14" fmla="*/ 0 w 646"/>
                <a:gd name="T15" fmla="*/ 19 h 111"/>
                <a:gd name="T16" fmla="*/ 0 w 646"/>
                <a:gd name="T17" fmla="*/ 90 h 111"/>
                <a:gd name="T18" fmla="*/ 0 w 646"/>
                <a:gd name="T19" fmla="*/ 9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6"/>
                <a:gd name="T31" fmla="*/ 0 h 111"/>
                <a:gd name="T32" fmla="*/ 646 w 646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6" h="111">
                  <a:moveTo>
                    <a:pt x="0" y="90"/>
                  </a:moveTo>
                  <a:lnTo>
                    <a:pt x="0" y="90"/>
                  </a:lnTo>
                  <a:lnTo>
                    <a:pt x="463" y="90"/>
                  </a:lnTo>
                  <a:lnTo>
                    <a:pt x="463" y="110"/>
                  </a:lnTo>
                  <a:lnTo>
                    <a:pt x="645" y="55"/>
                  </a:lnTo>
                  <a:lnTo>
                    <a:pt x="463" y="0"/>
                  </a:lnTo>
                  <a:lnTo>
                    <a:pt x="463" y="19"/>
                  </a:lnTo>
                  <a:lnTo>
                    <a:pt x="0" y="19"/>
                  </a:lnTo>
                  <a:lnTo>
                    <a:pt x="0" y="9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7447" name="Freeform 243"/>
            <p:cNvSpPr>
              <a:spLocks/>
            </p:cNvSpPr>
            <p:nvPr/>
          </p:nvSpPr>
          <p:spPr bwMode="auto">
            <a:xfrm>
              <a:off x="3592" y="2114"/>
              <a:ext cx="106" cy="609"/>
            </a:xfrm>
            <a:custGeom>
              <a:avLst/>
              <a:gdLst>
                <a:gd name="T0" fmla="*/ 87 w 106"/>
                <a:gd name="T1" fmla="*/ 608 h 609"/>
                <a:gd name="T2" fmla="*/ 87 w 106"/>
                <a:gd name="T3" fmla="*/ 608 h 609"/>
                <a:gd name="T4" fmla="*/ 87 w 106"/>
                <a:gd name="T5" fmla="*/ 173 h 609"/>
                <a:gd name="T6" fmla="*/ 105 w 106"/>
                <a:gd name="T7" fmla="*/ 173 h 609"/>
                <a:gd name="T8" fmla="*/ 53 w 106"/>
                <a:gd name="T9" fmla="*/ 0 h 609"/>
                <a:gd name="T10" fmla="*/ 0 w 106"/>
                <a:gd name="T11" fmla="*/ 173 h 609"/>
                <a:gd name="T12" fmla="*/ 19 w 106"/>
                <a:gd name="T13" fmla="*/ 173 h 609"/>
                <a:gd name="T14" fmla="*/ 19 w 106"/>
                <a:gd name="T15" fmla="*/ 608 h 609"/>
                <a:gd name="T16" fmla="*/ 87 w 106"/>
                <a:gd name="T17" fmla="*/ 608 h 609"/>
                <a:gd name="T18" fmla="*/ 87 w 106"/>
                <a:gd name="T19" fmla="*/ 608 h 6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609"/>
                <a:gd name="T32" fmla="*/ 106 w 106"/>
                <a:gd name="T33" fmla="*/ 609 h 6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609">
                  <a:moveTo>
                    <a:pt x="87" y="608"/>
                  </a:moveTo>
                  <a:lnTo>
                    <a:pt x="87" y="608"/>
                  </a:lnTo>
                  <a:lnTo>
                    <a:pt x="87" y="173"/>
                  </a:lnTo>
                  <a:lnTo>
                    <a:pt x="105" y="173"/>
                  </a:lnTo>
                  <a:lnTo>
                    <a:pt x="53" y="0"/>
                  </a:lnTo>
                  <a:lnTo>
                    <a:pt x="0" y="173"/>
                  </a:lnTo>
                  <a:lnTo>
                    <a:pt x="19" y="173"/>
                  </a:lnTo>
                  <a:lnTo>
                    <a:pt x="19" y="608"/>
                  </a:lnTo>
                  <a:lnTo>
                    <a:pt x="87" y="608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17448" name="Freeform 244"/>
            <p:cNvSpPr>
              <a:spLocks/>
            </p:cNvSpPr>
            <p:nvPr/>
          </p:nvSpPr>
          <p:spPr bwMode="auto">
            <a:xfrm>
              <a:off x="2801" y="2158"/>
              <a:ext cx="107" cy="610"/>
            </a:xfrm>
            <a:custGeom>
              <a:avLst/>
              <a:gdLst>
                <a:gd name="T0" fmla="*/ 86 w 107"/>
                <a:gd name="T1" fmla="*/ 0 h 610"/>
                <a:gd name="T2" fmla="*/ 86 w 107"/>
                <a:gd name="T3" fmla="*/ 0 h 610"/>
                <a:gd name="T4" fmla="*/ 86 w 107"/>
                <a:gd name="T5" fmla="*/ 437 h 610"/>
                <a:gd name="T6" fmla="*/ 106 w 107"/>
                <a:gd name="T7" fmla="*/ 437 h 610"/>
                <a:gd name="T8" fmla="*/ 53 w 107"/>
                <a:gd name="T9" fmla="*/ 609 h 610"/>
                <a:gd name="T10" fmla="*/ 0 w 107"/>
                <a:gd name="T11" fmla="*/ 437 h 610"/>
                <a:gd name="T12" fmla="*/ 18 w 107"/>
                <a:gd name="T13" fmla="*/ 437 h 610"/>
                <a:gd name="T14" fmla="*/ 18 w 107"/>
                <a:gd name="T15" fmla="*/ 0 h 610"/>
                <a:gd name="T16" fmla="*/ 86 w 107"/>
                <a:gd name="T17" fmla="*/ 0 h 610"/>
                <a:gd name="T18" fmla="*/ 86 w 107"/>
                <a:gd name="T19" fmla="*/ 0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7"/>
                <a:gd name="T31" fmla="*/ 0 h 610"/>
                <a:gd name="T32" fmla="*/ 107 w 107"/>
                <a:gd name="T33" fmla="*/ 610 h 6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7" h="610">
                  <a:moveTo>
                    <a:pt x="86" y="0"/>
                  </a:moveTo>
                  <a:lnTo>
                    <a:pt x="86" y="0"/>
                  </a:lnTo>
                  <a:lnTo>
                    <a:pt x="86" y="437"/>
                  </a:lnTo>
                  <a:lnTo>
                    <a:pt x="106" y="437"/>
                  </a:lnTo>
                  <a:lnTo>
                    <a:pt x="53" y="609"/>
                  </a:lnTo>
                  <a:lnTo>
                    <a:pt x="0" y="437"/>
                  </a:lnTo>
                  <a:lnTo>
                    <a:pt x="18" y="437"/>
                  </a:lnTo>
                  <a:lnTo>
                    <a:pt x="18" y="0"/>
                  </a:lnTo>
                  <a:lnTo>
                    <a:pt x="86" y="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17430" name="Freeform 245"/>
          <p:cNvSpPr>
            <a:spLocks/>
          </p:cNvSpPr>
          <p:nvPr/>
        </p:nvSpPr>
        <p:spPr bwMode="auto">
          <a:xfrm>
            <a:off x="1196138" y="2622551"/>
            <a:ext cx="104076" cy="695325"/>
          </a:xfrm>
          <a:custGeom>
            <a:avLst/>
            <a:gdLst>
              <a:gd name="T0" fmla="*/ 2147483647 w 72"/>
              <a:gd name="T1" fmla="*/ 2147483647 h 497"/>
              <a:gd name="T2" fmla="*/ 2147483647 w 72"/>
              <a:gd name="T3" fmla="*/ 0 h 497"/>
              <a:gd name="T4" fmla="*/ 0 w 72"/>
              <a:gd name="T5" fmla="*/ 0 h 497"/>
              <a:gd name="T6" fmla="*/ 0 w 72"/>
              <a:gd name="T7" fmla="*/ 2147483647 h 497"/>
              <a:gd name="T8" fmla="*/ 2147483647 w 72"/>
              <a:gd name="T9" fmla="*/ 2147483647 h 4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497"/>
              <a:gd name="T17" fmla="*/ 72 w 72"/>
              <a:gd name="T18" fmla="*/ 497 h 4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497">
                <a:moveTo>
                  <a:pt x="71" y="496"/>
                </a:moveTo>
                <a:lnTo>
                  <a:pt x="71" y="0"/>
                </a:lnTo>
                <a:lnTo>
                  <a:pt x="0" y="0"/>
                </a:lnTo>
                <a:lnTo>
                  <a:pt x="0" y="496"/>
                </a:lnTo>
                <a:lnTo>
                  <a:pt x="71" y="496"/>
                </a:lnTo>
              </a:path>
            </a:pathLst>
          </a:cu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7431" name="Text Box 246"/>
          <p:cNvSpPr txBox="1">
            <a:spLocks noChangeArrowheads="1"/>
          </p:cNvSpPr>
          <p:nvPr/>
        </p:nvSpPr>
        <p:spPr bwMode="auto">
          <a:xfrm>
            <a:off x="1355916" y="2693988"/>
            <a:ext cx="60393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0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000" b="1">
                <a:solidFill>
                  <a:srgbClr val="000000"/>
                </a:solidFill>
              </a:rPr>
              <a:t>SUN</a:t>
            </a:r>
          </a:p>
          <a:p>
            <a:pPr defTabSz="381000"/>
            <a:r>
              <a:rPr lang="en-GB" sz="1000" b="1">
                <a:solidFill>
                  <a:srgbClr val="000000"/>
                </a:solidFill>
              </a:rPr>
              <a:t>LOUNGE</a:t>
            </a:r>
            <a:endParaRPr lang="en-GB" sz="2300"/>
          </a:p>
        </p:txBody>
      </p:sp>
      <p:sp>
        <p:nvSpPr>
          <p:cNvPr id="17432" name="AutoShape 247"/>
          <p:cNvSpPr>
            <a:spLocks noChangeArrowheads="1"/>
          </p:cNvSpPr>
          <p:nvPr/>
        </p:nvSpPr>
        <p:spPr bwMode="auto">
          <a:xfrm flipV="1">
            <a:off x="2462636" y="4724401"/>
            <a:ext cx="1838181" cy="466725"/>
          </a:xfrm>
          <a:prstGeom prst="roundRect">
            <a:avLst>
              <a:gd name="adj" fmla="val 0"/>
            </a:avLst>
          </a:pr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3" name="Text Box 248"/>
          <p:cNvSpPr txBox="1">
            <a:spLocks noChangeArrowheads="1"/>
          </p:cNvSpPr>
          <p:nvPr/>
        </p:nvSpPr>
        <p:spPr bwMode="auto">
          <a:xfrm>
            <a:off x="2905324" y="4778375"/>
            <a:ext cx="95866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300" b="1">
                <a:solidFill>
                  <a:srgbClr val="FFFFFF"/>
                </a:solidFill>
              </a:rPr>
              <a:t>DUNGEON</a:t>
            </a:r>
          </a:p>
          <a:p>
            <a:pPr defTabSz="381000"/>
            <a:r>
              <a:rPr lang="en-GB" sz="1300" b="1">
                <a:solidFill>
                  <a:srgbClr val="FFFFFF"/>
                </a:solidFill>
              </a:rPr>
              <a:t>OF DENIAL</a:t>
            </a:r>
            <a:endParaRPr lang="en-GB" sz="2300"/>
          </a:p>
        </p:txBody>
      </p:sp>
      <p:sp>
        <p:nvSpPr>
          <p:cNvPr id="17434" name="AutoShape 249"/>
          <p:cNvSpPr>
            <a:spLocks noChangeArrowheads="1"/>
          </p:cNvSpPr>
          <p:nvPr/>
        </p:nvSpPr>
        <p:spPr bwMode="auto">
          <a:xfrm flipV="1">
            <a:off x="4805072" y="4724400"/>
            <a:ext cx="1838181" cy="457200"/>
          </a:xfrm>
          <a:prstGeom prst="roundRect">
            <a:avLst>
              <a:gd name="adj" fmla="val 0"/>
            </a:avLst>
          </a:pr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35" name="Text Box 250"/>
          <p:cNvSpPr txBox="1">
            <a:spLocks noChangeArrowheads="1"/>
          </p:cNvSpPr>
          <p:nvPr/>
        </p:nvSpPr>
        <p:spPr bwMode="auto">
          <a:xfrm>
            <a:off x="5206716" y="4800600"/>
            <a:ext cx="1005576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300" b="1">
                <a:solidFill>
                  <a:srgbClr val="FFFFFF"/>
                </a:solidFill>
              </a:rPr>
              <a:t>PARALYSIS</a:t>
            </a:r>
          </a:p>
          <a:p>
            <a:pPr defTabSz="381000"/>
            <a:r>
              <a:rPr lang="en-GB" sz="1300" b="1">
                <a:solidFill>
                  <a:srgbClr val="FFFFFF"/>
                </a:solidFill>
              </a:rPr>
              <a:t>PIT</a:t>
            </a:r>
            <a:endParaRPr lang="en-GB" sz="2300"/>
          </a:p>
        </p:txBody>
      </p:sp>
      <p:sp>
        <p:nvSpPr>
          <p:cNvPr id="17436" name="Text Box 251"/>
          <p:cNvSpPr txBox="1">
            <a:spLocks noChangeArrowheads="1"/>
          </p:cNvSpPr>
          <p:nvPr/>
        </p:nvSpPr>
        <p:spPr bwMode="auto">
          <a:xfrm>
            <a:off x="2572576" y="2290763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7437" name="Text Box 252"/>
          <p:cNvSpPr txBox="1">
            <a:spLocks noChangeArrowheads="1"/>
          </p:cNvSpPr>
          <p:nvPr/>
        </p:nvSpPr>
        <p:spPr bwMode="auto">
          <a:xfrm>
            <a:off x="5274145" y="2290763"/>
            <a:ext cx="1081801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RENEWAL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7438" name="Text Box 253"/>
          <p:cNvSpPr txBox="1">
            <a:spLocks noChangeArrowheads="1"/>
          </p:cNvSpPr>
          <p:nvPr/>
        </p:nvSpPr>
        <p:spPr bwMode="auto">
          <a:xfrm>
            <a:off x="5086515" y="3679826"/>
            <a:ext cx="1313406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CONFUSION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7439" name="Text Box 254"/>
          <p:cNvSpPr txBox="1">
            <a:spLocks noChangeArrowheads="1"/>
          </p:cNvSpPr>
          <p:nvPr/>
        </p:nvSpPr>
        <p:spPr bwMode="auto">
          <a:xfrm>
            <a:off x="2988878" y="3668713"/>
            <a:ext cx="79889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17440" name="Freeform 255"/>
          <p:cNvSpPr>
            <a:spLocks/>
          </p:cNvSpPr>
          <p:nvPr/>
        </p:nvSpPr>
        <p:spPr bwMode="auto">
          <a:xfrm>
            <a:off x="1948121" y="2613025"/>
            <a:ext cx="325420" cy="704850"/>
          </a:xfrm>
          <a:custGeom>
            <a:avLst/>
            <a:gdLst>
              <a:gd name="T0" fmla="*/ 0 w 225"/>
              <a:gd name="T1" fmla="*/ 2147483647 h 503"/>
              <a:gd name="T2" fmla="*/ 0 w 225"/>
              <a:gd name="T3" fmla="*/ 0 h 503"/>
              <a:gd name="T4" fmla="*/ 2147483647 w 225"/>
              <a:gd name="T5" fmla="*/ 0 h 503"/>
              <a:gd name="T6" fmla="*/ 2147483647 w 225"/>
              <a:gd name="T7" fmla="*/ 2147483647 h 503"/>
              <a:gd name="T8" fmla="*/ 0 w 225"/>
              <a:gd name="T9" fmla="*/ 2147483647 h 5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5"/>
              <a:gd name="T16" fmla="*/ 0 h 503"/>
              <a:gd name="T17" fmla="*/ 225 w 225"/>
              <a:gd name="T18" fmla="*/ 503 h 5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5" h="503">
                <a:moveTo>
                  <a:pt x="0" y="502"/>
                </a:moveTo>
                <a:lnTo>
                  <a:pt x="0" y="0"/>
                </a:lnTo>
                <a:lnTo>
                  <a:pt x="224" y="0"/>
                </a:lnTo>
                <a:lnTo>
                  <a:pt x="224" y="502"/>
                </a:lnTo>
                <a:lnTo>
                  <a:pt x="0" y="502"/>
                </a:lnTo>
              </a:path>
            </a:pathLst>
          </a:cu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7441" name="Freeform 256"/>
          <p:cNvSpPr>
            <a:spLocks/>
          </p:cNvSpPr>
          <p:nvPr/>
        </p:nvSpPr>
        <p:spPr bwMode="auto">
          <a:xfrm>
            <a:off x="6820622" y="3979864"/>
            <a:ext cx="828207" cy="674687"/>
          </a:xfrm>
          <a:custGeom>
            <a:avLst/>
            <a:gdLst>
              <a:gd name="T0" fmla="*/ 0 w 574"/>
              <a:gd name="T1" fmla="*/ 2147483647 h 481"/>
              <a:gd name="T2" fmla="*/ 0 w 574"/>
              <a:gd name="T3" fmla="*/ 0 h 481"/>
              <a:gd name="T4" fmla="*/ 2147483647 w 574"/>
              <a:gd name="T5" fmla="*/ 0 h 481"/>
              <a:gd name="T6" fmla="*/ 2147483647 w 574"/>
              <a:gd name="T7" fmla="*/ 2147483647 h 481"/>
              <a:gd name="T8" fmla="*/ 0 w 574"/>
              <a:gd name="T9" fmla="*/ 2147483647 h 4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4"/>
              <a:gd name="T16" fmla="*/ 0 h 481"/>
              <a:gd name="T17" fmla="*/ 574 w 574"/>
              <a:gd name="T18" fmla="*/ 481 h 4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4" h="481">
                <a:moveTo>
                  <a:pt x="0" y="480"/>
                </a:moveTo>
                <a:lnTo>
                  <a:pt x="0" y="0"/>
                </a:lnTo>
                <a:lnTo>
                  <a:pt x="573" y="0"/>
                </a:lnTo>
                <a:lnTo>
                  <a:pt x="573" y="480"/>
                </a:lnTo>
                <a:lnTo>
                  <a:pt x="0" y="480"/>
                </a:lnTo>
              </a:path>
            </a:pathLst>
          </a:cu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17442" name="Text Box 257"/>
          <p:cNvSpPr txBox="1">
            <a:spLocks noChangeArrowheads="1"/>
          </p:cNvSpPr>
          <p:nvPr/>
        </p:nvSpPr>
        <p:spPr bwMode="auto">
          <a:xfrm>
            <a:off x="6871926" y="4068764"/>
            <a:ext cx="781301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000" b="1">
                <a:solidFill>
                  <a:srgbClr val="FFFFFF"/>
                </a:solidFill>
              </a:rPr>
              <a:t>WRONG</a:t>
            </a:r>
          </a:p>
          <a:p>
            <a:pPr defTabSz="381000"/>
            <a:r>
              <a:rPr lang="en-GB" sz="1000" b="1">
                <a:solidFill>
                  <a:srgbClr val="FFFFFF"/>
                </a:solidFill>
              </a:rPr>
              <a:t>DIRECTION</a:t>
            </a:r>
          </a:p>
          <a:p>
            <a:pPr defTabSz="381000"/>
            <a:r>
              <a:rPr lang="en-GB" sz="1000" b="1">
                <a:solidFill>
                  <a:srgbClr val="FFFFFF"/>
                </a:solidFill>
              </a:rPr>
              <a:t>DOOR</a:t>
            </a:r>
            <a:endParaRPr lang="en-GB" sz="2300"/>
          </a:p>
        </p:txBody>
      </p:sp>
      <p:sp>
        <p:nvSpPr>
          <p:cNvPr id="17443" name="Text Box 258"/>
          <p:cNvSpPr txBox="1">
            <a:spLocks noChangeArrowheads="1"/>
          </p:cNvSpPr>
          <p:nvPr/>
        </p:nvSpPr>
        <p:spPr bwMode="auto">
          <a:xfrm>
            <a:off x="4006181" y="838200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17444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60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From Contentment To Denial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idx="1"/>
          </p:nvPr>
        </p:nvSpPr>
        <p:spPr>
          <a:xfrm>
            <a:off x="1477581" y="2298700"/>
            <a:ext cx="5910325" cy="4025900"/>
          </a:xfrm>
        </p:spPr>
        <p:txBody>
          <a:bodyPr/>
          <a:lstStyle/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Get people to benchmark</a:t>
            </a:r>
          </a:p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Get people to look outside the company</a:t>
            </a:r>
          </a:p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Provide data / stories on how well other companies are doing</a:t>
            </a:r>
          </a:p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Provide a symbolic shock</a:t>
            </a:r>
          </a:p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Provide outlaws with a platform</a:t>
            </a:r>
          </a:p>
          <a:p>
            <a:pPr>
              <a:spcAft>
                <a:spcPct val="2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Spread discontent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From Denial To Confusion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idx="1"/>
          </p:nvPr>
        </p:nvSpPr>
        <p:spPr>
          <a:xfrm>
            <a:off x="1125776" y="1993900"/>
            <a:ext cx="6965740" cy="4330700"/>
          </a:xfrm>
        </p:spPr>
        <p:txBody>
          <a:bodyPr/>
          <a:lstStyle/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Continue benchmarking / outside feedback</a:t>
            </a:r>
          </a:p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Expose the majority of the employees to the problem</a:t>
            </a:r>
          </a:p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Avoid providing solutions</a:t>
            </a:r>
          </a:p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Support those with energy looking for solutions</a:t>
            </a:r>
          </a:p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Fire those really stuck in denial</a:t>
            </a:r>
          </a:p>
          <a:p>
            <a:pPr>
              <a:spcAft>
                <a:spcPct val="20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Don't tell, do - increase the shocks - layoffs, 4 day week, etc., and start behaving differently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From Confusion To Renewal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idx="1"/>
          </p:nvPr>
        </p:nvSpPr>
        <p:spPr>
          <a:xfrm>
            <a:off x="1547942" y="1993900"/>
            <a:ext cx="5839964" cy="4330700"/>
          </a:xfrm>
        </p:spPr>
        <p:txBody>
          <a:bodyPr/>
          <a:lstStyle/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Provide a vision and a direction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Sell solutions, don't tell!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Focus on the first steps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Set demanding but attainable goals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Keep feeding back results quickly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Use cross-functional teams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Reward new behaviours / performance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Encourage experimentation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Preventing Slippage Into Contentment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idx="1"/>
          </p:nvPr>
        </p:nvSpPr>
        <p:spPr>
          <a:xfrm>
            <a:off x="1266498" y="2057400"/>
            <a:ext cx="6543574" cy="4267200"/>
          </a:xfrm>
        </p:spPr>
        <p:txBody>
          <a:bodyPr/>
          <a:lstStyle/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Constantly ratchet performance targets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Keep providing feedback - both internal and external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Keep refining and transmitting the strategy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Celebrate success but always link to new targets / objectives / visions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Seek to change mental maps of change</a:t>
            </a:r>
          </a:p>
          <a:p>
            <a:pPr>
              <a:spcAft>
                <a:spcPct val="15000"/>
              </a:spcAft>
              <a:buClr>
                <a:schemeClr val="accent1">
                  <a:lumMod val="75000"/>
                </a:schemeClr>
              </a:buClr>
              <a:buFont typeface="Verdana" pitchFamily="34" charset="0"/>
              <a:buChar char="•"/>
            </a:pPr>
            <a:r>
              <a:rPr lang="en-GB" dirty="0" smtClean="0"/>
              <a:t>Seek next change issue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 flipV="1">
            <a:off x="1235716" y="2928938"/>
            <a:ext cx="790095" cy="6096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 flipV="1">
            <a:off x="1300213" y="3517900"/>
            <a:ext cx="844332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1930531" y="884239"/>
            <a:ext cx="5359164" cy="1266825"/>
          </a:xfrm>
          <a:custGeom>
            <a:avLst/>
            <a:gdLst>
              <a:gd name="T0" fmla="*/ 0 w 3714"/>
              <a:gd name="T1" fmla="*/ 2147483647 h 905"/>
              <a:gd name="T2" fmla="*/ 2147483647 w 3714"/>
              <a:gd name="T3" fmla="*/ 2147483647 h 905"/>
              <a:gd name="T4" fmla="*/ 2147483647 w 3714"/>
              <a:gd name="T5" fmla="*/ 0 h 905"/>
              <a:gd name="T6" fmla="*/ 2147483647 w 3714"/>
              <a:gd name="T7" fmla="*/ 2147483647 h 905"/>
              <a:gd name="T8" fmla="*/ 0 w 3714"/>
              <a:gd name="T9" fmla="*/ 2147483647 h 905"/>
              <a:gd name="T10" fmla="*/ 0 w 3714"/>
              <a:gd name="T11" fmla="*/ 2147483647 h 9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14"/>
              <a:gd name="T19" fmla="*/ 0 h 905"/>
              <a:gd name="T20" fmla="*/ 3714 w 3714"/>
              <a:gd name="T21" fmla="*/ 905 h 9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14" h="905">
                <a:moveTo>
                  <a:pt x="0" y="904"/>
                </a:moveTo>
                <a:lnTo>
                  <a:pt x="3713" y="904"/>
                </a:lnTo>
                <a:lnTo>
                  <a:pt x="2239" y="0"/>
                </a:lnTo>
                <a:lnTo>
                  <a:pt x="1392" y="7"/>
                </a:lnTo>
                <a:lnTo>
                  <a:pt x="0" y="904"/>
                </a:lnTo>
              </a:path>
            </a:pathLst>
          </a:custGeom>
          <a:solidFill>
            <a:srgbClr val="D2D2D2"/>
          </a:solidFill>
          <a:ln w="18573">
            <a:solidFill>
              <a:srgbClr val="D2D2D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 flipV="1">
            <a:off x="2276472" y="3611563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 flipV="1">
            <a:off x="4621839" y="3611563"/>
            <a:ext cx="2191452" cy="13462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 flipV="1">
            <a:off x="2267677" y="3517900"/>
            <a:ext cx="4544149" cy="96838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flipV="1">
            <a:off x="2276472" y="2174876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flipV="1">
            <a:off x="4621839" y="2174876"/>
            <a:ext cx="2191452" cy="134937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8573">
            <a:solidFill>
              <a:schemeClr val="tx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 flipV="1">
            <a:off x="2267677" y="4941889"/>
            <a:ext cx="4544149" cy="98425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flipV="1">
            <a:off x="773971" y="5026026"/>
            <a:ext cx="7563809" cy="779463"/>
          </a:xfrm>
          <a:prstGeom prst="roundRect">
            <a:avLst>
              <a:gd name="adj" fmla="val 0"/>
            </a:avLst>
          </a:prstGeom>
          <a:solidFill>
            <a:srgbClr val="00E100"/>
          </a:solidFill>
          <a:ln w="18573">
            <a:solidFill>
              <a:srgbClr val="00E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 flipV="1">
            <a:off x="1842580" y="5026025"/>
            <a:ext cx="540900" cy="395288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 flipV="1">
            <a:off x="4347725" y="5026026"/>
            <a:ext cx="401644" cy="303213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 flipV="1">
            <a:off x="2267677" y="2093914"/>
            <a:ext cx="4544149" cy="96837"/>
          </a:xfrm>
          <a:prstGeom prst="roundRect">
            <a:avLst>
              <a:gd name="adj" fmla="val 0"/>
            </a:avLst>
          </a:pr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948121" y="2087563"/>
            <a:ext cx="328351" cy="2940050"/>
            <a:chOff x="1446" y="1382"/>
            <a:chExt cx="227" cy="2099"/>
          </a:xfrm>
        </p:grpSpPr>
        <p:sp>
          <p:nvSpPr>
            <p:cNvPr id="22702" name="AutoShape 16"/>
            <p:cNvSpPr>
              <a:spLocks noChangeArrowheads="1"/>
            </p:cNvSpPr>
            <p:nvPr/>
          </p:nvSpPr>
          <p:spPr bwMode="auto">
            <a:xfrm flipV="1">
              <a:off x="155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3" name="AutoShape 17"/>
            <p:cNvSpPr>
              <a:spLocks noChangeArrowheads="1"/>
            </p:cNvSpPr>
            <p:nvPr/>
          </p:nvSpPr>
          <p:spPr bwMode="auto">
            <a:xfrm flipV="1">
              <a:off x="155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4" name="AutoShape 18"/>
            <p:cNvSpPr>
              <a:spLocks noChangeArrowheads="1"/>
            </p:cNvSpPr>
            <p:nvPr/>
          </p:nvSpPr>
          <p:spPr bwMode="auto">
            <a:xfrm flipV="1">
              <a:off x="155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5" name="AutoShape 19"/>
            <p:cNvSpPr>
              <a:spLocks noChangeArrowheads="1"/>
            </p:cNvSpPr>
            <p:nvPr/>
          </p:nvSpPr>
          <p:spPr bwMode="auto">
            <a:xfrm flipV="1">
              <a:off x="155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6" name="AutoShape 20"/>
            <p:cNvSpPr>
              <a:spLocks noChangeArrowheads="1"/>
            </p:cNvSpPr>
            <p:nvPr/>
          </p:nvSpPr>
          <p:spPr bwMode="auto">
            <a:xfrm flipV="1">
              <a:off x="155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7" name="AutoShape 21"/>
            <p:cNvSpPr>
              <a:spLocks noChangeArrowheads="1"/>
            </p:cNvSpPr>
            <p:nvPr/>
          </p:nvSpPr>
          <p:spPr bwMode="auto">
            <a:xfrm flipV="1">
              <a:off x="155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8" name="AutoShape 22"/>
            <p:cNvSpPr>
              <a:spLocks noChangeArrowheads="1"/>
            </p:cNvSpPr>
            <p:nvPr/>
          </p:nvSpPr>
          <p:spPr bwMode="auto">
            <a:xfrm flipV="1">
              <a:off x="155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9" name="AutoShape 23"/>
            <p:cNvSpPr>
              <a:spLocks noChangeArrowheads="1"/>
            </p:cNvSpPr>
            <p:nvPr/>
          </p:nvSpPr>
          <p:spPr bwMode="auto">
            <a:xfrm flipV="1">
              <a:off x="155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0" name="AutoShape 24"/>
            <p:cNvSpPr>
              <a:spLocks noChangeArrowheads="1"/>
            </p:cNvSpPr>
            <p:nvPr/>
          </p:nvSpPr>
          <p:spPr bwMode="auto">
            <a:xfrm flipV="1">
              <a:off x="155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1" name="AutoShape 25"/>
            <p:cNvSpPr>
              <a:spLocks noChangeArrowheads="1"/>
            </p:cNvSpPr>
            <p:nvPr/>
          </p:nvSpPr>
          <p:spPr bwMode="auto">
            <a:xfrm flipV="1">
              <a:off x="155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2" name="AutoShape 26"/>
            <p:cNvSpPr>
              <a:spLocks noChangeArrowheads="1"/>
            </p:cNvSpPr>
            <p:nvPr/>
          </p:nvSpPr>
          <p:spPr bwMode="auto">
            <a:xfrm flipV="1">
              <a:off x="155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3" name="AutoShape 27"/>
            <p:cNvSpPr>
              <a:spLocks noChangeArrowheads="1"/>
            </p:cNvSpPr>
            <p:nvPr/>
          </p:nvSpPr>
          <p:spPr bwMode="auto">
            <a:xfrm flipV="1">
              <a:off x="155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4" name="AutoShape 28"/>
            <p:cNvSpPr>
              <a:spLocks noChangeArrowheads="1"/>
            </p:cNvSpPr>
            <p:nvPr/>
          </p:nvSpPr>
          <p:spPr bwMode="auto">
            <a:xfrm flipV="1">
              <a:off x="155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5" name="AutoShape 29"/>
            <p:cNvSpPr>
              <a:spLocks noChangeArrowheads="1"/>
            </p:cNvSpPr>
            <p:nvPr/>
          </p:nvSpPr>
          <p:spPr bwMode="auto">
            <a:xfrm flipV="1">
              <a:off x="155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6" name="AutoShape 30"/>
            <p:cNvSpPr>
              <a:spLocks noChangeArrowheads="1"/>
            </p:cNvSpPr>
            <p:nvPr/>
          </p:nvSpPr>
          <p:spPr bwMode="auto">
            <a:xfrm flipV="1">
              <a:off x="155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7" name="AutoShape 31"/>
            <p:cNvSpPr>
              <a:spLocks noChangeArrowheads="1"/>
            </p:cNvSpPr>
            <p:nvPr/>
          </p:nvSpPr>
          <p:spPr bwMode="auto">
            <a:xfrm flipV="1">
              <a:off x="155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8" name="AutoShape 32"/>
            <p:cNvSpPr>
              <a:spLocks noChangeArrowheads="1"/>
            </p:cNvSpPr>
            <p:nvPr/>
          </p:nvSpPr>
          <p:spPr bwMode="auto">
            <a:xfrm flipV="1">
              <a:off x="155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19" name="AutoShape 33"/>
            <p:cNvSpPr>
              <a:spLocks noChangeArrowheads="1"/>
            </p:cNvSpPr>
            <p:nvPr/>
          </p:nvSpPr>
          <p:spPr bwMode="auto">
            <a:xfrm flipV="1">
              <a:off x="155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0" name="AutoShape 34"/>
            <p:cNvSpPr>
              <a:spLocks noChangeArrowheads="1"/>
            </p:cNvSpPr>
            <p:nvPr/>
          </p:nvSpPr>
          <p:spPr bwMode="auto">
            <a:xfrm flipV="1">
              <a:off x="155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1" name="AutoShape 35"/>
            <p:cNvSpPr>
              <a:spLocks noChangeArrowheads="1"/>
            </p:cNvSpPr>
            <p:nvPr/>
          </p:nvSpPr>
          <p:spPr bwMode="auto">
            <a:xfrm flipV="1">
              <a:off x="155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2" name="AutoShape 36"/>
            <p:cNvSpPr>
              <a:spLocks noChangeArrowheads="1"/>
            </p:cNvSpPr>
            <p:nvPr/>
          </p:nvSpPr>
          <p:spPr bwMode="auto">
            <a:xfrm flipV="1">
              <a:off x="155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3" name="AutoShape 37"/>
            <p:cNvSpPr>
              <a:spLocks noChangeArrowheads="1"/>
            </p:cNvSpPr>
            <p:nvPr/>
          </p:nvSpPr>
          <p:spPr bwMode="auto">
            <a:xfrm flipV="1">
              <a:off x="155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4" name="AutoShape 38"/>
            <p:cNvSpPr>
              <a:spLocks noChangeArrowheads="1"/>
            </p:cNvSpPr>
            <p:nvPr/>
          </p:nvSpPr>
          <p:spPr bwMode="auto">
            <a:xfrm flipV="1">
              <a:off x="155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5" name="AutoShape 39"/>
            <p:cNvSpPr>
              <a:spLocks noChangeArrowheads="1"/>
            </p:cNvSpPr>
            <p:nvPr/>
          </p:nvSpPr>
          <p:spPr bwMode="auto">
            <a:xfrm flipV="1">
              <a:off x="155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6" name="AutoShape 40"/>
            <p:cNvSpPr>
              <a:spLocks noChangeArrowheads="1"/>
            </p:cNvSpPr>
            <p:nvPr/>
          </p:nvSpPr>
          <p:spPr bwMode="auto">
            <a:xfrm flipV="1">
              <a:off x="155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7" name="AutoShape 41"/>
            <p:cNvSpPr>
              <a:spLocks noChangeArrowheads="1"/>
            </p:cNvSpPr>
            <p:nvPr/>
          </p:nvSpPr>
          <p:spPr bwMode="auto">
            <a:xfrm flipV="1">
              <a:off x="155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8" name="AutoShape 42"/>
            <p:cNvSpPr>
              <a:spLocks noChangeArrowheads="1"/>
            </p:cNvSpPr>
            <p:nvPr/>
          </p:nvSpPr>
          <p:spPr bwMode="auto">
            <a:xfrm flipV="1">
              <a:off x="1446" y="220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29" name="AutoShape 43"/>
            <p:cNvSpPr>
              <a:spLocks noChangeArrowheads="1"/>
            </p:cNvSpPr>
            <p:nvPr/>
          </p:nvSpPr>
          <p:spPr bwMode="auto">
            <a:xfrm flipV="1">
              <a:off x="1446" y="225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0" name="AutoShape 44"/>
            <p:cNvSpPr>
              <a:spLocks noChangeArrowheads="1"/>
            </p:cNvSpPr>
            <p:nvPr/>
          </p:nvSpPr>
          <p:spPr bwMode="auto">
            <a:xfrm flipV="1">
              <a:off x="1446" y="230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1" name="AutoShape 45"/>
            <p:cNvSpPr>
              <a:spLocks noChangeArrowheads="1"/>
            </p:cNvSpPr>
            <p:nvPr/>
          </p:nvSpPr>
          <p:spPr bwMode="auto">
            <a:xfrm flipV="1">
              <a:off x="1446" y="2347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2" name="AutoShape 46"/>
            <p:cNvSpPr>
              <a:spLocks noChangeArrowheads="1"/>
            </p:cNvSpPr>
            <p:nvPr/>
          </p:nvSpPr>
          <p:spPr bwMode="auto">
            <a:xfrm flipV="1">
              <a:off x="1446" y="2399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3" name="AutoShape 47"/>
            <p:cNvSpPr>
              <a:spLocks noChangeArrowheads="1"/>
            </p:cNvSpPr>
            <p:nvPr/>
          </p:nvSpPr>
          <p:spPr bwMode="auto">
            <a:xfrm flipV="1">
              <a:off x="1446" y="244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4" name="AutoShape 48"/>
            <p:cNvSpPr>
              <a:spLocks noChangeArrowheads="1"/>
            </p:cNvSpPr>
            <p:nvPr/>
          </p:nvSpPr>
          <p:spPr bwMode="auto">
            <a:xfrm flipV="1">
              <a:off x="1446" y="2497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5" name="AutoShape 49"/>
            <p:cNvSpPr>
              <a:spLocks noChangeArrowheads="1"/>
            </p:cNvSpPr>
            <p:nvPr/>
          </p:nvSpPr>
          <p:spPr bwMode="auto">
            <a:xfrm flipV="1">
              <a:off x="1446" y="2545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6" name="AutoShape 50"/>
            <p:cNvSpPr>
              <a:spLocks noChangeArrowheads="1"/>
            </p:cNvSpPr>
            <p:nvPr/>
          </p:nvSpPr>
          <p:spPr bwMode="auto">
            <a:xfrm flipV="1">
              <a:off x="1446" y="25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7" name="AutoShape 51"/>
            <p:cNvSpPr>
              <a:spLocks noChangeArrowheads="1"/>
            </p:cNvSpPr>
            <p:nvPr/>
          </p:nvSpPr>
          <p:spPr bwMode="auto">
            <a:xfrm flipV="1">
              <a:off x="1446" y="2640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8" name="AutoShape 52"/>
            <p:cNvSpPr>
              <a:spLocks noChangeArrowheads="1"/>
            </p:cNvSpPr>
            <p:nvPr/>
          </p:nvSpPr>
          <p:spPr bwMode="auto">
            <a:xfrm flipV="1">
              <a:off x="1446" y="269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39" name="AutoShape 53"/>
            <p:cNvSpPr>
              <a:spLocks noChangeArrowheads="1"/>
            </p:cNvSpPr>
            <p:nvPr/>
          </p:nvSpPr>
          <p:spPr bwMode="auto">
            <a:xfrm flipV="1">
              <a:off x="1446" y="2743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0" name="AutoShape 54"/>
            <p:cNvSpPr>
              <a:spLocks noChangeArrowheads="1"/>
            </p:cNvSpPr>
            <p:nvPr/>
          </p:nvSpPr>
          <p:spPr bwMode="auto">
            <a:xfrm flipV="1">
              <a:off x="1446" y="27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1" name="AutoShape 55"/>
            <p:cNvSpPr>
              <a:spLocks noChangeArrowheads="1"/>
            </p:cNvSpPr>
            <p:nvPr/>
          </p:nvSpPr>
          <p:spPr bwMode="auto">
            <a:xfrm flipV="1">
              <a:off x="1446" y="283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2" name="AutoShape 56"/>
            <p:cNvSpPr>
              <a:spLocks noChangeArrowheads="1"/>
            </p:cNvSpPr>
            <p:nvPr/>
          </p:nvSpPr>
          <p:spPr bwMode="auto">
            <a:xfrm flipV="1">
              <a:off x="1446" y="2891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3" name="AutoShape 57"/>
            <p:cNvSpPr>
              <a:spLocks noChangeArrowheads="1"/>
            </p:cNvSpPr>
            <p:nvPr/>
          </p:nvSpPr>
          <p:spPr bwMode="auto">
            <a:xfrm flipV="1">
              <a:off x="1446" y="2938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4" name="AutoShape 58"/>
            <p:cNvSpPr>
              <a:spLocks noChangeArrowheads="1"/>
            </p:cNvSpPr>
            <p:nvPr/>
          </p:nvSpPr>
          <p:spPr bwMode="auto">
            <a:xfrm flipV="1">
              <a:off x="1446" y="299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5" name="AutoShape 59"/>
            <p:cNvSpPr>
              <a:spLocks noChangeArrowheads="1"/>
            </p:cNvSpPr>
            <p:nvPr/>
          </p:nvSpPr>
          <p:spPr bwMode="auto">
            <a:xfrm flipV="1">
              <a:off x="1446" y="3039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6" name="AutoShape 60"/>
            <p:cNvSpPr>
              <a:spLocks noChangeArrowheads="1"/>
            </p:cNvSpPr>
            <p:nvPr/>
          </p:nvSpPr>
          <p:spPr bwMode="auto">
            <a:xfrm flipV="1">
              <a:off x="1446" y="3086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7" name="AutoShape 61"/>
            <p:cNvSpPr>
              <a:spLocks noChangeArrowheads="1"/>
            </p:cNvSpPr>
            <p:nvPr/>
          </p:nvSpPr>
          <p:spPr bwMode="auto">
            <a:xfrm flipV="1">
              <a:off x="1446" y="3136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8" name="AutoShape 62"/>
            <p:cNvSpPr>
              <a:spLocks noChangeArrowheads="1"/>
            </p:cNvSpPr>
            <p:nvPr/>
          </p:nvSpPr>
          <p:spPr bwMode="auto">
            <a:xfrm flipV="1">
              <a:off x="1446" y="3183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49" name="AutoShape 63"/>
            <p:cNvSpPr>
              <a:spLocks noChangeArrowheads="1"/>
            </p:cNvSpPr>
            <p:nvPr/>
          </p:nvSpPr>
          <p:spPr bwMode="auto">
            <a:xfrm flipV="1">
              <a:off x="1446" y="3231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0" name="AutoShape 64"/>
            <p:cNvSpPr>
              <a:spLocks noChangeArrowheads="1"/>
            </p:cNvSpPr>
            <p:nvPr/>
          </p:nvSpPr>
          <p:spPr bwMode="auto">
            <a:xfrm flipV="1">
              <a:off x="1446" y="328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1" name="AutoShape 65"/>
            <p:cNvSpPr>
              <a:spLocks noChangeArrowheads="1"/>
            </p:cNvSpPr>
            <p:nvPr/>
          </p:nvSpPr>
          <p:spPr bwMode="auto">
            <a:xfrm flipV="1">
              <a:off x="1446" y="3333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2" name="AutoShape 66"/>
            <p:cNvSpPr>
              <a:spLocks noChangeArrowheads="1"/>
            </p:cNvSpPr>
            <p:nvPr/>
          </p:nvSpPr>
          <p:spPr bwMode="auto">
            <a:xfrm flipV="1">
              <a:off x="1446" y="337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3" name="AutoShape 67"/>
            <p:cNvSpPr>
              <a:spLocks noChangeArrowheads="1"/>
            </p:cNvSpPr>
            <p:nvPr/>
          </p:nvSpPr>
          <p:spPr bwMode="auto">
            <a:xfrm flipV="1">
              <a:off x="1446" y="34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4" name="AutoShape 68"/>
            <p:cNvSpPr>
              <a:spLocks noChangeArrowheads="1"/>
            </p:cNvSpPr>
            <p:nvPr/>
          </p:nvSpPr>
          <p:spPr bwMode="auto">
            <a:xfrm flipV="1">
              <a:off x="155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5" name="AutoShape 69"/>
            <p:cNvSpPr>
              <a:spLocks noChangeArrowheads="1"/>
            </p:cNvSpPr>
            <p:nvPr/>
          </p:nvSpPr>
          <p:spPr bwMode="auto">
            <a:xfrm flipV="1">
              <a:off x="155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6" name="AutoShape 70"/>
            <p:cNvSpPr>
              <a:spLocks noChangeArrowheads="1"/>
            </p:cNvSpPr>
            <p:nvPr/>
          </p:nvSpPr>
          <p:spPr bwMode="auto">
            <a:xfrm flipV="1">
              <a:off x="155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7" name="AutoShape 71"/>
            <p:cNvSpPr>
              <a:spLocks noChangeArrowheads="1"/>
            </p:cNvSpPr>
            <p:nvPr/>
          </p:nvSpPr>
          <p:spPr bwMode="auto">
            <a:xfrm flipV="1">
              <a:off x="155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8" name="AutoShape 72"/>
            <p:cNvSpPr>
              <a:spLocks noChangeArrowheads="1"/>
            </p:cNvSpPr>
            <p:nvPr/>
          </p:nvSpPr>
          <p:spPr bwMode="auto">
            <a:xfrm flipV="1">
              <a:off x="155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59" name="AutoShape 73"/>
            <p:cNvSpPr>
              <a:spLocks noChangeArrowheads="1"/>
            </p:cNvSpPr>
            <p:nvPr/>
          </p:nvSpPr>
          <p:spPr bwMode="auto">
            <a:xfrm flipV="1">
              <a:off x="155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0" name="AutoShape 74"/>
            <p:cNvSpPr>
              <a:spLocks noChangeArrowheads="1"/>
            </p:cNvSpPr>
            <p:nvPr/>
          </p:nvSpPr>
          <p:spPr bwMode="auto">
            <a:xfrm flipV="1">
              <a:off x="155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1" name="AutoShape 75"/>
            <p:cNvSpPr>
              <a:spLocks noChangeArrowheads="1"/>
            </p:cNvSpPr>
            <p:nvPr/>
          </p:nvSpPr>
          <p:spPr bwMode="auto">
            <a:xfrm flipV="1">
              <a:off x="155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2" name="AutoShape 76"/>
            <p:cNvSpPr>
              <a:spLocks noChangeArrowheads="1"/>
            </p:cNvSpPr>
            <p:nvPr/>
          </p:nvSpPr>
          <p:spPr bwMode="auto">
            <a:xfrm flipV="1">
              <a:off x="155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3" name="AutoShape 77"/>
            <p:cNvSpPr>
              <a:spLocks noChangeArrowheads="1"/>
            </p:cNvSpPr>
            <p:nvPr/>
          </p:nvSpPr>
          <p:spPr bwMode="auto">
            <a:xfrm flipV="1">
              <a:off x="155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4" name="AutoShape 78"/>
            <p:cNvSpPr>
              <a:spLocks noChangeArrowheads="1"/>
            </p:cNvSpPr>
            <p:nvPr/>
          </p:nvSpPr>
          <p:spPr bwMode="auto">
            <a:xfrm flipV="1">
              <a:off x="155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5" name="AutoShape 79"/>
            <p:cNvSpPr>
              <a:spLocks noChangeArrowheads="1"/>
            </p:cNvSpPr>
            <p:nvPr/>
          </p:nvSpPr>
          <p:spPr bwMode="auto">
            <a:xfrm flipV="1">
              <a:off x="155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6" name="AutoShape 80"/>
            <p:cNvSpPr>
              <a:spLocks noChangeArrowheads="1"/>
            </p:cNvSpPr>
            <p:nvPr/>
          </p:nvSpPr>
          <p:spPr bwMode="auto">
            <a:xfrm flipV="1">
              <a:off x="155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7" name="AutoShape 81"/>
            <p:cNvSpPr>
              <a:spLocks noChangeArrowheads="1"/>
            </p:cNvSpPr>
            <p:nvPr/>
          </p:nvSpPr>
          <p:spPr bwMode="auto">
            <a:xfrm flipV="1">
              <a:off x="155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8" name="AutoShape 82"/>
            <p:cNvSpPr>
              <a:spLocks noChangeArrowheads="1"/>
            </p:cNvSpPr>
            <p:nvPr/>
          </p:nvSpPr>
          <p:spPr bwMode="auto">
            <a:xfrm flipV="1">
              <a:off x="155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69" name="AutoShape 83"/>
            <p:cNvSpPr>
              <a:spLocks noChangeArrowheads="1"/>
            </p:cNvSpPr>
            <p:nvPr/>
          </p:nvSpPr>
          <p:spPr bwMode="auto">
            <a:xfrm flipV="1">
              <a:off x="155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0" name="AutoShape 84"/>
            <p:cNvSpPr>
              <a:spLocks noChangeArrowheads="1"/>
            </p:cNvSpPr>
            <p:nvPr/>
          </p:nvSpPr>
          <p:spPr bwMode="auto">
            <a:xfrm flipV="1">
              <a:off x="155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1" name="AutoShape 85"/>
            <p:cNvSpPr>
              <a:spLocks noChangeArrowheads="1"/>
            </p:cNvSpPr>
            <p:nvPr/>
          </p:nvSpPr>
          <p:spPr bwMode="auto">
            <a:xfrm flipV="1">
              <a:off x="1446" y="1382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2" name="AutoShape 86"/>
            <p:cNvSpPr>
              <a:spLocks noChangeArrowheads="1"/>
            </p:cNvSpPr>
            <p:nvPr/>
          </p:nvSpPr>
          <p:spPr bwMode="auto">
            <a:xfrm flipV="1">
              <a:off x="1446" y="1435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3" name="AutoShape 87"/>
            <p:cNvSpPr>
              <a:spLocks noChangeArrowheads="1"/>
            </p:cNvSpPr>
            <p:nvPr/>
          </p:nvSpPr>
          <p:spPr bwMode="auto">
            <a:xfrm flipV="1">
              <a:off x="1446" y="148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4" name="AutoShape 88"/>
            <p:cNvSpPr>
              <a:spLocks noChangeArrowheads="1"/>
            </p:cNvSpPr>
            <p:nvPr/>
          </p:nvSpPr>
          <p:spPr bwMode="auto">
            <a:xfrm flipV="1">
              <a:off x="1446" y="1532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5" name="AutoShape 89"/>
            <p:cNvSpPr>
              <a:spLocks noChangeArrowheads="1"/>
            </p:cNvSpPr>
            <p:nvPr/>
          </p:nvSpPr>
          <p:spPr bwMode="auto">
            <a:xfrm flipV="1">
              <a:off x="1446" y="15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6" name="AutoShape 90"/>
            <p:cNvSpPr>
              <a:spLocks noChangeArrowheads="1"/>
            </p:cNvSpPr>
            <p:nvPr/>
          </p:nvSpPr>
          <p:spPr bwMode="auto">
            <a:xfrm flipV="1">
              <a:off x="1446" y="1632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7" name="AutoShape 91"/>
            <p:cNvSpPr>
              <a:spLocks noChangeArrowheads="1"/>
            </p:cNvSpPr>
            <p:nvPr/>
          </p:nvSpPr>
          <p:spPr bwMode="auto">
            <a:xfrm flipV="1">
              <a:off x="1446" y="1679"/>
              <a:ext cx="116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8" name="AutoShape 92"/>
            <p:cNvSpPr>
              <a:spLocks noChangeArrowheads="1"/>
            </p:cNvSpPr>
            <p:nvPr/>
          </p:nvSpPr>
          <p:spPr bwMode="auto">
            <a:xfrm flipV="1">
              <a:off x="1446" y="173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79" name="AutoShape 93"/>
            <p:cNvSpPr>
              <a:spLocks noChangeArrowheads="1"/>
            </p:cNvSpPr>
            <p:nvPr/>
          </p:nvSpPr>
          <p:spPr bwMode="auto">
            <a:xfrm flipV="1">
              <a:off x="1446" y="1780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0" name="AutoShape 94"/>
            <p:cNvSpPr>
              <a:spLocks noChangeArrowheads="1"/>
            </p:cNvSpPr>
            <p:nvPr/>
          </p:nvSpPr>
          <p:spPr bwMode="auto">
            <a:xfrm flipV="1">
              <a:off x="1446" y="1827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1" name="AutoShape 95"/>
            <p:cNvSpPr>
              <a:spLocks noChangeArrowheads="1"/>
            </p:cNvSpPr>
            <p:nvPr/>
          </p:nvSpPr>
          <p:spPr bwMode="auto">
            <a:xfrm flipV="1">
              <a:off x="1446" y="1878"/>
              <a:ext cx="116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2" name="AutoShape 96"/>
            <p:cNvSpPr>
              <a:spLocks noChangeArrowheads="1"/>
            </p:cNvSpPr>
            <p:nvPr/>
          </p:nvSpPr>
          <p:spPr bwMode="auto">
            <a:xfrm flipV="1">
              <a:off x="1446" y="1924"/>
              <a:ext cx="116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3" name="AutoShape 97"/>
            <p:cNvSpPr>
              <a:spLocks noChangeArrowheads="1"/>
            </p:cNvSpPr>
            <p:nvPr/>
          </p:nvSpPr>
          <p:spPr bwMode="auto">
            <a:xfrm flipV="1">
              <a:off x="1446" y="1974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4" name="AutoShape 98"/>
            <p:cNvSpPr>
              <a:spLocks noChangeArrowheads="1"/>
            </p:cNvSpPr>
            <p:nvPr/>
          </p:nvSpPr>
          <p:spPr bwMode="auto">
            <a:xfrm flipV="1">
              <a:off x="1446" y="2024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5" name="AutoShape 99"/>
            <p:cNvSpPr>
              <a:spLocks noChangeArrowheads="1"/>
            </p:cNvSpPr>
            <p:nvPr/>
          </p:nvSpPr>
          <p:spPr bwMode="auto">
            <a:xfrm flipV="1">
              <a:off x="1446" y="2073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6" name="AutoShape 100"/>
            <p:cNvSpPr>
              <a:spLocks noChangeArrowheads="1"/>
            </p:cNvSpPr>
            <p:nvPr/>
          </p:nvSpPr>
          <p:spPr bwMode="auto">
            <a:xfrm flipV="1">
              <a:off x="1446" y="2121"/>
              <a:ext cx="116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87" name="AutoShape 101"/>
            <p:cNvSpPr>
              <a:spLocks noChangeArrowheads="1"/>
            </p:cNvSpPr>
            <p:nvPr/>
          </p:nvSpPr>
          <p:spPr bwMode="auto">
            <a:xfrm flipV="1">
              <a:off x="1446" y="2169"/>
              <a:ext cx="116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6810360" y="2087563"/>
            <a:ext cx="329818" cy="2940050"/>
            <a:chOff x="4815" y="1382"/>
            <a:chExt cx="228" cy="2099"/>
          </a:xfrm>
        </p:grpSpPr>
        <p:sp>
          <p:nvSpPr>
            <p:cNvPr id="22616" name="AutoShape 103"/>
            <p:cNvSpPr>
              <a:spLocks noChangeArrowheads="1"/>
            </p:cNvSpPr>
            <p:nvPr/>
          </p:nvSpPr>
          <p:spPr bwMode="auto">
            <a:xfrm flipV="1">
              <a:off x="492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7" name="AutoShape 104"/>
            <p:cNvSpPr>
              <a:spLocks noChangeArrowheads="1"/>
            </p:cNvSpPr>
            <p:nvPr/>
          </p:nvSpPr>
          <p:spPr bwMode="auto">
            <a:xfrm flipV="1">
              <a:off x="492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8" name="AutoShape 105"/>
            <p:cNvSpPr>
              <a:spLocks noChangeArrowheads="1"/>
            </p:cNvSpPr>
            <p:nvPr/>
          </p:nvSpPr>
          <p:spPr bwMode="auto">
            <a:xfrm flipV="1">
              <a:off x="492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9" name="AutoShape 106"/>
            <p:cNvSpPr>
              <a:spLocks noChangeArrowheads="1"/>
            </p:cNvSpPr>
            <p:nvPr/>
          </p:nvSpPr>
          <p:spPr bwMode="auto">
            <a:xfrm flipV="1">
              <a:off x="492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0" name="AutoShape 107"/>
            <p:cNvSpPr>
              <a:spLocks noChangeArrowheads="1"/>
            </p:cNvSpPr>
            <p:nvPr/>
          </p:nvSpPr>
          <p:spPr bwMode="auto">
            <a:xfrm flipV="1">
              <a:off x="492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1" name="AutoShape 108"/>
            <p:cNvSpPr>
              <a:spLocks noChangeArrowheads="1"/>
            </p:cNvSpPr>
            <p:nvPr/>
          </p:nvSpPr>
          <p:spPr bwMode="auto">
            <a:xfrm flipV="1">
              <a:off x="492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2" name="AutoShape 109"/>
            <p:cNvSpPr>
              <a:spLocks noChangeArrowheads="1"/>
            </p:cNvSpPr>
            <p:nvPr/>
          </p:nvSpPr>
          <p:spPr bwMode="auto">
            <a:xfrm flipV="1">
              <a:off x="492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3" name="AutoShape 110"/>
            <p:cNvSpPr>
              <a:spLocks noChangeArrowheads="1"/>
            </p:cNvSpPr>
            <p:nvPr/>
          </p:nvSpPr>
          <p:spPr bwMode="auto">
            <a:xfrm flipV="1">
              <a:off x="492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4" name="AutoShape 111"/>
            <p:cNvSpPr>
              <a:spLocks noChangeArrowheads="1"/>
            </p:cNvSpPr>
            <p:nvPr/>
          </p:nvSpPr>
          <p:spPr bwMode="auto">
            <a:xfrm flipV="1">
              <a:off x="492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5" name="AutoShape 112"/>
            <p:cNvSpPr>
              <a:spLocks noChangeArrowheads="1"/>
            </p:cNvSpPr>
            <p:nvPr/>
          </p:nvSpPr>
          <p:spPr bwMode="auto">
            <a:xfrm flipV="1">
              <a:off x="492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6" name="AutoShape 113"/>
            <p:cNvSpPr>
              <a:spLocks noChangeArrowheads="1"/>
            </p:cNvSpPr>
            <p:nvPr/>
          </p:nvSpPr>
          <p:spPr bwMode="auto">
            <a:xfrm flipV="1">
              <a:off x="492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7" name="AutoShape 114"/>
            <p:cNvSpPr>
              <a:spLocks noChangeArrowheads="1"/>
            </p:cNvSpPr>
            <p:nvPr/>
          </p:nvSpPr>
          <p:spPr bwMode="auto">
            <a:xfrm flipV="1">
              <a:off x="492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8" name="AutoShape 115"/>
            <p:cNvSpPr>
              <a:spLocks noChangeArrowheads="1"/>
            </p:cNvSpPr>
            <p:nvPr/>
          </p:nvSpPr>
          <p:spPr bwMode="auto">
            <a:xfrm flipV="1">
              <a:off x="492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29" name="AutoShape 116"/>
            <p:cNvSpPr>
              <a:spLocks noChangeArrowheads="1"/>
            </p:cNvSpPr>
            <p:nvPr/>
          </p:nvSpPr>
          <p:spPr bwMode="auto">
            <a:xfrm flipV="1">
              <a:off x="492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0" name="AutoShape 117"/>
            <p:cNvSpPr>
              <a:spLocks noChangeArrowheads="1"/>
            </p:cNvSpPr>
            <p:nvPr/>
          </p:nvSpPr>
          <p:spPr bwMode="auto">
            <a:xfrm flipV="1">
              <a:off x="492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1" name="AutoShape 118"/>
            <p:cNvSpPr>
              <a:spLocks noChangeArrowheads="1"/>
            </p:cNvSpPr>
            <p:nvPr/>
          </p:nvSpPr>
          <p:spPr bwMode="auto">
            <a:xfrm flipV="1">
              <a:off x="492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2" name="AutoShape 119"/>
            <p:cNvSpPr>
              <a:spLocks noChangeArrowheads="1"/>
            </p:cNvSpPr>
            <p:nvPr/>
          </p:nvSpPr>
          <p:spPr bwMode="auto">
            <a:xfrm flipV="1">
              <a:off x="492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3" name="AutoShape 120"/>
            <p:cNvSpPr>
              <a:spLocks noChangeArrowheads="1"/>
            </p:cNvSpPr>
            <p:nvPr/>
          </p:nvSpPr>
          <p:spPr bwMode="auto">
            <a:xfrm flipV="1">
              <a:off x="492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4" name="AutoShape 121"/>
            <p:cNvSpPr>
              <a:spLocks noChangeArrowheads="1"/>
            </p:cNvSpPr>
            <p:nvPr/>
          </p:nvSpPr>
          <p:spPr bwMode="auto">
            <a:xfrm flipV="1">
              <a:off x="492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5" name="AutoShape 122"/>
            <p:cNvSpPr>
              <a:spLocks noChangeArrowheads="1"/>
            </p:cNvSpPr>
            <p:nvPr/>
          </p:nvSpPr>
          <p:spPr bwMode="auto">
            <a:xfrm flipV="1">
              <a:off x="492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6" name="AutoShape 123"/>
            <p:cNvSpPr>
              <a:spLocks noChangeArrowheads="1"/>
            </p:cNvSpPr>
            <p:nvPr/>
          </p:nvSpPr>
          <p:spPr bwMode="auto">
            <a:xfrm flipV="1">
              <a:off x="492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7" name="AutoShape 124"/>
            <p:cNvSpPr>
              <a:spLocks noChangeArrowheads="1"/>
            </p:cNvSpPr>
            <p:nvPr/>
          </p:nvSpPr>
          <p:spPr bwMode="auto">
            <a:xfrm flipV="1">
              <a:off x="492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8" name="AutoShape 125"/>
            <p:cNvSpPr>
              <a:spLocks noChangeArrowheads="1"/>
            </p:cNvSpPr>
            <p:nvPr/>
          </p:nvSpPr>
          <p:spPr bwMode="auto">
            <a:xfrm flipV="1">
              <a:off x="492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39" name="AutoShape 126"/>
            <p:cNvSpPr>
              <a:spLocks noChangeArrowheads="1"/>
            </p:cNvSpPr>
            <p:nvPr/>
          </p:nvSpPr>
          <p:spPr bwMode="auto">
            <a:xfrm flipV="1">
              <a:off x="492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0" name="AutoShape 127"/>
            <p:cNvSpPr>
              <a:spLocks noChangeArrowheads="1"/>
            </p:cNvSpPr>
            <p:nvPr/>
          </p:nvSpPr>
          <p:spPr bwMode="auto">
            <a:xfrm flipV="1">
              <a:off x="492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1" name="AutoShape 128"/>
            <p:cNvSpPr>
              <a:spLocks noChangeArrowheads="1"/>
            </p:cNvSpPr>
            <p:nvPr/>
          </p:nvSpPr>
          <p:spPr bwMode="auto">
            <a:xfrm flipV="1">
              <a:off x="492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2" name="AutoShape 129"/>
            <p:cNvSpPr>
              <a:spLocks noChangeArrowheads="1"/>
            </p:cNvSpPr>
            <p:nvPr/>
          </p:nvSpPr>
          <p:spPr bwMode="auto">
            <a:xfrm flipV="1">
              <a:off x="4815" y="220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3" name="AutoShape 130"/>
            <p:cNvSpPr>
              <a:spLocks noChangeArrowheads="1"/>
            </p:cNvSpPr>
            <p:nvPr/>
          </p:nvSpPr>
          <p:spPr bwMode="auto">
            <a:xfrm flipV="1">
              <a:off x="4815" y="225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4" name="AutoShape 131"/>
            <p:cNvSpPr>
              <a:spLocks noChangeArrowheads="1"/>
            </p:cNvSpPr>
            <p:nvPr/>
          </p:nvSpPr>
          <p:spPr bwMode="auto">
            <a:xfrm flipV="1">
              <a:off x="4815" y="230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5" name="AutoShape 132"/>
            <p:cNvSpPr>
              <a:spLocks noChangeArrowheads="1"/>
            </p:cNvSpPr>
            <p:nvPr/>
          </p:nvSpPr>
          <p:spPr bwMode="auto">
            <a:xfrm flipV="1">
              <a:off x="4815" y="2347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6" name="AutoShape 133"/>
            <p:cNvSpPr>
              <a:spLocks noChangeArrowheads="1"/>
            </p:cNvSpPr>
            <p:nvPr/>
          </p:nvSpPr>
          <p:spPr bwMode="auto">
            <a:xfrm flipV="1">
              <a:off x="4815" y="2399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7" name="AutoShape 134"/>
            <p:cNvSpPr>
              <a:spLocks noChangeArrowheads="1"/>
            </p:cNvSpPr>
            <p:nvPr/>
          </p:nvSpPr>
          <p:spPr bwMode="auto">
            <a:xfrm flipV="1">
              <a:off x="4815" y="244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8" name="AutoShape 135"/>
            <p:cNvSpPr>
              <a:spLocks noChangeArrowheads="1"/>
            </p:cNvSpPr>
            <p:nvPr/>
          </p:nvSpPr>
          <p:spPr bwMode="auto">
            <a:xfrm flipV="1">
              <a:off x="4815" y="2497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49" name="AutoShape 136"/>
            <p:cNvSpPr>
              <a:spLocks noChangeArrowheads="1"/>
            </p:cNvSpPr>
            <p:nvPr/>
          </p:nvSpPr>
          <p:spPr bwMode="auto">
            <a:xfrm flipV="1">
              <a:off x="4815" y="2545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0" name="AutoShape 137"/>
            <p:cNvSpPr>
              <a:spLocks noChangeArrowheads="1"/>
            </p:cNvSpPr>
            <p:nvPr/>
          </p:nvSpPr>
          <p:spPr bwMode="auto">
            <a:xfrm flipV="1">
              <a:off x="4815" y="25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1" name="AutoShape 138"/>
            <p:cNvSpPr>
              <a:spLocks noChangeArrowheads="1"/>
            </p:cNvSpPr>
            <p:nvPr/>
          </p:nvSpPr>
          <p:spPr bwMode="auto">
            <a:xfrm flipV="1">
              <a:off x="4815" y="2640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2" name="AutoShape 139"/>
            <p:cNvSpPr>
              <a:spLocks noChangeArrowheads="1"/>
            </p:cNvSpPr>
            <p:nvPr/>
          </p:nvSpPr>
          <p:spPr bwMode="auto">
            <a:xfrm flipV="1">
              <a:off x="4815" y="269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3" name="AutoShape 140"/>
            <p:cNvSpPr>
              <a:spLocks noChangeArrowheads="1"/>
            </p:cNvSpPr>
            <p:nvPr/>
          </p:nvSpPr>
          <p:spPr bwMode="auto">
            <a:xfrm flipV="1">
              <a:off x="4815" y="2743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4" name="AutoShape 141"/>
            <p:cNvSpPr>
              <a:spLocks noChangeArrowheads="1"/>
            </p:cNvSpPr>
            <p:nvPr/>
          </p:nvSpPr>
          <p:spPr bwMode="auto">
            <a:xfrm flipV="1">
              <a:off x="4815" y="27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5" name="AutoShape 142"/>
            <p:cNvSpPr>
              <a:spLocks noChangeArrowheads="1"/>
            </p:cNvSpPr>
            <p:nvPr/>
          </p:nvSpPr>
          <p:spPr bwMode="auto">
            <a:xfrm flipV="1">
              <a:off x="4815" y="283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6" name="AutoShape 143"/>
            <p:cNvSpPr>
              <a:spLocks noChangeArrowheads="1"/>
            </p:cNvSpPr>
            <p:nvPr/>
          </p:nvSpPr>
          <p:spPr bwMode="auto">
            <a:xfrm flipV="1">
              <a:off x="4815" y="2891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7" name="AutoShape 144"/>
            <p:cNvSpPr>
              <a:spLocks noChangeArrowheads="1"/>
            </p:cNvSpPr>
            <p:nvPr/>
          </p:nvSpPr>
          <p:spPr bwMode="auto">
            <a:xfrm flipV="1">
              <a:off x="4815" y="2938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8" name="AutoShape 145"/>
            <p:cNvSpPr>
              <a:spLocks noChangeArrowheads="1"/>
            </p:cNvSpPr>
            <p:nvPr/>
          </p:nvSpPr>
          <p:spPr bwMode="auto">
            <a:xfrm flipV="1">
              <a:off x="4815" y="299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59" name="AutoShape 146"/>
            <p:cNvSpPr>
              <a:spLocks noChangeArrowheads="1"/>
            </p:cNvSpPr>
            <p:nvPr/>
          </p:nvSpPr>
          <p:spPr bwMode="auto">
            <a:xfrm flipV="1">
              <a:off x="4815" y="3039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0" name="AutoShape 147"/>
            <p:cNvSpPr>
              <a:spLocks noChangeArrowheads="1"/>
            </p:cNvSpPr>
            <p:nvPr/>
          </p:nvSpPr>
          <p:spPr bwMode="auto">
            <a:xfrm flipV="1">
              <a:off x="4815" y="3086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1" name="AutoShape 148"/>
            <p:cNvSpPr>
              <a:spLocks noChangeArrowheads="1"/>
            </p:cNvSpPr>
            <p:nvPr/>
          </p:nvSpPr>
          <p:spPr bwMode="auto">
            <a:xfrm flipV="1">
              <a:off x="4815" y="3136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2" name="AutoShape 149"/>
            <p:cNvSpPr>
              <a:spLocks noChangeArrowheads="1"/>
            </p:cNvSpPr>
            <p:nvPr/>
          </p:nvSpPr>
          <p:spPr bwMode="auto">
            <a:xfrm flipV="1">
              <a:off x="4815" y="3183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3" name="AutoShape 150"/>
            <p:cNvSpPr>
              <a:spLocks noChangeArrowheads="1"/>
            </p:cNvSpPr>
            <p:nvPr/>
          </p:nvSpPr>
          <p:spPr bwMode="auto">
            <a:xfrm flipV="1">
              <a:off x="4815" y="3231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4" name="AutoShape 151"/>
            <p:cNvSpPr>
              <a:spLocks noChangeArrowheads="1"/>
            </p:cNvSpPr>
            <p:nvPr/>
          </p:nvSpPr>
          <p:spPr bwMode="auto">
            <a:xfrm flipV="1">
              <a:off x="4815" y="328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5" name="AutoShape 152"/>
            <p:cNvSpPr>
              <a:spLocks noChangeArrowheads="1"/>
            </p:cNvSpPr>
            <p:nvPr/>
          </p:nvSpPr>
          <p:spPr bwMode="auto">
            <a:xfrm flipV="1">
              <a:off x="4815" y="3333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6" name="AutoShape 153"/>
            <p:cNvSpPr>
              <a:spLocks noChangeArrowheads="1"/>
            </p:cNvSpPr>
            <p:nvPr/>
          </p:nvSpPr>
          <p:spPr bwMode="auto">
            <a:xfrm flipV="1">
              <a:off x="4815" y="337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7" name="AutoShape 154"/>
            <p:cNvSpPr>
              <a:spLocks noChangeArrowheads="1"/>
            </p:cNvSpPr>
            <p:nvPr/>
          </p:nvSpPr>
          <p:spPr bwMode="auto">
            <a:xfrm flipV="1">
              <a:off x="4815" y="34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8" name="AutoShape 155"/>
            <p:cNvSpPr>
              <a:spLocks noChangeArrowheads="1"/>
            </p:cNvSpPr>
            <p:nvPr/>
          </p:nvSpPr>
          <p:spPr bwMode="auto">
            <a:xfrm flipV="1">
              <a:off x="492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69" name="AutoShape 156"/>
            <p:cNvSpPr>
              <a:spLocks noChangeArrowheads="1"/>
            </p:cNvSpPr>
            <p:nvPr/>
          </p:nvSpPr>
          <p:spPr bwMode="auto">
            <a:xfrm flipV="1">
              <a:off x="492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0" name="AutoShape 157"/>
            <p:cNvSpPr>
              <a:spLocks noChangeArrowheads="1"/>
            </p:cNvSpPr>
            <p:nvPr/>
          </p:nvSpPr>
          <p:spPr bwMode="auto">
            <a:xfrm flipV="1">
              <a:off x="492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1" name="AutoShape 158"/>
            <p:cNvSpPr>
              <a:spLocks noChangeArrowheads="1"/>
            </p:cNvSpPr>
            <p:nvPr/>
          </p:nvSpPr>
          <p:spPr bwMode="auto">
            <a:xfrm flipV="1">
              <a:off x="492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2" name="AutoShape 159"/>
            <p:cNvSpPr>
              <a:spLocks noChangeArrowheads="1"/>
            </p:cNvSpPr>
            <p:nvPr/>
          </p:nvSpPr>
          <p:spPr bwMode="auto">
            <a:xfrm flipV="1">
              <a:off x="492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3" name="AutoShape 160"/>
            <p:cNvSpPr>
              <a:spLocks noChangeArrowheads="1"/>
            </p:cNvSpPr>
            <p:nvPr/>
          </p:nvSpPr>
          <p:spPr bwMode="auto">
            <a:xfrm flipV="1">
              <a:off x="492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4" name="AutoShape 161"/>
            <p:cNvSpPr>
              <a:spLocks noChangeArrowheads="1"/>
            </p:cNvSpPr>
            <p:nvPr/>
          </p:nvSpPr>
          <p:spPr bwMode="auto">
            <a:xfrm flipV="1">
              <a:off x="492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5" name="AutoShape 162"/>
            <p:cNvSpPr>
              <a:spLocks noChangeArrowheads="1"/>
            </p:cNvSpPr>
            <p:nvPr/>
          </p:nvSpPr>
          <p:spPr bwMode="auto">
            <a:xfrm flipV="1">
              <a:off x="492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6" name="AutoShape 163"/>
            <p:cNvSpPr>
              <a:spLocks noChangeArrowheads="1"/>
            </p:cNvSpPr>
            <p:nvPr/>
          </p:nvSpPr>
          <p:spPr bwMode="auto">
            <a:xfrm flipV="1">
              <a:off x="492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7" name="AutoShape 164"/>
            <p:cNvSpPr>
              <a:spLocks noChangeArrowheads="1"/>
            </p:cNvSpPr>
            <p:nvPr/>
          </p:nvSpPr>
          <p:spPr bwMode="auto">
            <a:xfrm flipV="1">
              <a:off x="492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8" name="AutoShape 165"/>
            <p:cNvSpPr>
              <a:spLocks noChangeArrowheads="1"/>
            </p:cNvSpPr>
            <p:nvPr/>
          </p:nvSpPr>
          <p:spPr bwMode="auto">
            <a:xfrm flipV="1">
              <a:off x="492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79" name="AutoShape 166"/>
            <p:cNvSpPr>
              <a:spLocks noChangeArrowheads="1"/>
            </p:cNvSpPr>
            <p:nvPr/>
          </p:nvSpPr>
          <p:spPr bwMode="auto">
            <a:xfrm flipV="1">
              <a:off x="492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0" name="AutoShape 167"/>
            <p:cNvSpPr>
              <a:spLocks noChangeArrowheads="1"/>
            </p:cNvSpPr>
            <p:nvPr/>
          </p:nvSpPr>
          <p:spPr bwMode="auto">
            <a:xfrm flipV="1">
              <a:off x="492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1" name="AutoShape 168"/>
            <p:cNvSpPr>
              <a:spLocks noChangeArrowheads="1"/>
            </p:cNvSpPr>
            <p:nvPr/>
          </p:nvSpPr>
          <p:spPr bwMode="auto">
            <a:xfrm flipV="1">
              <a:off x="492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2" name="AutoShape 169"/>
            <p:cNvSpPr>
              <a:spLocks noChangeArrowheads="1"/>
            </p:cNvSpPr>
            <p:nvPr/>
          </p:nvSpPr>
          <p:spPr bwMode="auto">
            <a:xfrm flipV="1">
              <a:off x="492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3" name="AutoShape 170"/>
            <p:cNvSpPr>
              <a:spLocks noChangeArrowheads="1"/>
            </p:cNvSpPr>
            <p:nvPr/>
          </p:nvSpPr>
          <p:spPr bwMode="auto">
            <a:xfrm flipV="1">
              <a:off x="492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4" name="AutoShape 171"/>
            <p:cNvSpPr>
              <a:spLocks noChangeArrowheads="1"/>
            </p:cNvSpPr>
            <p:nvPr/>
          </p:nvSpPr>
          <p:spPr bwMode="auto">
            <a:xfrm flipV="1">
              <a:off x="492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5" name="AutoShape 172"/>
            <p:cNvSpPr>
              <a:spLocks noChangeArrowheads="1"/>
            </p:cNvSpPr>
            <p:nvPr/>
          </p:nvSpPr>
          <p:spPr bwMode="auto">
            <a:xfrm flipV="1">
              <a:off x="4815" y="1382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6" name="AutoShape 173"/>
            <p:cNvSpPr>
              <a:spLocks noChangeArrowheads="1"/>
            </p:cNvSpPr>
            <p:nvPr/>
          </p:nvSpPr>
          <p:spPr bwMode="auto">
            <a:xfrm flipV="1">
              <a:off x="4815" y="1435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7" name="AutoShape 174"/>
            <p:cNvSpPr>
              <a:spLocks noChangeArrowheads="1"/>
            </p:cNvSpPr>
            <p:nvPr/>
          </p:nvSpPr>
          <p:spPr bwMode="auto">
            <a:xfrm flipV="1">
              <a:off x="4815" y="148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8" name="AutoShape 175"/>
            <p:cNvSpPr>
              <a:spLocks noChangeArrowheads="1"/>
            </p:cNvSpPr>
            <p:nvPr/>
          </p:nvSpPr>
          <p:spPr bwMode="auto">
            <a:xfrm flipV="1">
              <a:off x="4815" y="1532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89" name="AutoShape 176"/>
            <p:cNvSpPr>
              <a:spLocks noChangeArrowheads="1"/>
            </p:cNvSpPr>
            <p:nvPr/>
          </p:nvSpPr>
          <p:spPr bwMode="auto">
            <a:xfrm flipV="1">
              <a:off x="4815" y="15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0" name="AutoShape 177"/>
            <p:cNvSpPr>
              <a:spLocks noChangeArrowheads="1"/>
            </p:cNvSpPr>
            <p:nvPr/>
          </p:nvSpPr>
          <p:spPr bwMode="auto">
            <a:xfrm flipV="1">
              <a:off x="4815" y="1632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1" name="AutoShape 178"/>
            <p:cNvSpPr>
              <a:spLocks noChangeArrowheads="1"/>
            </p:cNvSpPr>
            <p:nvPr/>
          </p:nvSpPr>
          <p:spPr bwMode="auto">
            <a:xfrm flipV="1">
              <a:off x="4815" y="1679"/>
              <a:ext cx="118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2" name="AutoShape 179"/>
            <p:cNvSpPr>
              <a:spLocks noChangeArrowheads="1"/>
            </p:cNvSpPr>
            <p:nvPr/>
          </p:nvSpPr>
          <p:spPr bwMode="auto">
            <a:xfrm flipV="1">
              <a:off x="4815" y="173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3" name="AutoShape 180"/>
            <p:cNvSpPr>
              <a:spLocks noChangeArrowheads="1"/>
            </p:cNvSpPr>
            <p:nvPr/>
          </p:nvSpPr>
          <p:spPr bwMode="auto">
            <a:xfrm flipV="1">
              <a:off x="4815" y="1780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4" name="AutoShape 181"/>
            <p:cNvSpPr>
              <a:spLocks noChangeArrowheads="1"/>
            </p:cNvSpPr>
            <p:nvPr/>
          </p:nvSpPr>
          <p:spPr bwMode="auto">
            <a:xfrm flipV="1">
              <a:off x="4815" y="1827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5" name="AutoShape 182"/>
            <p:cNvSpPr>
              <a:spLocks noChangeArrowheads="1"/>
            </p:cNvSpPr>
            <p:nvPr/>
          </p:nvSpPr>
          <p:spPr bwMode="auto">
            <a:xfrm flipV="1">
              <a:off x="4815" y="1878"/>
              <a:ext cx="118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6" name="AutoShape 183"/>
            <p:cNvSpPr>
              <a:spLocks noChangeArrowheads="1"/>
            </p:cNvSpPr>
            <p:nvPr/>
          </p:nvSpPr>
          <p:spPr bwMode="auto">
            <a:xfrm flipV="1">
              <a:off x="4815" y="1924"/>
              <a:ext cx="118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7" name="AutoShape 184"/>
            <p:cNvSpPr>
              <a:spLocks noChangeArrowheads="1"/>
            </p:cNvSpPr>
            <p:nvPr/>
          </p:nvSpPr>
          <p:spPr bwMode="auto">
            <a:xfrm flipV="1">
              <a:off x="4815" y="1974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8" name="AutoShape 185"/>
            <p:cNvSpPr>
              <a:spLocks noChangeArrowheads="1"/>
            </p:cNvSpPr>
            <p:nvPr/>
          </p:nvSpPr>
          <p:spPr bwMode="auto">
            <a:xfrm flipV="1">
              <a:off x="4815" y="2024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99" name="AutoShape 186"/>
            <p:cNvSpPr>
              <a:spLocks noChangeArrowheads="1"/>
            </p:cNvSpPr>
            <p:nvPr/>
          </p:nvSpPr>
          <p:spPr bwMode="auto">
            <a:xfrm flipV="1">
              <a:off x="4815" y="2073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0" name="AutoShape 187"/>
            <p:cNvSpPr>
              <a:spLocks noChangeArrowheads="1"/>
            </p:cNvSpPr>
            <p:nvPr/>
          </p:nvSpPr>
          <p:spPr bwMode="auto">
            <a:xfrm flipV="1">
              <a:off x="4815" y="2121"/>
              <a:ext cx="118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01" name="AutoShape 188"/>
            <p:cNvSpPr>
              <a:spLocks noChangeArrowheads="1"/>
            </p:cNvSpPr>
            <p:nvPr/>
          </p:nvSpPr>
          <p:spPr bwMode="auto">
            <a:xfrm flipV="1">
              <a:off x="4815" y="2169"/>
              <a:ext cx="118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" name="Group 189"/>
          <p:cNvGrpSpPr>
            <a:grpSpLocks/>
          </p:cNvGrpSpPr>
          <p:nvPr/>
        </p:nvGrpSpPr>
        <p:grpSpPr bwMode="auto">
          <a:xfrm>
            <a:off x="4460595" y="2087563"/>
            <a:ext cx="168573" cy="2940050"/>
            <a:chOff x="3186" y="1382"/>
            <a:chExt cx="117" cy="2099"/>
          </a:xfrm>
        </p:grpSpPr>
        <p:sp>
          <p:nvSpPr>
            <p:cNvPr id="22573" name="AutoShape 190"/>
            <p:cNvSpPr>
              <a:spLocks noChangeArrowheads="1"/>
            </p:cNvSpPr>
            <p:nvPr/>
          </p:nvSpPr>
          <p:spPr bwMode="auto">
            <a:xfrm flipV="1">
              <a:off x="3186" y="220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4" name="AutoShape 191"/>
            <p:cNvSpPr>
              <a:spLocks noChangeArrowheads="1"/>
            </p:cNvSpPr>
            <p:nvPr/>
          </p:nvSpPr>
          <p:spPr bwMode="auto">
            <a:xfrm flipV="1">
              <a:off x="3186" y="225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5" name="AutoShape 192"/>
            <p:cNvSpPr>
              <a:spLocks noChangeArrowheads="1"/>
            </p:cNvSpPr>
            <p:nvPr/>
          </p:nvSpPr>
          <p:spPr bwMode="auto">
            <a:xfrm flipV="1">
              <a:off x="3186" y="230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6" name="AutoShape 193"/>
            <p:cNvSpPr>
              <a:spLocks noChangeArrowheads="1"/>
            </p:cNvSpPr>
            <p:nvPr/>
          </p:nvSpPr>
          <p:spPr bwMode="auto">
            <a:xfrm flipV="1">
              <a:off x="3186" y="2347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7" name="AutoShape 194"/>
            <p:cNvSpPr>
              <a:spLocks noChangeArrowheads="1"/>
            </p:cNvSpPr>
            <p:nvPr/>
          </p:nvSpPr>
          <p:spPr bwMode="auto">
            <a:xfrm flipV="1">
              <a:off x="3186" y="2399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8" name="AutoShape 195"/>
            <p:cNvSpPr>
              <a:spLocks noChangeArrowheads="1"/>
            </p:cNvSpPr>
            <p:nvPr/>
          </p:nvSpPr>
          <p:spPr bwMode="auto">
            <a:xfrm flipV="1">
              <a:off x="3186" y="244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79" name="AutoShape 196"/>
            <p:cNvSpPr>
              <a:spLocks noChangeArrowheads="1"/>
            </p:cNvSpPr>
            <p:nvPr/>
          </p:nvSpPr>
          <p:spPr bwMode="auto">
            <a:xfrm flipV="1">
              <a:off x="3186" y="2497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0" name="AutoShape 197"/>
            <p:cNvSpPr>
              <a:spLocks noChangeArrowheads="1"/>
            </p:cNvSpPr>
            <p:nvPr/>
          </p:nvSpPr>
          <p:spPr bwMode="auto">
            <a:xfrm flipV="1">
              <a:off x="3186" y="2545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1" name="AutoShape 198"/>
            <p:cNvSpPr>
              <a:spLocks noChangeArrowheads="1"/>
            </p:cNvSpPr>
            <p:nvPr/>
          </p:nvSpPr>
          <p:spPr bwMode="auto">
            <a:xfrm flipV="1">
              <a:off x="3186" y="25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2" name="AutoShape 199"/>
            <p:cNvSpPr>
              <a:spLocks noChangeArrowheads="1"/>
            </p:cNvSpPr>
            <p:nvPr/>
          </p:nvSpPr>
          <p:spPr bwMode="auto">
            <a:xfrm flipV="1">
              <a:off x="3186" y="2640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3" name="AutoShape 200"/>
            <p:cNvSpPr>
              <a:spLocks noChangeArrowheads="1"/>
            </p:cNvSpPr>
            <p:nvPr/>
          </p:nvSpPr>
          <p:spPr bwMode="auto">
            <a:xfrm flipV="1">
              <a:off x="3186" y="269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4" name="AutoShape 201"/>
            <p:cNvSpPr>
              <a:spLocks noChangeArrowheads="1"/>
            </p:cNvSpPr>
            <p:nvPr/>
          </p:nvSpPr>
          <p:spPr bwMode="auto">
            <a:xfrm flipV="1">
              <a:off x="3186" y="2743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5" name="AutoShape 202"/>
            <p:cNvSpPr>
              <a:spLocks noChangeArrowheads="1"/>
            </p:cNvSpPr>
            <p:nvPr/>
          </p:nvSpPr>
          <p:spPr bwMode="auto">
            <a:xfrm flipV="1">
              <a:off x="3186" y="27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6" name="AutoShape 203"/>
            <p:cNvSpPr>
              <a:spLocks noChangeArrowheads="1"/>
            </p:cNvSpPr>
            <p:nvPr/>
          </p:nvSpPr>
          <p:spPr bwMode="auto">
            <a:xfrm flipV="1">
              <a:off x="3186" y="283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7" name="AutoShape 204"/>
            <p:cNvSpPr>
              <a:spLocks noChangeArrowheads="1"/>
            </p:cNvSpPr>
            <p:nvPr/>
          </p:nvSpPr>
          <p:spPr bwMode="auto">
            <a:xfrm flipV="1">
              <a:off x="3186" y="2891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8" name="AutoShape 205"/>
            <p:cNvSpPr>
              <a:spLocks noChangeArrowheads="1"/>
            </p:cNvSpPr>
            <p:nvPr/>
          </p:nvSpPr>
          <p:spPr bwMode="auto">
            <a:xfrm flipV="1">
              <a:off x="3186" y="2938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89" name="AutoShape 206"/>
            <p:cNvSpPr>
              <a:spLocks noChangeArrowheads="1"/>
            </p:cNvSpPr>
            <p:nvPr/>
          </p:nvSpPr>
          <p:spPr bwMode="auto">
            <a:xfrm flipV="1">
              <a:off x="3186" y="299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0" name="AutoShape 207"/>
            <p:cNvSpPr>
              <a:spLocks noChangeArrowheads="1"/>
            </p:cNvSpPr>
            <p:nvPr/>
          </p:nvSpPr>
          <p:spPr bwMode="auto">
            <a:xfrm flipV="1">
              <a:off x="3186" y="3039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1" name="AutoShape 208"/>
            <p:cNvSpPr>
              <a:spLocks noChangeArrowheads="1"/>
            </p:cNvSpPr>
            <p:nvPr/>
          </p:nvSpPr>
          <p:spPr bwMode="auto">
            <a:xfrm flipV="1">
              <a:off x="3186" y="3086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2" name="AutoShape 209"/>
            <p:cNvSpPr>
              <a:spLocks noChangeArrowheads="1"/>
            </p:cNvSpPr>
            <p:nvPr/>
          </p:nvSpPr>
          <p:spPr bwMode="auto">
            <a:xfrm flipV="1">
              <a:off x="3186" y="3136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3" name="AutoShape 210"/>
            <p:cNvSpPr>
              <a:spLocks noChangeArrowheads="1"/>
            </p:cNvSpPr>
            <p:nvPr/>
          </p:nvSpPr>
          <p:spPr bwMode="auto">
            <a:xfrm flipV="1">
              <a:off x="3186" y="3183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4" name="AutoShape 211"/>
            <p:cNvSpPr>
              <a:spLocks noChangeArrowheads="1"/>
            </p:cNvSpPr>
            <p:nvPr/>
          </p:nvSpPr>
          <p:spPr bwMode="auto">
            <a:xfrm flipV="1">
              <a:off x="3186" y="3231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5" name="AutoShape 212"/>
            <p:cNvSpPr>
              <a:spLocks noChangeArrowheads="1"/>
            </p:cNvSpPr>
            <p:nvPr/>
          </p:nvSpPr>
          <p:spPr bwMode="auto">
            <a:xfrm flipV="1">
              <a:off x="3186" y="328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6" name="AutoShape 213"/>
            <p:cNvSpPr>
              <a:spLocks noChangeArrowheads="1"/>
            </p:cNvSpPr>
            <p:nvPr/>
          </p:nvSpPr>
          <p:spPr bwMode="auto">
            <a:xfrm flipV="1">
              <a:off x="3186" y="3333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7" name="AutoShape 214"/>
            <p:cNvSpPr>
              <a:spLocks noChangeArrowheads="1"/>
            </p:cNvSpPr>
            <p:nvPr/>
          </p:nvSpPr>
          <p:spPr bwMode="auto">
            <a:xfrm flipV="1">
              <a:off x="3186" y="337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8" name="AutoShape 215"/>
            <p:cNvSpPr>
              <a:spLocks noChangeArrowheads="1"/>
            </p:cNvSpPr>
            <p:nvPr/>
          </p:nvSpPr>
          <p:spPr bwMode="auto">
            <a:xfrm flipV="1">
              <a:off x="3186" y="34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99" name="AutoShape 216"/>
            <p:cNvSpPr>
              <a:spLocks noChangeArrowheads="1"/>
            </p:cNvSpPr>
            <p:nvPr/>
          </p:nvSpPr>
          <p:spPr bwMode="auto">
            <a:xfrm flipV="1">
              <a:off x="3186" y="1382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0" name="AutoShape 217"/>
            <p:cNvSpPr>
              <a:spLocks noChangeArrowheads="1"/>
            </p:cNvSpPr>
            <p:nvPr/>
          </p:nvSpPr>
          <p:spPr bwMode="auto">
            <a:xfrm flipV="1">
              <a:off x="3186" y="1435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1" name="AutoShape 218"/>
            <p:cNvSpPr>
              <a:spLocks noChangeArrowheads="1"/>
            </p:cNvSpPr>
            <p:nvPr/>
          </p:nvSpPr>
          <p:spPr bwMode="auto">
            <a:xfrm flipV="1">
              <a:off x="3186" y="148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2" name="AutoShape 219"/>
            <p:cNvSpPr>
              <a:spLocks noChangeArrowheads="1"/>
            </p:cNvSpPr>
            <p:nvPr/>
          </p:nvSpPr>
          <p:spPr bwMode="auto">
            <a:xfrm flipV="1">
              <a:off x="3186" y="1532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3" name="AutoShape 220"/>
            <p:cNvSpPr>
              <a:spLocks noChangeArrowheads="1"/>
            </p:cNvSpPr>
            <p:nvPr/>
          </p:nvSpPr>
          <p:spPr bwMode="auto">
            <a:xfrm flipV="1">
              <a:off x="3186" y="15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4" name="AutoShape 221"/>
            <p:cNvSpPr>
              <a:spLocks noChangeArrowheads="1"/>
            </p:cNvSpPr>
            <p:nvPr/>
          </p:nvSpPr>
          <p:spPr bwMode="auto">
            <a:xfrm flipV="1">
              <a:off x="3186" y="1632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5" name="AutoShape 222"/>
            <p:cNvSpPr>
              <a:spLocks noChangeArrowheads="1"/>
            </p:cNvSpPr>
            <p:nvPr/>
          </p:nvSpPr>
          <p:spPr bwMode="auto">
            <a:xfrm flipV="1">
              <a:off x="3186" y="1679"/>
              <a:ext cx="117" cy="55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6" name="AutoShape 223"/>
            <p:cNvSpPr>
              <a:spLocks noChangeArrowheads="1"/>
            </p:cNvSpPr>
            <p:nvPr/>
          </p:nvSpPr>
          <p:spPr bwMode="auto">
            <a:xfrm flipV="1">
              <a:off x="3186" y="173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7" name="AutoShape 224"/>
            <p:cNvSpPr>
              <a:spLocks noChangeArrowheads="1"/>
            </p:cNvSpPr>
            <p:nvPr/>
          </p:nvSpPr>
          <p:spPr bwMode="auto">
            <a:xfrm flipV="1">
              <a:off x="3186" y="1780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8" name="AutoShape 225"/>
            <p:cNvSpPr>
              <a:spLocks noChangeArrowheads="1"/>
            </p:cNvSpPr>
            <p:nvPr/>
          </p:nvSpPr>
          <p:spPr bwMode="auto">
            <a:xfrm flipV="1">
              <a:off x="3186" y="1827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09" name="AutoShape 226"/>
            <p:cNvSpPr>
              <a:spLocks noChangeArrowheads="1"/>
            </p:cNvSpPr>
            <p:nvPr/>
          </p:nvSpPr>
          <p:spPr bwMode="auto">
            <a:xfrm flipV="1">
              <a:off x="3186" y="1878"/>
              <a:ext cx="117" cy="51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0" name="AutoShape 227"/>
            <p:cNvSpPr>
              <a:spLocks noChangeArrowheads="1"/>
            </p:cNvSpPr>
            <p:nvPr/>
          </p:nvSpPr>
          <p:spPr bwMode="auto">
            <a:xfrm flipV="1">
              <a:off x="3186" y="1924"/>
              <a:ext cx="117" cy="54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1" name="AutoShape 228"/>
            <p:cNvSpPr>
              <a:spLocks noChangeArrowheads="1"/>
            </p:cNvSpPr>
            <p:nvPr/>
          </p:nvSpPr>
          <p:spPr bwMode="auto">
            <a:xfrm flipV="1">
              <a:off x="3186" y="1974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2" name="AutoShape 229"/>
            <p:cNvSpPr>
              <a:spLocks noChangeArrowheads="1"/>
            </p:cNvSpPr>
            <p:nvPr/>
          </p:nvSpPr>
          <p:spPr bwMode="auto">
            <a:xfrm flipV="1">
              <a:off x="3186" y="2024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3" name="AutoShape 230"/>
            <p:cNvSpPr>
              <a:spLocks noChangeArrowheads="1"/>
            </p:cNvSpPr>
            <p:nvPr/>
          </p:nvSpPr>
          <p:spPr bwMode="auto">
            <a:xfrm flipV="1">
              <a:off x="3186" y="2073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C0CE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4" name="AutoShape 231"/>
            <p:cNvSpPr>
              <a:spLocks noChangeArrowheads="1"/>
            </p:cNvSpPr>
            <p:nvPr/>
          </p:nvSpPr>
          <p:spPr bwMode="auto">
            <a:xfrm flipV="1">
              <a:off x="3186" y="2121"/>
              <a:ext cx="117" cy="52"/>
            </a:xfrm>
            <a:prstGeom prst="roundRect">
              <a:avLst>
                <a:gd name="adj" fmla="val 0"/>
              </a:avLst>
            </a:prstGeom>
            <a:solidFill>
              <a:srgbClr val="FFC281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15" name="AutoShape 232"/>
            <p:cNvSpPr>
              <a:spLocks noChangeArrowheads="1"/>
            </p:cNvSpPr>
            <p:nvPr/>
          </p:nvSpPr>
          <p:spPr bwMode="auto">
            <a:xfrm flipV="1">
              <a:off x="3186" y="2169"/>
              <a:ext cx="117" cy="53"/>
            </a:xfrm>
            <a:prstGeom prst="roundRect">
              <a:avLst>
                <a:gd name="adj" fmla="val 0"/>
              </a:avLst>
            </a:prstGeom>
            <a:solidFill>
              <a:srgbClr val="FF9F9F"/>
            </a:solidFill>
            <a:ln w="18573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Group 233"/>
          <p:cNvGrpSpPr>
            <a:grpSpLocks/>
          </p:cNvGrpSpPr>
          <p:nvPr/>
        </p:nvGrpSpPr>
        <p:grpSpPr bwMode="auto">
          <a:xfrm>
            <a:off x="1627098" y="830263"/>
            <a:ext cx="2368821" cy="1441450"/>
            <a:chOff x="1223" y="484"/>
            <a:chExt cx="1641" cy="1029"/>
          </a:xfrm>
        </p:grpSpPr>
        <p:sp>
          <p:nvSpPr>
            <p:cNvPr id="22571" name="Freeform 234"/>
            <p:cNvSpPr>
              <a:spLocks/>
            </p:cNvSpPr>
            <p:nvPr/>
          </p:nvSpPr>
          <p:spPr bwMode="auto">
            <a:xfrm>
              <a:off x="1254" y="484"/>
              <a:ext cx="1610" cy="1029"/>
            </a:xfrm>
            <a:custGeom>
              <a:avLst/>
              <a:gdLst>
                <a:gd name="T0" fmla="*/ 48 w 1610"/>
                <a:gd name="T1" fmla="*/ 1028 h 1029"/>
                <a:gd name="T2" fmla="*/ 1609 w 1610"/>
                <a:gd name="T3" fmla="*/ 74 h 1029"/>
                <a:gd name="T4" fmla="*/ 1561 w 1610"/>
                <a:gd name="T5" fmla="*/ 0 h 1029"/>
                <a:gd name="T6" fmla="*/ 0 w 1610"/>
                <a:gd name="T7" fmla="*/ 954 h 1029"/>
                <a:gd name="T8" fmla="*/ 48 w 1610"/>
                <a:gd name="T9" fmla="*/ 1028 h 10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0"/>
                <a:gd name="T16" fmla="*/ 0 h 1029"/>
                <a:gd name="T17" fmla="*/ 1610 w 1610"/>
                <a:gd name="T18" fmla="*/ 1029 h 10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0" h="1029">
                  <a:moveTo>
                    <a:pt x="48" y="1028"/>
                  </a:moveTo>
                  <a:lnTo>
                    <a:pt x="1609" y="74"/>
                  </a:lnTo>
                  <a:lnTo>
                    <a:pt x="1561" y="0"/>
                  </a:lnTo>
                  <a:lnTo>
                    <a:pt x="0" y="954"/>
                  </a:lnTo>
                  <a:lnTo>
                    <a:pt x="48" y="1028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22572" name="Line 235"/>
            <p:cNvSpPr>
              <a:spLocks noChangeShapeType="1"/>
            </p:cNvSpPr>
            <p:nvPr/>
          </p:nvSpPr>
          <p:spPr bwMode="auto">
            <a:xfrm flipV="1">
              <a:off x="1223" y="485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5098242" y="831851"/>
            <a:ext cx="2367355" cy="1439863"/>
            <a:chOff x="3628" y="485"/>
            <a:chExt cx="1641" cy="1028"/>
          </a:xfrm>
        </p:grpSpPr>
        <p:sp>
          <p:nvSpPr>
            <p:cNvPr id="22569" name="Freeform 237"/>
            <p:cNvSpPr>
              <a:spLocks/>
            </p:cNvSpPr>
            <p:nvPr/>
          </p:nvSpPr>
          <p:spPr bwMode="auto">
            <a:xfrm>
              <a:off x="3628" y="485"/>
              <a:ext cx="1611" cy="1028"/>
            </a:xfrm>
            <a:custGeom>
              <a:avLst/>
              <a:gdLst>
                <a:gd name="T0" fmla="*/ 0 w 1611"/>
                <a:gd name="T1" fmla="*/ 73 h 1028"/>
                <a:gd name="T2" fmla="*/ 1562 w 1611"/>
                <a:gd name="T3" fmla="*/ 1027 h 1028"/>
                <a:gd name="T4" fmla="*/ 1610 w 1611"/>
                <a:gd name="T5" fmla="*/ 954 h 1028"/>
                <a:gd name="T6" fmla="*/ 48 w 1611"/>
                <a:gd name="T7" fmla="*/ 0 h 1028"/>
                <a:gd name="T8" fmla="*/ 0 w 1611"/>
                <a:gd name="T9" fmla="*/ 73 h 10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1"/>
                <a:gd name="T16" fmla="*/ 0 h 1028"/>
                <a:gd name="T17" fmla="*/ 1611 w 1611"/>
                <a:gd name="T18" fmla="*/ 1028 h 10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1" h="1028">
                  <a:moveTo>
                    <a:pt x="0" y="73"/>
                  </a:moveTo>
                  <a:lnTo>
                    <a:pt x="1562" y="1027"/>
                  </a:lnTo>
                  <a:lnTo>
                    <a:pt x="1610" y="954"/>
                  </a:lnTo>
                  <a:lnTo>
                    <a:pt x="48" y="0"/>
                  </a:lnTo>
                  <a:lnTo>
                    <a:pt x="0" y="73"/>
                  </a:lnTo>
                </a:path>
              </a:pathLst>
            </a:custGeom>
            <a:solidFill>
              <a:srgbClr val="600000"/>
            </a:solidFill>
            <a:ln w="18573">
              <a:solidFill>
                <a:srgbClr val="6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22570" name="Line 238"/>
            <p:cNvSpPr>
              <a:spLocks noChangeShapeType="1"/>
            </p:cNvSpPr>
            <p:nvPr/>
          </p:nvSpPr>
          <p:spPr bwMode="auto">
            <a:xfrm flipH="1" flipV="1">
              <a:off x="3696" y="486"/>
              <a:ext cx="1573" cy="969"/>
            </a:xfrm>
            <a:prstGeom prst="line">
              <a:avLst/>
            </a:prstGeom>
            <a:noFill/>
            <a:ln w="31511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22548" name="AutoShape 239"/>
          <p:cNvSpPr>
            <a:spLocks noChangeArrowheads="1"/>
          </p:cNvSpPr>
          <p:nvPr/>
        </p:nvSpPr>
        <p:spPr bwMode="auto">
          <a:xfrm flipV="1">
            <a:off x="6703353" y="5026025"/>
            <a:ext cx="543832" cy="395288"/>
          </a:xfrm>
          <a:prstGeom prst="roundRect">
            <a:avLst>
              <a:gd name="adj" fmla="val 0"/>
            </a:avLst>
          </a:prstGeom>
          <a:solidFill>
            <a:srgbClr val="A2A2A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" name="Group 240"/>
          <p:cNvGrpSpPr>
            <a:grpSpLocks/>
          </p:cNvGrpSpPr>
          <p:nvPr/>
        </p:nvGrpSpPr>
        <p:grpSpPr bwMode="auto">
          <a:xfrm>
            <a:off x="3903571" y="3094038"/>
            <a:ext cx="1295815" cy="952500"/>
            <a:chOff x="2801" y="2100"/>
            <a:chExt cx="897" cy="680"/>
          </a:xfrm>
        </p:grpSpPr>
        <p:sp>
          <p:nvSpPr>
            <p:cNvPr id="22565" name="Freeform 241"/>
            <p:cNvSpPr>
              <a:spLocks/>
            </p:cNvSpPr>
            <p:nvPr/>
          </p:nvSpPr>
          <p:spPr bwMode="auto">
            <a:xfrm>
              <a:off x="2916" y="2100"/>
              <a:ext cx="645" cy="111"/>
            </a:xfrm>
            <a:custGeom>
              <a:avLst/>
              <a:gdLst>
                <a:gd name="T0" fmla="*/ 644 w 645"/>
                <a:gd name="T1" fmla="*/ 91 h 111"/>
                <a:gd name="T2" fmla="*/ 644 w 645"/>
                <a:gd name="T3" fmla="*/ 91 h 111"/>
                <a:gd name="T4" fmla="*/ 182 w 645"/>
                <a:gd name="T5" fmla="*/ 91 h 111"/>
                <a:gd name="T6" fmla="*/ 182 w 645"/>
                <a:gd name="T7" fmla="*/ 110 h 111"/>
                <a:gd name="T8" fmla="*/ 0 w 645"/>
                <a:gd name="T9" fmla="*/ 54 h 111"/>
                <a:gd name="T10" fmla="*/ 182 w 645"/>
                <a:gd name="T11" fmla="*/ 0 h 111"/>
                <a:gd name="T12" fmla="*/ 182 w 645"/>
                <a:gd name="T13" fmla="*/ 19 h 111"/>
                <a:gd name="T14" fmla="*/ 644 w 645"/>
                <a:gd name="T15" fmla="*/ 19 h 111"/>
                <a:gd name="T16" fmla="*/ 644 w 645"/>
                <a:gd name="T17" fmla="*/ 91 h 111"/>
                <a:gd name="T18" fmla="*/ 644 w 645"/>
                <a:gd name="T19" fmla="*/ 9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5"/>
                <a:gd name="T31" fmla="*/ 0 h 111"/>
                <a:gd name="T32" fmla="*/ 645 w 645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5" h="111">
                  <a:moveTo>
                    <a:pt x="644" y="91"/>
                  </a:moveTo>
                  <a:lnTo>
                    <a:pt x="644" y="91"/>
                  </a:lnTo>
                  <a:lnTo>
                    <a:pt x="182" y="91"/>
                  </a:lnTo>
                  <a:lnTo>
                    <a:pt x="182" y="110"/>
                  </a:lnTo>
                  <a:lnTo>
                    <a:pt x="0" y="54"/>
                  </a:lnTo>
                  <a:lnTo>
                    <a:pt x="182" y="0"/>
                  </a:lnTo>
                  <a:lnTo>
                    <a:pt x="182" y="19"/>
                  </a:lnTo>
                  <a:lnTo>
                    <a:pt x="644" y="19"/>
                  </a:lnTo>
                  <a:lnTo>
                    <a:pt x="644" y="91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22566" name="Freeform 242"/>
            <p:cNvSpPr>
              <a:spLocks/>
            </p:cNvSpPr>
            <p:nvPr/>
          </p:nvSpPr>
          <p:spPr bwMode="auto">
            <a:xfrm>
              <a:off x="2908" y="2669"/>
              <a:ext cx="646" cy="111"/>
            </a:xfrm>
            <a:custGeom>
              <a:avLst/>
              <a:gdLst>
                <a:gd name="T0" fmla="*/ 0 w 646"/>
                <a:gd name="T1" fmla="*/ 90 h 111"/>
                <a:gd name="T2" fmla="*/ 0 w 646"/>
                <a:gd name="T3" fmla="*/ 90 h 111"/>
                <a:gd name="T4" fmla="*/ 463 w 646"/>
                <a:gd name="T5" fmla="*/ 90 h 111"/>
                <a:gd name="T6" fmla="*/ 463 w 646"/>
                <a:gd name="T7" fmla="*/ 110 h 111"/>
                <a:gd name="T8" fmla="*/ 645 w 646"/>
                <a:gd name="T9" fmla="*/ 55 h 111"/>
                <a:gd name="T10" fmla="*/ 463 w 646"/>
                <a:gd name="T11" fmla="*/ 0 h 111"/>
                <a:gd name="T12" fmla="*/ 463 w 646"/>
                <a:gd name="T13" fmla="*/ 19 h 111"/>
                <a:gd name="T14" fmla="*/ 0 w 646"/>
                <a:gd name="T15" fmla="*/ 19 h 111"/>
                <a:gd name="T16" fmla="*/ 0 w 646"/>
                <a:gd name="T17" fmla="*/ 90 h 111"/>
                <a:gd name="T18" fmla="*/ 0 w 646"/>
                <a:gd name="T19" fmla="*/ 9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6"/>
                <a:gd name="T31" fmla="*/ 0 h 111"/>
                <a:gd name="T32" fmla="*/ 646 w 646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6" h="111">
                  <a:moveTo>
                    <a:pt x="0" y="90"/>
                  </a:moveTo>
                  <a:lnTo>
                    <a:pt x="0" y="90"/>
                  </a:lnTo>
                  <a:lnTo>
                    <a:pt x="463" y="90"/>
                  </a:lnTo>
                  <a:lnTo>
                    <a:pt x="463" y="110"/>
                  </a:lnTo>
                  <a:lnTo>
                    <a:pt x="645" y="55"/>
                  </a:lnTo>
                  <a:lnTo>
                    <a:pt x="463" y="0"/>
                  </a:lnTo>
                  <a:lnTo>
                    <a:pt x="463" y="19"/>
                  </a:lnTo>
                  <a:lnTo>
                    <a:pt x="0" y="19"/>
                  </a:lnTo>
                  <a:lnTo>
                    <a:pt x="0" y="9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22567" name="Freeform 243"/>
            <p:cNvSpPr>
              <a:spLocks/>
            </p:cNvSpPr>
            <p:nvPr/>
          </p:nvSpPr>
          <p:spPr bwMode="auto">
            <a:xfrm>
              <a:off x="3592" y="2114"/>
              <a:ext cx="106" cy="609"/>
            </a:xfrm>
            <a:custGeom>
              <a:avLst/>
              <a:gdLst>
                <a:gd name="T0" fmla="*/ 87 w 106"/>
                <a:gd name="T1" fmla="*/ 608 h 609"/>
                <a:gd name="T2" fmla="*/ 87 w 106"/>
                <a:gd name="T3" fmla="*/ 608 h 609"/>
                <a:gd name="T4" fmla="*/ 87 w 106"/>
                <a:gd name="T5" fmla="*/ 173 h 609"/>
                <a:gd name="T6" fmla="*/ 105 w 106"/>
                <a:gd name="T7" fmla="*/ 173 h 609"/>
                <a:gd name="T8" fmla="*/ 53 w 106"/>
                <a:gd name="T9" fmla="*/ 0 h 609"/>
                <a:gd name="T10" fmla="*/ 0 w 106"/>
                <a:gd name="T11" fmla="*/ 173 h 609"/>
                <a:gd name="T12" fmla="*/ 19 w 106"/>
                <a:gd name="T13" fmla="*/ 173 h 609"/>
                <a:gd name="T14" fmla="*/ 19 w 106"/>
                <a:gd name="T15" fmla="*/ 608 h 609"/>
                <a:gd name="T16" fmla="*/ 87 w 106"/>
                <a:gd name="T17" fmla="*/ 608 h 609"/>
                <a:gd name="T18" fmla="*/ 87 w 106"/>
                <a:gd name="T19" fmla="*/ 608 h 6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609"/>
                <a:gd name="T32" fmla="*/ 106 w 106"/>
                <a:gd name="T33" fmla="*/ 609 h 6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609">
                  <a:moveTo>
                    <a:pt x="87" y="608"/>
                  </a:moveTo>
                  <a:lnTo>
                    <a:pt x="87" y="608"/>
                  </a:lnTo>
                  <a:lnTo>
                    <a:pt x="87" y="173"/>
                  </a:lnTo>
                  <a:lnTo>
                    <a:pt x="105" y="173"/>
                  </a:lnTo>
                  <a:lnTo>
                    <a:pt x="53" y="0"/>
                  </a:lnTo>
                  <a:lnTo>
                    <a:pt x="0" y="173"/>
                  </a:lnTo>
                  <a:lnTo>
                    <a:pt x="19" y="173"/>
                  </a:lnTo>
                  <a:lnTo>
                    <a:pt x="19" y="608"/>
                  </a:lnTo>
                  <a:lnTo>
                    <a:pt x="87" y="608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  <p:sp>
          <p:nvSpPr>
            <p:cNvPr id="22568" name="Freeform 244"/>
            <p:cNvSpPr>
              <a:spLocks/>
            </p:cNvSpPr>
            <p:nvPr/>
          </p:nvSpPr>
          <p:spPr bwMode="auto">
            <a:xfrm>
              <a:off x="2801" y="2158"/>
              <a:ext cx="107" cy="610"/>
            </a:xfrm>
            <a:custGeom>
              <a:avLst/>
              <a:gdLst>
                <a:gd name="T0" fmla="*/ 86 w 107"/>
                <a:gd name="T1" fmla="*/ 0 h 610"/>
                <a:gd name="T2" fmla="*/ 86 w 107"/>
                <a:gd name="T3" fmla="*/ 0 h 610"/>
                <a:gd name="T4" fmla="*/ 86 w 107"/>
                <a:gd name="T5" fmla="*/ 437 h 610"/>
                <a:gd name="T6" fmla="*/ 106 w 107"/>
                <a:gd name="T7" fmla="*/ 437 h 610"/>
                <a:gd name="T8" fmla="*/ 53 w 107"/>
                <a:gd name="T9" fmla="*/ 609 h 610"/>
                <a:gd name="T10" fmla="*/ 0 w 107"/>
                <a:gd name="T11" fmla="*/ 437 h 610"/>
                <a:gd name="T12" fmla="*/ 18 w 107"/>
                <a:gd name="T13" fmla="*/ 437 h 610"/>
                <a:gd name="T14" fmla="*/ 18 w 107"/>
                <a:gd name="T15" fmla="*/ 0 h 610"/>
                <a:gd name="T16" fmla="*/ 86 w 107"/>
                <a:gd name="T17" fmla="*/ 0 h 610"/>
                <a:gd name="T18" fmla="*/ 86 w 107"/>
                <a:gd name="T19" fmla="*/ 0 h 6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7"/>
                <a:gd name="T31" fmla="*/ 0 h 610"/>
                <a:gd name="T32" fmla="*/ 107 w 107"/>
                <a:gd name="T33" fmla="*/ 610 h 6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7" h="610">
                  <a:moveTo>
                    <a:pt x="86" y="0"/>
                  </a:moveTo>
                  <a:lnTo>
                    <a:pt x="86" y="0"/>
                  </a:lnTo>
                  <a:lnTo>
                    <a:pt x="86" y="437"/>
                  </a:lnTo>
                  <a:lnTo>
                    <a:pt x="106" y="437"/>
                  </a:lnTo>
                  <a:lnTo>
                    <a:pt x="53" y="609"/>
                  </a:lnTo>
                  <a:lnTo>
                    <a:pt x="0" y="437"/>
                  </a:lnTo>
                  <a:lnTo>
                    <a:pt x="18" y="437"/>
                  </a:lnTo>
                  <a:lnTo>
                    <a:pt x="18" y="0"/>
                  </a:lnTo>
                  <a:lnTo>
                    <a:pt x="86" y="0"/>
                  </a:lnTo>
                </a:path>
              </a:pathLst>
            </a:custGeom>
            <a:solidFill>
              <a:srgbClr val="0000C2"/>
            </a:solidFill>
            <a:ln w="9009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NZ"/>
            </a:p>
          </p:txBody>
        </p:sp>
      </p:grpSp>
      <p:sp>
        <p:nvSpPr>
          <p:cNvPr id="22550" name="Freeform 245"/>
          <p:cNvSpPr>
            <a:spLocks/>
          </p:cNvSpPr>
          <p:nvPr/>
        </p:nvSpPr>
        <p:spPr bwMode="auto">
          <a:xfrm>
            <a:off x="1196138" y="2919414"/>
            <a:ext cx="104076" cy="695325"/>
          </a:xfrm>
          <a:custGeom>
            <a:avLst/>
            <a:gdLst>
              <a:gd name="T0" fmla="*/ 2147483647 w 72"/>
              <a:gd name="T1" fmla="*/ 2147483647 h 497"/>
              <a:gd name="T2" fmla="*/ 2147483647 w 72"/>
              <a:gd name="T3" fmla="*/ 0 h 497"/>
              <a:gd name="T4" fmla="*/ 0 w 72"/>
              <a:gd name="T5" fmla="*/ 0 h 497"/>
              <a:gd name="T6" fmla="*/ 0 w 72"/>
              <a:gd name="T7" fmla="*/ 2147483647 h 497"/>
              <a:gd name="T8" fmla="*/ 2147483647 w 72"/>
              <a:gd name="T9" fmla="*/ 2147483647 h 4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"/>
              <a:gd name="T16" fmla="*/ 0 h 497"/>
              <a:gd name="T17" fmla="*/ 72 w 72"/>
              <a:gd name="T18" fmla="*/ 497 h 4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" h="497">
                <a:moveTo>
                  <a:pt x="71" y="496"/>
                </a:moveTo>
                <a:lnTo>
                  <a:pt x="71" y="0"/>
                </a:lnTo>
                <a:lnTo>
                  <a:pt x="0" y="0"/>
                </a:lnTo>
                <a:lnTo>
                  <a:pt x="0" y="496"/>
                </a:lnTo>
                <a:lnTo>
                  <a:pt x="71" y="496"/>
                </a:lnTo>
              </a:path>
            </a:pathLst>
          </a:cu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2551" name="Text Box 246"/>
          <p:cNvSpPr txBox="1">
            <a:spLocks noChangeArrowheads="1"/>
          </p:cNvSpPr>
          <p:nvPr/>
        </p:nvSpPr>
        <p:spPr bwMode="auto">
          <a:xfrm>
            <a:off x="1355916" y="2990851"/>
            <a:ext cx="60393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0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000" b="1">
                <a:solidFill>
                  <a:srgbClr val="000000"/>
                </a:solidFill>
              </a:rPr>
              <a:t>SUN</a:t>
            </a:r>
          </a:p>
          <a:p>
            <a:pPr defTabSz="381000"/>
            <a:r>
              <a:rPr lang="en-GB" sz="1000" b="1">
                <a:solidFill>
                  <a:srgbClr val="000000"/>
                </a:solidFill>
              </a:rPr>
              <a:t>LOUNGE</a:t>
            </a:r>
            <a:endParaRPr lang="en-GB" sz="2300"/>
          </a:p>
        </p:txBody>
      </p:sp>
      <p:sp>
        <p:nvSpPr>
          <p:cNvPr id="22552" name="AutoShape 247"/>
          <p:cNvSpPr>
            <a:spLocks noChangeArrowheads="1"/>
          </p:cNvSpPr>
          <p:nvPr/>
        </p:nvSpPr>
        <p:spPr bwMode="auto">
          <a:xfrm flipV="1">
            <a:off x="2462636" y="5021264"/>
            <a:ext cx="1838181" cy="466725"/>
          </a:xfrm>
          <a:prstGeom prst="roundRect">
            <a:avLst>
              <a:gd name="adj" fmla="val 0"/>
            </a:avLst>
          </a:pr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3" name="Text Box 248"/>
          <p:cNvSpPr txBox="1">
            <a:spLocks noChangeArrowheads="1"/>
          </p:cNvSpPr>
          <p:nvPr/>
        </p:nvSpPr>
        <p:spPr bwMode="auto">
          <a:xfrm>
            <a:off x="2905324" y="5075238"/>
            <a:ext cx="95866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300" b="1">
                <a:solidFill>
                  <a:srgbClr val="FFFFFF"/>
                </a:solidFill>
              </a:rPr>
              <a:t>DUNGEON</a:t>
            </a:r>
          </a:p>
          <a:p>
            <a:pPr defTabSz="381000"/>
            <a:r>
              <a:rPr lang="en-GB" sz="1300" b="1">
                <a:solidFill>
                  <a:srgbClr val="FFFFFF"/>
                </a:solidFill>
              </a:rPr>
              <a:t>OF DENIAL</a:t>
            </a:r>
            <a:endParaRPr lang="en-GB" sz="2300"/>
          </a:p>
        </p:txBody>
      </p:sp>
      <p:sp>
        <p:nvSpPr>
          <p:cNvPr id="22554" name="AutoShape 249"/>
          <p:cNvSpPr>
            <a:spLocks noChangeArrowheads="1"/>
          </p:cNvSpPr>
          <p:nvPr/>
        </p:nvSpPr>
        <p:spPr bwMode="auto">
          <a:xfrm flipV="1">
            <a:off x="4805072" y="5021263"/>
            <a:ext cx="1838181" cy="457200"/>
          </a:xfrm>
          <a:prstGeom prst="roundRect">
            <a:avLst>
              <a:gd name="adj" fmla="val 0"/>
            </a:avLst>
          </a:pr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55" name="Text Box 250"/>
          <p:cNvSpPr txBox="1">
            <a:spLocks noChangeArrowheads="1"/>
          </p:cNvSpPr>
          <p:nvPr/>
        </p:nvSpPr>
        <p:spPr bwMode="auto">
          <a:xfrm>
            <a:off x="5206716" y="5097463"/>
            <a:ext cx="1005576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300" b="1">
                <a:solidFill>
                  <a:srgbClr val="FFFFFF"/>
                </a:solidFill>
              </a:rPr>
              <a:t>PARALYSIS</a:t>
            </a:r>
          </a:p>
          <a:p>
            <a:pPr defTabSz="381000"/>
            <a:r>
              <a:rPr lang="en-GB" sz="1300" b="1">
                <a:solidFill>
                  <a:srgbClr val="FFFFFF"/>
                </a:solidFill>
              </a:rPr>
              <a:t>PIT</a:t>
            </a:r>
            <a:endParaRPr lang="en-GB" sz="2300"/>
          </a:p>
        </p:txBody>
      </p:sp>
      <p:sp>
        <p:nvSpPr>
          <p:cNvPr id="22556" name="Text Box 251"/>
          <p:cNvSpPr txBox="1">
            <a:spLocks noChangeArrowheads="1"/>
          </p:cNvSpPr>
          <p:nvPr/>
        </p:nvSpPr>
        <p:spPr bwMode="auto">
          <a:xfrm>
            <a:off x="2572576" y="2587625"/>
            <a:ext cx="1672539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CONTENTMENT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22557" name="Text Box 252"/>
          <p:cNvSpPr txBox="1">
            <a:spLocks noChangeArrowheads="1"/>
          </p:cNvSpPr>
          <p:nvPr/>
        </p:nvSpPr>
        <p:spPr bwMode="auto">
          <a:xfrm>
            <a:off x="5274145" y="2587625"/>
            <a:ext cx="1081801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RENEWAL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22558" name="Text Box 253"/>
          <p:cNvSpPr txBox="1">
            <a:spLocks noChangeArrowheads="1"/>
          </p:cNvSpPr>
          <p:nvPr/>
        </p:nvSpPr>
        <p:spPr bwMode="auto">
          <a:xfrm>
            <a:off x="5086515" y="3976688"/>
            <a:ext cx="1313406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CONFUSION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22559" name="Text Box 254"/>
          <p:cNvSpPr txBox="1">
            <a:spLocks noChangeArrowheads="1"/>
          </p:cNvSpPr>
          <p:nvPr/>
        </p:nvSpPr>
        <p:spPr bwMode="auto">
          <a:xfrm>
            <a:off x="2988878" y="3965576"/>
            <a:ext cx="79889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600" b="1">
                <a:solidFill>
                  <a:srgbClr val="000000"/>
                </a:solidFill>
              </a:rPr>
              <a:t>THE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DENIAL</a:t>
            </a:r>
          </a:p>
          <a:p>
            <a:pPr defTabSz="381000"/>
            <a:r>
              <a:rPr lang="en-GB" sz="1600" b="1">
                <a:solidFill>
                  <a:srgbClr val="000000"/>
                </a:solidFill>
              </a:rPr>
              <a:t>ROOM</a:t>
            </a:r>
            <a:endParaRPr lang="en-GB" sz="2300"/>
          </a:p>
        </p:txBody>
      </p:sp>
      <p:sp>
        <p:nvSpPr>
          <p:cNvPr id="22560" name="Freeform 255"/>
          <p:cNvSpPr>
            <a:spLocks/>
          </p:cNvSpPr>
          <p:nvPr/>
        </p:nvSpPr>
        <p:spPr bwMode="auto">
          <a:xfrm>
            <a:off x="1948121" y="2909888"/>
            <a:ext cx="325420" cy="704850"/>
          </a:xfrm>
          <a:custGeom>
            <a:avLst/>
            <a:gdLst>
              <a:gd name="T0" fmla="*/ 0 w 225"/>
              <a:gd name="T1" fmla="*/ 2147483647 h 503"/>
              <a:gd name="T2" fmla="*/ 0 w 225"/>
              <a:gd name="T3" fmla="*/ 0 h 503"/>
              <a:gd name="T4" fmla="*/ 2147483647 w 225"/>
              <a:gd name="T5" fmla="*/ 0 h 503"/>
              <a:gd name="T6" fmla="*/ 2147483647 w 225"/>
              <a:gd name="T7" fmla="*/ 2147483647 h 503"/>
              <a:gd name="T8" fmla="*/ 0 w 225"/>
              <a:gd name="T9" fmla="*/ 2147483647 h 5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5"/>
              <a:gd name="T16" fmla="*/ 0 h 503"/>
              <a:gd name="T17" fmla="*/ 225 w 225"/>
              <a:gd name="T18" fmla="*/ 503 h 5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5" h="503">
                <a:moveTo>
                  <a:pt x="0" y="502"/>
                </a:moveTo>
                <a:lnTo>
                  <a:pt x="0" y="0"/>
                </a:lnTo>
                <a:lnTo>
                  <a:pt x="224" y="0"/>
                </a:lnTo>
                <a:lnTo>
                  <a:pt x="224" y="502"/>
                </a:lnTo>
                <a:lnTo>
                  <a:pt x="0" y="502"/>
                </a:lnTo>
              </a:path>
            </a:pathLst>
          </a:custGeom>
          <a:solidFill>
            <a:srgbClr val="622100"/>
          </a:solidFill>
          <a:ln w="18573">
            <a:solidFill>
              <a:srgbClr val="6221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2561" name="Freeform 256"/>
          <p:cNvSpPr>
            <a:spLocks/>
          </p:cNvSpPr>
          <p:nvPr/>
        </p:nvSpPr>
        <p:spPr bwMode="auto">
          <a:xfrm>
            <a:off x="6820622" y="4276725"/>
            <a:ext cx="828207" cy="674688"/>
          </a:xfrm>
          <a:custGeom>
            <a:avLst/>
            <a:gdLst>
              <a:gd name="T0" fmla="*/ 0 w 574"/>
              <a:gd name="T1" fmla="*/ 2147483647 h 481"/>
              <a:gd name="T2" fmla="*/ 0 w 574"/>
              <a:gd name="T3" fmla="*/ 0 h 481"/>
              <a:gd name="T4" fmla="*/ 2147483647 w 574"/>
              <a:gd name="T5" fmla="*/ 0 h 481"/>
              <a:gd name="T6" fmla="*/ 2147483647 w 574"/>
              <a:gd name="T7" fmla="*/ 2147483647 h 481"/>
              <a:gd name="T8" fmla="*/ 0 w 574"/>
              <a:gd name="T9" fmla="*/ 2147483647 h 4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4"/>
              <a:gd name="T16" fmla="*/ 0 h 481"/>
              <a:gd name="T17" fmla="*/ 574 w 574"/>
              <a:gd name="T18" fmla="*/ 481 h 4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4" h="481">
                <a:moveTo>
                  <a:pt x="0" y="480"/>
                </a:moveTo>
                <a:lnTo>
                  <a:pt x="0" y="0"/>
                </a:lnTo>
                <a:lnTo>
                  <a:pt x="573" y="0"/>
                </a:lnTo>
                <a:lnTo>
                  <a:pt x="573" y="480"/>
                </a:lnTo>
                <a:lnTo>
                  <a:pt x="0" y="480"/>
                </a:lnTo>
              </a:path>
            </a:pathLst>
          </a:custGeom>
          <a:solidFill>
            <a:srgbClr val="660033"/>
          </a:solidFill>
          <a:ln w="18573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2562" name="Text Box 257"/>
          <p:cNvSpPr txBox="1">
            <a:spLocks noChangeArrowheads="1"/>
          </p:cNvSpPr>
          <p:nvPr/>
        </p:nvSpPr>
        <p:spPr bwMode="auto">
          <a:xfrm>
            <a:off x="6871926" y="4365626"/>
            <a:ext cx="781301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381000"/>
            <a:r>
              <a:rPr lang="en-GB" sz="1000" b="1">
                <a:solidFill>
                  <a:srgbClr val="FFFFFF"/>
                </a:solidFill>
              </a:rPr>
              <a:t>WRONG</a:t>
            </a:r>
          </a:p>
          <a:p>
            <a:pPr defTabSz="381000"/>
            <a:r>
              <a:rPr lang="en-GB" sz="1000" b="1">
                <a:solidFill>
                  <a:srgbClr val="FFFFFF"/>
                </a:solidFill>
              </a:rPr>
              <a:t>DIRECTION</a:t>
            </a:r>
          </a:p>
          <a:p>
            <a:pPr defTabSz="381000"/>
            <a:r>
              <a:rPr lang="en-GB" sz="1000" b="1">
                <a:solidFill>
                  <a:srgbClr val="FFFFFF"/>
                </a:solidFill>
              </a:rPr>
              <a:t>DOOR</a:t>
            </a:r>
            <a:endParaRPr lang="en-GB" sz="2300"/>
          </a:p>
        </p:txBody>
      </p:sp>
      <p:sp>
        <p:nvSpPr>
          <p:cNvPr id="22563" name="Text Box 258"/>
          <p:cNvSpPr txBox="1">
            <a:spLocks noChangeArrowheads="1"/>
          </p:cNvSpPr>
          <p:nvPr/>
        </p:nvSpPr>
        <p:spPr bwMode="auto">
          <a:xfrm>
            <a:off x="4006181" y="1135064"/>
            <a:ext cx="1080424" cy="738664"/>
          </a:xfrm>
          <a:prstGeom prst="rect">
            <a:avLst/>
          </a:prstGeom>
          <a:solidFill>
            <a:schemeClr val="tx1"/>
          </a:solidFill>
          <a:ln w="18573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Change</a:t>
            </a:r>
          </a:p>
          <a:p>
            <a:pPr>
              <a:buClrTx/>
              <a:buSzTx/>
              <a:buFontTx/>
              <a:buNone/>
            </a:pPr>
            <a:r>
              <a:rPr lang="en-GB" sz="2400">
                <a:solidFill>
                  <a:srgbClr val="000099"/>
                </a:solidFill>
              </a:rPr>
              <a:t>House</a:t>
            </a:r>
          </a:p>
        </p:txBody>
      </p:sp>
      <p:sp>
        <p:nvSpPr>
          <p:cNvPr id="22564" name="TextBox 236"/>
          <p:cNvSpPr txBox="1">
            <a:spLocks noChangeArrowheads="1"/>
          </p:cNvSpPr>
          <p:nvPr/>
        </p:nvSpPr>
        <p:spPr bwMode="auto">
          <a:xfrm>
            <a:off x="3573753" y="6381750"/>
            <a:ext cx="22349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bg2"/>
                </a:solidFill>
              </a:rPr>
              <a:t>Source Claes Janssen</a:t>
            </a:r>
          </a:p>
        </p:txBody>
      </p:sp>
      <p:pic>
        <p:nvPicPr>
          <p:cNvPr id="260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Change House: Key Messages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idx="1"/>
          </p:nvPr>
        </p:nvSpPr>
        <p:spPr>
          <a:xfrm>
            <a:off x="1125776" y="1981200"/>
            <a:ext cx="6965740" cy="4406900"/>
          </a:xfrm>
        </p:spPr>
        <p:txBody>
          <a:bodyPr>
            <a:normAutofit lnSpcReduction="10000"/>
          </a:bodyPr>
          <a:lstStyle/>
          <a:p>
            <a:pPr>
              <a:spcAft>
                <a:spcPct val="25000"/>
              </a:spcAft>
              <a:buClr>
                <a:srgbClr val="000099"/>
              </a:buClr>
              <a:buFont typeface="Verdana" pitchFamily="34" charset="0"/>
              <a:buChar char="•"/>
            </a:pPr>
            <a:r>
              <a:rPr lang="en-GB" dirty="0" smtClean="0"/>
              <a:t>You can only go one way through the house - but slippage and 'death' is possible in the first three rooms</a:t>
            </a:r>
          </a:p>
          <a:p>
            <a:pPr>
              <a:spcAft>
                <a:spcPct val="25000"/>
              </a:spcAft>
              <a:buClr>
                <a:srgbClr val="000099"/>
              </a:buClr>
              <a:buFont typeface="Verdana" pitchFamily="34" charset="0"/>
              <a:buChar char="•"/>
            </a:pPr>
            <a:r>
              <a:rPr lang="en-GB" dirty="0" smtClean="0"/>
              <a:t>Different groups will be in different rooms, for different time spans...…</a:t>
            </a:r>
          </a:p>
          <a:p>
            <a:pPr>
              <a:spcAft>
                <a:spcPct val="25000"/>
              </a:spcAft>
              <a:buClr>
                <a:srgbClr val="000099"/>
              </a:buClr>
              <a:buFont typeface="Verdana" pitchFamily="34" charset="0"/>
              <a:buChar char="•"/>
            </a:pPr>
            <a:r>
              <a:rPr lang="en-GB" dirty="0" smtClean="0"/>
              <a:t>.....and you need different strategies to move them on</a:t>
            </a:r>
          </a:p>
          <a:p>
            <a:pPr>
              <a:spcAft>
                <a:spcPct val="25000"/>
              </a:spcAft>
              <a:buClr>
                <a:srgbClr val="000099"/>
              </a:buClr>
              <a:buFont typeface="Verdana" pitchFamily="34" charset="0"/>
              <a:buChar char="•"/>
            </a:pPr>
            <a:r>
              <a:rPr lang="en-GB" dirty="0" smtClean="0"/>
              <a:t>Human capacity for denial and optimism is infinite</a:t>
            </a:r>
          </a:p>
          <a:p>
            <a:pPr>
              <a:spcAft>
                <a:spcPct val="25000"/>
              </a:spcAft>
              <a:buClr>
                <a:srgbClr val="000099"/>
              </a:buClr>
              <a:buFont typeface="Verdana" pitchFamily="34" charset="0"/>
              <a:buChar char="•"/>
            </a:pPr>
            <a:r>
              <a:rPr lang="en-GB" dirty="0" smtClean="0"/>
              <a:t>There is no end point</a:t>
            </a:r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Appraisal at Dilworth </a:t>
            </a:r>
            <a:b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– a Case Study in change</a:t>
            </a:r>
            <a:endParaRPr lang="en-NZ" sz="4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49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2">
                    <a:lumMod val="50000"/>
                  </a:schemeClr>
                </a:solidFill>
              </a:rPr>
              <a:t>Appraisal at Dilworth – Case Study</a:t>
            </a:r>
            <a:endParaRPr lang="en-NZ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Appraisal as a continuous improvement change strategy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Including “What” and “How” based goals </a:t>
            </a:r>
          </a:p>
          <a:p>
            <a:endParaRPr lang="en-US" dirty="0" smtClean="0"/>
          </a:p>
          <a:p>
            <a:r>
              <a:rPr lang="en-US" dirty="0"/>
              <a:t>Gain trust, open communication, explaining </a:t>
            </a:r>
            <a:r>
              <a:rPr lang="en-US" dirty="0" smtClean="0"/>
              <a:t>rationale</a:t>
            </a:r>
            <a:r>
              <a:rPr lang="en-US" dirty="0"/>
              <a:t>, sharing </a:t>
            </a:r>
            <a:r>
              <a:rPr lang="en-US" dirty="0" smtClean="0"/>
              <a:t>benefits</a:t>
            </a:r>
          </a:p>
          <a:p>
            <a:pPr marL="0" indent="0">
              <a:buNone/>
            </a:pPr>
            <a:r>
              <a:rPr lang="en-US" sz="1800" dirty="0" smtClean="0"/>
              <a:t>	Change Curve – Full Team</a:t>
            </a:r>
          </a:p>
          <a:p>
            <a:pPr marL="0" indent="0">
              <a:buNone/>
            </a:pPr>
            <a:r>
              <a:rPr lang="en-US" sz="1800" dirty="0" smtClean="0"/>
              <a:t>	Change House Exercise – Management Team and HOD’s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</a:p>
          <a:p>
            <a:pPr algn="ctr">
              <a:buFont typeface="Wingdings" pitchFamily="2" charset="2"/>
              <a:buNone/>
            </a:pPr>
            <a:endParaRPr lang="en-US" b="1" dirty="0" smtClean="0"/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sz="2800" dirty="0" smtClean="0">
                <a:solidFill>
                  <a:schemeClr val="accent1">
                    <a:lumMod val="75000"/>
                  </a:schemeClr>
                </a:solidFill>
              </a:rPr>
              <a:t>The emotional stages of change</a:t>
            </a:r>
            <a:r>
              <a:rPr lang="en-US" altLang="en-US" sz="2400" dirty="0" smtClean="0">
                <a:solidFill>
                  <a:schemeClr val="bg1"/>
                </a:solidFill>
              </a:rPr>
              <a:t>:</a:t>
            </a:r>
            <a:endParaRPr lang="en-US" altLang="en-US" sz="2400" dirty="0" smtClean="0"/>
          </a:p>
        </p:txBody>
      </p:sp>
      <p:grpSp>
        <p:nvGrpSpPr>
          <p:cNvPr id="8196" name="Group 8"/>
          <p:cNvGrpSpPr>
            <a:grpSpLocks noChangeAspect="1"/>
          </p:cNvGrpSpPr>
          <p:nvPr/>
        </p:nvGrpSpPr>
        <p:grpSpPr bwMode="auto">
          <a:xfrm>
            <a:off x="882650" y="1611313"/>
            <a:ext cx="7186613" cy="4540250"/>
            <a:chOff x="1020" y="1298"/>
            <a:chExt cx="3538" cy="2313"/>
          </a:xfrm>
        </p:grpSpPr>
        <p:sp>
          <p:nvSpPr>
            <p:cNvPr id="5" name="AutoShape 7"/>
            <p:cNvSpPr>
              <a:spLocks noChangeAspect="1" noChangeArrowheads="1" noTextEdit="1"/>
            </p:cNvSpPr>
            <p:nvPr/>
          </p:nvSpPr>
          <p:spPr bwMode="auto">
            <a:xfrm>
              <a:off x="1020" y="1298"/>
              <a:ext cx="3538" cy="2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j-lt"/>
              </a:endParaRPr>
            </a:p>
          </p:txBody>
        </p:sp>
        <p:grpSp>
          <p:nvGrpSpPr>
            <p:cNvPr id="8205" name="Group 11"/>
            <p:cNvGrpSpPr>
              <a:grpSpLocks/>
            </p:cNvGrpSpPr>
            <p:nvPr/>
          </p:nvGrpSpPr>
          <p:grpSpPr bwMode="auto">
            <a:xfrm>
              <a:off x="1045" y="2474"/>
              <a:ext cx="354" cy="172"/>
              <a:chOff x="1045" y="2474"/>
              <a:chExt cx="354" cy="172"/>
            </a:xfrm>
          </p:grpSpPr>
          <p:sp>
            <p:nvSpPr>
              <p:cNvPr id="40" name="Oval 9"/>
              <p:cNvSpPr>
                <a:spLocks noChangeArrowheads="1"/>
              </p:cNvSpPr>
              <p:nvPr/>
            </p:nvSpPr>
            <p:spPr bwMode="auto">
              <a:xfrm>
                <a:off x="1045" y="2474"/>
                <a:ext cx="354" cy="172"/>
              </a:xfrm>
              <a:prstGeom prst="ellipse">
                <a:avLst/>
              </a:prstGeom>
              <a:solidFill>
                <a:srgbClr val="3333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41" name="Oval 10"/>
              <p:cNvSpPr>
                <a:spLocks noChangeArrowheads="1"/>
              </p:cNvSpPr>
              <p:nvPr/>
            </p:nvSpPr>
            <p:spPr bwMode="auto">
              <a:xfrm>
                <a:off x="1045" y="2474"/>
                <a:ext cx="354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1058" y="2663"/>
              <a:ext cx="317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comfort</a:t>
              </a:r>
              <a:endParaRPr lang="en-US">
                <a:latin typeface="+mj-lt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1058" y="2783"/>
              <a:ext cx="54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complacency</a:t>
              </a:r>
              <a:endParaRPr lang="en-US" dirty="0">
                <a:latin typeface="+mj-lt"/>
              </a:endParaRPr>
            </a:p>
          </p:txBody>
        </p:sp>
        <p:grpSp>
          <p:nvGrpSpPr>
            <p:cNvPr id="8208" name="Group 16"/>
            <p:cNvGrpSpPr>
              <a:grpSpLocks/>
            </p:cNvGrpSpPr>
            <p:nvPr/>
          </p:nvGrpSpPr>
          <p:grpSpPr bwMode="auto">
            <a:xfrm>
              <a:off x="1589" y="2953"/>
              <a:ext cx="355" cy="172"/>
              <a:chOff x="1589" y="2953"/>
              <a:chExt cx="355" cy="172"/>
            </a:xfrm>
          </p:grpSpPr>
          <p:sp>
            <p:nvSpPr>
              <p:cNvPr id="38" name="Oval 14"/>
              <p:cNvSpPr>
                <a:spLocks noChangeArrowheads="1"/>
              </p:cNvSpPr>
              <p:nvPr/>
            </p:nvSpPr>
            <p:spPr bwMode="auto">
              <a:xfrm>
                <a:off x="1589" y="2953"/>
                <a:ext cx="355" cy="172"/>
              </a:xfrm>
              <a:prstGeom prst="ellipse">
                <a:avLst/>
              </a:prstGeom>
              <a:solidFill>
                <a:srgbClr val="00FF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9" name="Oval 15"/>
              <p:cNvSpPr>
                <a:spLocks noChangeArrowheads="1"/>
              </p:cNvSpPr>
              <p:nvPr/>
            </p:nvSpPr>
            <p:spPr bwMode="auto">
              <a:xfrm>
                <a:off x="1589" y="2953"/>
                <a:ext cx="355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1175" y="3135"/>
              <a:ext cx="43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awareness</a:t>
              </a:r>
              <a:endParaRPr lang="en-US">
                <a:latin typeface="+mj-lt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1175" y="3255"/>
              <a:ext cx="86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 denial &amp; indifference</a:t>
              </a:r>
              <a:endParaRPr lang="en-US">
                <a:latin typeface="+mj-lt"/>
              </a:endParaRPr>
            </a:p>
          </p:txBody>
        </p:sp>
        <p:grpSp>
          <p:nvGrpSpPr>
            <p:cNvPr id="8211" name="Group 21"/>
            <p:cNvGrpSpPr>
              <a:grpSpLocks/>
            </p:cNvGrpSpPr>
            <p:nvPr/>
          </p:nvGrpSpPr>
          <p:grpSpPr bwMode="auto">
            <a:xfrm>
              <a:off x="2323" y="3253"/>
              <a:ext cx="354" cy="172"/>
              <a:chOff x="2323" y="3253"/>
              <a:chExt cx="354" cy="172"/>
            </a:xfrm>
          </p:grpSpPr>
          <p:sp>
            <p:nvSpPr>
              <p:cNvPr id="36" name="Oval 19"/>
              <p:cNvSpPr>
                <a:spLocks noChangeArrowheads="1"/>
              </p:cNvSpPr>
              <p:nvPr/>
            </p:nvSpPr>
            <p:spPr bwMode="auto">
              <a:xfrm>
                <a:off x="2323" y="3253"/>
                <a:ext cx="354" cy="172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7" name="Oval 20"/>
              <p:cNvSpPr>
                <a:spLocks noChangeArrowheads="1"/>
              </p:cNvSpPr>
              <p:nvPr/>
            </p:nvSpPr>
            <p:spPr bwMode="auto">
              <a:xfrm>
                <a:off x="2323" y="3253"/>
                <a:ext cx="354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2272" y="3470"/>
              <a:ext cx="88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resistance    cynicism</a:t>
              </a:r>
              <a:endParaRPr lang="en-US" dirty="0">
                <a:latin typeface="+mj-lt"/>
              </a:endParaRPr>
            </a:p>
          </p:txBody>
        </p:sp>
        <p:grpSp>
          <p:nvGrpSpPr>
            <p:cNvPr id="8213" name="Group 25"/>
            <p:cNvGrpSpPr>
              <a:grpSpLocks/>
            </p:cNvGrpSpPr>
            <p:nvPr/>
          </p:nvGrpSpPr>
          <p:grpSpPr bwMode="auto">
            <a:xfrm>
              <a:off x="3019" y="3102"/>
              <a:ext cx="354" cy="173"/>
              <a:chOff x="3019" y="3102"/>
              <a:chExt cx="354" cy="173"/>
            </a:xfrm>
          </p:grpSpPr>
          <p:sp>
            <p:nvSpPr>
              <p:cNvPr id="34" name="Oval 23"/>
              <p:cNvSpPr>
                <a:spLocks noChangeArrowheads="1"/>
              </p:cNvSpPr>
              <p:nvPr/>
            </p:nvSpPr>
            <p:spPr bwMode="auto">
              <a:xfrm>
                <a:off x="3019" y="3102"/>
                <a:ext cx="354" cy="173"/>
              </a:xfrm>
              <a:prstGeom prst="ellipse">
                <a:avLst/>
              </a:prstGeom>
              <a:solidFill>
                <a:srgbClr val="FF3399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5" name="Oval 24"/>
              <p:cNvSpPr>
                <a:spLocks noChangeArrowheads="1"/>
              </p:cNvSpPr>
              <p:nvPr/>
            </p:nvSpPr>
            <p:spPr bwMode="auto">
              <a:xfrm>
                <a:off x="3019" y="3102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3464" y="3082"/>
              <a:ext cx="617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understanding </a:t>
              </a:r>
              <a:endParaRPr lang="en-US">
                <a:latin typeface="+mj-lt"/>
              </a:endParaRPr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3464" y="3202"/>
              <a:ext cx="966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engagement &amp; curiosity</a:t>
              </a:r>
              <a:endParaRPr lang="en-US">
                <a:latin typeface="+mj-lt"/>
              </a:endParaRPr>
            </a:p>
          </p:txBody>
        </p:sp>
        <p:grpSp>
          <p:nvGrpSpPr>
            <p:cNvPr id="8216" name="Group 30"/>
            <p:cNvGrpSpPr>
              <a:grpSpLocks/>
            </p:cNvGrpSpPr>
            <p:nvPr/>
          </p:nvGrpSpPr>
          <p:grpSpPr bwMode="auto">
            <a:xfrm>
              <a:off x="3334" y="2491"/>
              <a:ext cx="354" cy="173"/>
              <a:chOff x="3334" y="2491"/>
              <a:chExt cx="354" cy="173"/>
            </a:xfrm>
          </p:grpSpPr>
          <p:sp>
            <p:nvSpPr>
              <p:cNvPr id="32" name="Oval 28"/>
              <p:cNvSpPr>
                <a:spLocks noChangeArrowheads="1"/>
              </p:cNvSpPr>
              <p:nvPr/>
            </p:nvSpPr>
            <p:spPr bwMode="auto">
              <a:xfrm>
                <a:off x="3334" y="2491"/>
                <a:ext cx="354" cy="173"/>
              </a:xfrm>
              <a:prstGeom prst="ellipse">
                <a:avLst/>
              </a:prstGeom>
              <a:solidFill>
                <a:srgbClr val="FF66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3" name="Oval 29"/>
              <p:cNvSpPr>
                <a:spLocks noChangeArrowheads="1"/>
              </p:cNvSpPr>
              <p:nvPr/>
            </p:nvSpPr>
            <p:spPr bwMode="auto">
              <a:xfrm>
                <a:off x="3334" y="2491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3355" y="2711"/>
              <a:ext cx="46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acceptance</a:t>
              </a:r>
              <a:endParaRPr lang="en-US">
                <a:latin typeface="+mj-lt"/>
              </a:endParaRPr>
            </a:p>
          </p:txBody>
        </p:sp>
        <p:sp>
          <p:nvSpPr>
            <p:cNvPr id="19" name="Rectangle 32"/>
            <p:cNvSpPr>
              <a:spLocks noChangeArrowheads="1"/>
            </p:cNvSpPr>
            <p:nvPr/>
          </p:nvSpPr>
          <p:spPr bwMode="auto">
            <a:xfrm>
              <a:off x="3355" y="2831"/>
              <a:ext cx="474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enthusiasm</a:t>
              </a:r>
              <a:endParaRPr lang="en-US">
                <a:latin typeface="+mj-lt"/>
              </a:endParaRPr>
            </a:p>
          </p:txBody>
        </p:sp>
        <p:sp>
          <p:nvSpPr>
            <p:cNvPr id="20" name="Rectangle 33"/>
            <p:cNvSpPr>
              <a:spLocks noChangeArrowheads="1"/>
            </p:cNvSpPr>
            <p:nvPr/>
          </p:nvSpPr>
          <p:spPr bwMode="auto">
            <a:xfrm>
              <a:off x="1423" y="1587"/>
              <a:ext cx="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grpSp>
          <p:nvGrpSpPr>
            <p:cNvPr id="8220" name="Group 36"/>
            <p:cNvGrpSpPr>
              <a:grpSpLocks/>
            </p:cNvGrpSpPr>
            <p:nvPr/>
          </p:nvGrpSpPr>
          <p:grpSpPr bwMode="auto">
            <a:xfrm>
              <a:off x="3540" y="2028"/>
              <a:ext cx="354" cy="173"/>
              <a:chOff x="3540" y="2028"/>
              <a:chExt cx="354" cy="173"/>
            </a:xfrm>
          </p:grpSpPr>
          <p:sp>
            <p:nvSpPr>
              <p:cNvPr id="30" name="Oval 34"/>
              <p:cNvSpPr>
                <a:spLocks noChangeArrowheads="1"/>
              </p:cNvSpPr>
              <p:nvPr/>
            </p:nvSpPr>
            <p:spPr bwMode="auto">
              <a:xfrm>
                <a:off x="3540" y="2028"/>
                <a:ext cx="354" cy="173"/>
              </a:xfrm>
              <a:prstGeom prst="ellipse">
                <a:avLst/>
              </a:prstGeom>
              <a:solidFill>
                <a:srgbClr val="FFFF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1" name="Oval 35"/>
              <p:cNvSpPr>
                <a:spLocks noChangeArrowheads="1"/>
              </p:cNvSpPr>
              <p:nvPr/>
            </p:nvSpPr>
            <p:spPr bwMode="auto">
              <a:xfrm>
                <a:off x="3540" y="2028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3705" y="2211"/>
              <a:ext cx="44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excitement</a:t>
              </a:r>
              <a:endParaRPr lang="en-US" dirty="0">
                <a:latin typeface="+mj-lt"/>
              </a:endParaRPr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3705" y="2331"/>
              <a:ext cx="553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  commitment</a:t>
              </a:r>
              <a:endParaRPr lang="en-US" dirty="0">
                <a:latin typeface="+mj-lt"/>
              </a:endParaRPr>
            </a:p>
          </p:txBody>
        </p:sp>
        <p:sp>
          <p:nvSpPr>
            <p:cNvPr id="24" name="Freeform 39"/>
            <p:cNvSpPr>
              <a:spLocks noEditPoints="1"/>
            </p:cNvSpPr>
            <p:nvPr/>
          </p:nvSpPr>
          <p:spPr bwMode="auto">
            <a:xfrm>
              <a:off x="1454" y="1839"/>
              <a:ext cx="2831" cy="1383"/>
            </a:xfrm>
            <a:custGeom>
              <a:avLst/>
              <a:gdLst/>
              <a:ahLst/>
              <a:cxnLst>
                <a:cxn ang="0">
                  <a:pos x="809" y="4338"/>
                </a:cxn>
                <a:cxn ang="0">
                  <a:pos x="1472" y="4382"/>
                </a:cxn>
                <a:cxn ang="0">
                  <a:pos x="2046" y="4658"/>
                </a:cxn>
                <a:cxn ang="0">
                  <a:pos x="2600" y="5137"/>
                </a:cxn>
                <a:cxn ang="0">
                  <a:pos x="3098" y="5852"/>
                </a:cxn>
                <a:cxn ang="0">
                  <a:pos x="3799" y="6662"/>
                </a:cxn>
                <a:cxn ang="0">
                  <a:pos x="4369" y="7160"/>
                </a:cxn>
                <a:cxn ang="0">
                  <a:pos x="5056" y="7640"/>
                </a:cxn>
                <a:cxn ang="0">
                  <a:pos x="5833" y="8007"/>
                </a:cxn>
                <a:cxn ang="0">
                  <a:pos x="6725" y="8160"/>
                </a:cxn>
                <a:cxn ang="0">
                  <a:pos x="7784" y="8183"/>
                </a:cxn>
                <a:cxn ang="0">
                  <a:pos x="8841" y="8158"/>
                </a:cxn>
                <a:cxn ang="0">
                  <a:pos x="9373" y="8022"/>
                </a:cxn>
                <a:cxn ang="0">
                  <a:pos x="10005" y="7577"/>
                </a:cxn>
                <a:cxn ang="0">
                  <a:pos x="10637" y="6794"/>
                </a:cxn>
                <a:cxn ang="0">
                  <a:pos x="11141" y="5912"/>
                </a:cxn>
                <a:cxn ang="0">
                  <a:pos x="11811" y="4370"/>
                </a:cxn>
                <a:cxn ang="0">
                  <a:pos x="12256" y="3355"/>
                </a:cxn>
                <a:cxn ang="0">
                  <a:pos x="12763" y="2204"/>
                </a:cxn>
                <a:cxn ang="0">
                  <a:pos x="13085" y="1624"/>
                </a:cxn>
                <a:cxn ang="0">
                  <a:pos x="13402" y="1214"/>
                </a:cxn>
                <a:cxn ang="0">
                  <a:pos x="13837" y="843"/>
                </a:cxn>
                <a:cxn ang="0">
                  <a:pos x="14539" y="485"/>
                </a:cxn>
                <a:cxn ang="0">
                  <a:pos x="15241" y="247"/>
                </a:cxn>
                <a:cxn ang="0">
                  <a:pos x="16267" y="36"/>
                </a:cxn>
                <a:cxn ang="0">
                  <a:pos x="16725" y="0"/>
                </a:cxn>
                <a:cxn ang="0">
                  <a:pos x="17463" y="125"/>
                </a:cxn>
                <a:cxn ang="0">
                  <a:pos x="17936" y="254"/>
                </a:cxn>
                <a:cxn ang="0">
                  <a:pos x="17673" y="291"/>
                </a:cxn>
                <a:cxn ang="0">
                  <a:pos x="16977" y="120"/>
                </a:cxn>
                <a:cxn ang="0">
                  <a:pos x="16459" y="114"/>
                </a:cxn>
                <a:cxn ang="0">
                  <a:pos x="15683" y="241"/>
                </a:cxn>
                <a:cxn ang="0">
                  <a:pos x="14751" y="508"/>
                </a:cxn>
                <a:cxn ang="0">
                  <a:pos x="14142" y="782"/>
                </a:cxn>
                <a:cxn ang="0">
                  <a:pos x="13588" y="1167"/>
                </a:cxn>
                <a:cxn ang="0">
                  <a:pos x="13287" y="1512"/>
                </a:cxn>
                <a:cxn ang="0">
                  <a:pos x="12971" y="2015"/>
                </a:cxn>
                <a:cxn ang="0">
                  <a:pos x="12579" y="2849"/>
                </a:cxn>
                <a:cxn ang="0">
                  <a:pos x="12047" y="4094"/>
                </a:cxn>
                <a:cxn ang="0">
                  <a:pos x="11431" y="5509"/>
                </a:cxn>
                <a:cxn ang="0">
                  <a:pos x="10910" y="6559"/>
                </a:cxn>
                <a:cxn ang="0">
                  <a:pos x="10325" y="7378"/>
                </a:cxn>
                <a:cxn ang="0">
                  <a:pos x="9613" y="8010"/>
                </a:cxn>
                <a:cxn ang="0">
                  <a:pos x="9138" y="8205"/>
                </a:cxn>
                <a:cxn ang="0">
                  <a:pos x="8257" y="8288"/>
                </a:cxn>
                <a:cxn ang="0">
                  <a:pos x="7077" y="8278"/>
                </a:cxn>
                <a:cxn ang="0">
                  <a:pos x="6130" y="8183"/>
                </a:cxn>
                <a:cxn ang="0">
                  <a:pos x="5291" y="7888"/>
                </a:cxn>
                <a:cxn ang="0">
                  <a:pos x="4556" y="7422"/>
                </a:cxn>
                <a:cxn ang="0">
                  <a:pos x="3932" y="6928"/>
                </a:cxn>
                <a:cxn ang="0">
                  <a:pos x="3176" y="6125"/>
                </a:cxn>
                <a:cxn ang="0">
                  <a:pos x="2676" y="5398"/>
                </a:cxn>
                <a:cxn ang="0">
                  <a:pos x="2178" y="4882"/>
                </a:cxn>
                <a:cxn ang="0">
                  <a:pos x="1659" y="4555"/>
                </a:cxn>
                <a:cxn ang="0">
                  <a:pos x="1068" y="4428"/>
                </a:cxn>
                <a:cxn ang="0">
                  <a:pos x="382" y="4499"/>
                </a:cxn>
              </a:cxnLst>
              <a:rect l="0" t="0" r="r" b="b"/>
              <a:pathLst>
                <a:path w="18248" h="8288">
                  <a:moveTo>
                    <a:pt x="0" y="4472"/>
                  </a:moveTo>
                  <a:lnTo>
                    <a:pt x="182" y="4435"/>
                  </a:lnTo>
                  <a:lnTo>
                    <a:pt x="363" y="4400"/>
                  </a:lnTo>
                  <a:lnTo>
                    <a:pt x="454" y="4385"/>
                  </a:lnTo>
                  <a:lnTo>
                    <a:pt x="544" y="4370"/>
                  </a:lnTo>
                  <a:lnTo>
                    <a:pt x="633" y="4357"/>
                  </a:lnTo>
                  <a:lnTo>
                    <a:pt x="722" y="4347"/>
                  </a:lnTo>
                  <a:lnTo>
                    <a:pt x="809" y="4338"/>
                  </a:lnTo>
                  <a:lnTo>
                    <a:pt x="896" y="4332"/>
                  </a:lnTo>
                  <a:lnTo>
                    <a:pt x="982" y="4329"/>
                  </a:lnTo>
                  <a:lnTo>
                    <a:pt x="1067" y="4328"/>
                  </a:lnTo>
                  <a:lnTo>
                    <a:pt x="1151" y="4332"/>
                  </a:lnTo>
                  <a:lnTo>
                    <a:pt x="1233" y="4338"/>
                  </a:lnTo>
                  <a:lnTo>
                    <a:pt x="1314" y="4349"/>
                  </a:lnTo>
                  <a:lnTo>
                    <a:pt x="1394" y="4363"/>
                  </a:lnTo>
                  <a:lnTo>
                    <a:pt x="1472" y="4382"/>
                  </a:lnTo>
                  <a:lnTo>
                    <a:pt x="1548" y="4405"/>
                  </a:lnTo>
                  <a:lnTo>
                    <a:pt x="1624" y="4432"/>
                  </a:lnTo>
                  <a:lnTo>
                    <a:pt x="1697" y="4463"/>
                  </a:lnTo>
                  <a:lnTo>
                    <a:pt x="1769" y="4496"/>
                  </a:lnTo>
                  <a:lnTo>
                    <a:pt x="1840" y="4533"/>
                  </a:lnTo>
                  <a:lnTo>
                    <a:pt x="1910" y="4572"/>
                  </a:lnTo>
                  <a:lnTo>
                    <a:pt x="1978" y="4614"/>
                  </a:lnTo>
                  <a:lnTo>
                    <a:pt x="2046" y="4658"/>
                  </a:lnTo>
                  <a:lnTo>
                    <a:pt x="2112" y="4705"/>
                  </a:lnTo>
                  <a:lnTo>
                    <a:pt x="2176" y="4754"/>
                  </a:lnTo>
                  <a:lnTo>
                    <a:pt x="2240" y="4804"/>
                  </a:lnTo>
                  <a:lnTo>
                    <a:pt x="2303" y="4856"/>
                  </a:lnTo>
                  <a:lnTo>
                    <a:pt x="2364" y="4909"/>
                  </a:lnTo>
                  <a:lnTo>
                    <a:pt x="2484" y="5017"/>
                  </a:lnTo>
                  <a:lnTo>
                    <a:pt x="2543" y="5075"/>
                  </a:lnTo>
                  <a:lnTo>
                    <a:pt x="2600" y="5137"/>
                  </a:lnTo>
                  <a:lnTo>
                    <a:pt x="2654" y="5202"/>
                  </a:lnTo>
                  <a:lnTo>
                    <a:pt x="2706" y="5269"/>
                  </a:lnTo>
                  <a:lnTo>
                    <a:pt x="2757" y="5339"/>
                  </a:lnTo>
                  <a:lnTo>
                    <a:pt x="2807" y="5410"/>
                  </a:lnTo>
                  <a:lnTo>
                    <a:pt x="2855" y="5483"/>
                  </a:lnTo>
                  <a:lnTo>
                    <a:pt x="2903" y="5556"/>
                  </a:lnTo>
                  <a:lnTo>
                    <a:pt x="2999" y="5704"/>
                  </a:lnTo>
                  <a:lnTo>
                    <a:pt x="3098" y="5852"/>
                  </a:lnTo>
                  <a:lnTo>
                    <a:pt x="3148" y="5923"/>
                  </a:lnTo>
                  <a:lnTo>
                    <a:pt x="3200" y="5994"/>
                  </a:lnTo>
                  <a:lnTo>
                    <a:pt x="3254" y="6063"/>
                  </a:lnTo>
                  <a:lnTo>
                    <a:pt x="3311" y="6130"/>
                  </a:lnTo>
                  <a:lnTo>
                    <a:pt x="3428" y="6264"/>
                  </a:lnTo>
                  <a:lnTo>
                    <a:pt x="3548" y="6398"/>
                  </a:lnTo>
                  <a:lnTo>
                    <a:pt x="3671" y="6531"/>
                  </a:lnTo>
                  <a:lnTo>
                    <a:pt x="3799" y="6662"/>
                  </a:lnTo>
                  <a:lnTo>
                    <a:pt x="3864" y="6727"/>
                  </a:lnTo>
                  <a:lnTo>
                    <a:pt x="3931" y="6791"/>
                  </a:lnTo>
                  <a:lnTo>
                    <a:pt x="4000" y="6855"/>
                  </a:lnTo>
                  <a:lnTo>
                    <a:pt x="4070" y="6918"/>
                  </a:lnTo>
                  <a:lnTo>
                    <a:pt x="4142" y="6980"/>
                  </a:lnTo>
                  <a:lnTo>
                    <a:pt x="4215" y="7041"/>
                  </a:lnTo>
                  <a:lnTo>
                    <a:pt x="4291" y="7101"/>
                  </a:lnTo>
                  <a:lnTo>
                    <a:pt x="4369" y="7160"/>
                  </a:lnTo>
                  <a:lnTo>
                    <a:pt x="4449" y="7220"/>
                  </a:lnTo>
                  <a:lnTo>
                    <a:pt x="4531" y="7280"/>
                  </a:lnTo>
                  <a:lnTo>
                    <a:pt x="4614" y="7341"/>
                  </a:lnTo>
                  <a:lnTo>
                    <a:pt x="4700" y="7402"/>
                  </a:lnTo>
                  <a:lnTo>
                    <a:pt x="4787" y="7463"/>
                  </a:lnTo>
                  <a:lnTo>
                    <a:pt x="4875" y="7523"/>
                  </a:lnTo>
                  <a:lnTo>
                    <a:pt x="4965" y="7582"/>
                  </a:lnTo>
                  <a:lnTo>
                    <a:pt x="5056" y="7640"/>
                  </a:lnTo>
                  <a:lnTo>
                    <a:pt x="5149" y="7695"/>
                  </a:lnTo>
                  <a:lnTo>
                    <a:pt x="5243" y="7749"/>
                  </a:lnTo>
                  <a:lnTo>
                    <a:pt x="5338" y="7800"/>
                  </a:lnTo>
                  <a:lnTo>
                    <a:pt x="5435" y="7848"/>
                  </a:lnTo>
                  <a:lnTo>
                    <a:pt x="5533" y="7894"/>
                  </a:lnTo>
                  <a:lnTo>
                    <a:pt x="5631" y="7935"/>
                  </a:lnTo>
                  <a:lnTo>
                    <a:pt x="5732" y="7973"/>
                  </a:lnTo>
                  <a:lnTo>
                    <a:pt x="5833" y="8007"/>
                  </a:lnTo>
                  <a:lnTo>
                    <a:pt x="5936" y="8036"/>
                  </a:lnTo>
                  <a:lnTo>
                    <a:pt x="6042" y="8063"/>
                  </a:lnTo>
                  <a:lnTo>
                    <a:pt x="6151" y="8086"/>
                  </a:lnTo>
                  <a:lnTo>
                    <a:pt x="6262" y="8106"/>
                  </a:lnTo>
                  <a:lnTo>
                    <a:pt x="6376" y="8123"/>
                  </a:lnTo>
                  <a:lnTo>
                    <a:pt x="6491" y="8137"/>
                  </a:lnTo>
                  <a:lnTo>
                    <a:pt x="6607" y="8149"/>
                  </a:lnTo>
                  <a:lnTo>
                    <a:pt x="6725" y="8160"/>
                  </a:lnTo>
                  <a:lnTo>
                    <a:pt x="6843" y="8168"/>
                  </a:lnTo>
                  <a:lnTo>
                    <a:pt x="6961" y="8174"/>
                  </a:lnTo>
                  <a:lnTo>
                    <a:pt x="7081" y="8178"/>
                  </a:lnTo>
                  <a:lnTo>
                    <a:pt x="7200" y="8181"/>
                  </a:lnTo>
                  <a:lnTo>
                    <a:pt x="7436" y="8184"/>
                  </a:lnTo>
                  <a:lnTo>
                    <a:pt x="7553" y="8184"/>
                  </a:lnTo>
                  <a:lnTo>
                    <a:pt x="7668" y="8183"/>
                  </a:lnTo>
                  <a:lnTo>
                    <a:pt x="7784" y="8183"/>
                  </a:lnTo>
                  <a:lnTo>
                    <a:pt x="7902" y="8184"/>
                  </a:lnTo>
                  <a:lnTo>
                    <a:pt x="8139" y="8187"/>
                  </a:lnTo>
                  <a:lnTo>
                    <a:pt x="8258" y="8188"/>
                  </a:lnTo>
                  <a:lnTo>
                    <a:pt x="8376" y="8187"/>
                  </a:lnTo>
                  <a:lnTo>
                    <a:pt x="8494" y="8184"/>
                  </a:lnTo>
                  <a:lnTo>
                    <a:pt x="8611" y="8179"/>
                  </a:lnTo>
                  <a:lnTo>
                    <a:pt x="8727" y="8170"/>
                  </a:lnTo>
                  <a:lnTo>
                    <a:pt x="8841" y="8158"/>
                  </a:lnTo>
                  <a:lnTo>
                    <a:pt x="8953" y="8142"/>
                  </a:lnTo>
                  <a:lnTo>
                    <a:pt x="9062" y="8120"/>
                  </a:lnTo>
                  <a:lnTo>
                    <a:pt x="9116" y="8108"/>
                  </a:lnTo>
                  <a:lnTo>
                    <a:pt x="9168" y="8094"/>
                  </a:lnTo>
                  <a:lnTo>
                    <a:pt x="9221" y="8078"/>
                  </a:lnTo>
                  <a:lnTo>
                    <a:pt x="9272" y="8061"/>
                  </a:lnTo>
                  <a:lnTo>
                    <a:pt x="9323" y="8043"/>
                  </a:lnTo>
                  <a:lnTo>
                    <a:pt x="9373" y="8022"/>
                  </a:lnTo>
                  <a:lnTo>
                    <a:pt x="9421" y="8000"/>
                  </a:lnTo>
                  <a:lnTo>
                    <a:pt x="9470" y="7976"/>
                  </a:lnTo>
                  <a:lnTo>
                    <a:pt x="9564" y="7923"/>
                  </a:lnTo>
                  <a:lnTo>
                    <a:pt x="9657" y="7864"/>
                  </a:lnTo>
                  <a:lnTo>
                    <a:pt x="9747" y="7800"/>
                  </a:lnTo>
                  <a:lnTo>
                    <a:pt x="9835" y="7731"/>
                  </a:lnTo>
                  <a:lnTo>
                    <a:pt x="9921" y="7657"/>
                  </a:lnTo>
                  <a:lnTo>
                    <a:pt x="10005" y="7577"/>
                  </a:lnTo>
                  <a:lnTo>
                    <a:pt x="10088" y="7494"/>
                  </a:lnTo>
                  <a:lnTo>
                    <a:pt x="10169" y="7405"/>
                  </a:lnTo>
                  <a:lnTo>
                    <a:pt x="10250" y="7313"/>
                  </a:lnTo>
                  <a:lnTo>
                    <a:pt x="10329" y="7216"/>
                  </a:lnTo>
                  <a:lnTo>
                    <a:pt x="10407" y="7116"/>
                  </a:lnTo>
                  <a:lnTo>
                    <a:pt x="10484" y="7012"/>
                  </a:lnTo>
                  <a:lnTo>
                    <a:pt x="10561" y="6905"/>
                  </a:lnTo>
                  <a:lnTo>
                    <a:pt x="10637" y="6794"/>
                  </a:lnTo>
                  <a:lnTo>
                    <a:pt x="10713" y="6681"/>
                  </a:lnTo>
                  <a:lnTo>
                    <a:pt x="10789" y="6564"/>
                  </a:lnTo>
                  <a:lnTo>
                    <a:pt x="10826" y="6505"/>
                  </a:lnTo>
                  <a:lnTo>
                    <a:pt x="10862" y="6445"/>
                  </a:lnTo>
                  <a:lnTo>
                    <a:pt x="10935" y="6319"/>
                  </a:lnTo>
                  <a:lnTo>
                    <a:pt x="11005" y="6188"/>
                  </a:lnTo>
                  <a:lnTo>
                    <a:pt x="11074" y="6052"/>
                  </a:lnTo>
                  <a:lnTo>
                    <a:pt x="11141" y="5912"/>
                  </a:lnTo>
                  <a:lnTo>
                    <a:pt x="11208" y="5768"/>
                  </a:lnTo>
                  <a:lnTo>
                    <a:pt x="11274" y="5620"/>
                  </a:lnTo>
                  <a:lnTo>
                    <a:pt x="11340" y="5469"/>
                  </a:lnTo>
                  <a:lnTo>
                    <a:pt x="11405" y="5316"/>
                  </a:lnTo>
                  <a:lnTo>
                    <a:pt x="11471" y="5160"/>
                  </a:lnTo>
                  <a:lnTo>
                    <a:pt x="11604" y="4846"/>
                  </a:lnTo>
                  <a:lnTo>
                    <a:pt x="11740" y="4528"/>
                  </a:lnTo>
                  <a:lnTo>
                    <a:pt x="11811" y="4370"/>
                  </a:lnTo>
                  <a:lnTo>
                    <a:pt x="11883" y="4213"/>
                  </a:lnTo>
                  <a:lnTo>
                    <a:pt x="11920" y="4133"/>
                  </a:lnTo>
                  <a:lnTo>
                    <a:pt x="11956" y="4053"/>
                  </a:lnTo>
                  <a:lnTo>
                    <a:pt x="11993" y="3970"/>
                  </a:lnTo>
                  <a:lnTo>
                    <a:pt x="12030" y="3886"/>
                  </a:lnTo>
                  <a:lnTo>
                    <a:pt x="12105" y="3713"/>
                  </a:lnTo>
                  <a:lnTo>
                    <a:pt x="12180" y="3536"/>
                  </a:lnTo>
                  <a:lnTo>
                    <a:pt x="12256" y="3355"/>
                  </a:lnTo>
                  <a:lnTo>
                    <a:pt x="12332" y="3173"/>
                  </a:lnTo>
                  <a:lnTo>
                    <a:pt x="12409" y="2991"/>
                  </a:lnTo>
                  <a:lnTo>
                    <a:pt x="12487" y="2810"/>
                  </a:lnTo>
                  <a:lnTo>
                    <a:pt x="12565" y="2631"/>
                  </a:lnTo>
                  <a:lnTo>
                    <a:pt x="12644" y="2456"/>
                  </a:lnTo>
                  <a:lnTo>
                    <a:pt x="12683" y="2371"/>
                  </a:lnTo>
                  <a:lnTo>
                    <a:pt x="12723" y="2287"/>
                  </a:lnTo>
                  <a:lnTo>
                    <a:pt x="12763" y="2204"/>
                  </a:lnTo>
                  <a:lnTo>
                    <a:pt x="12802" y="2124"/>
                  </a:lnTo>
                  <a:lnTo>
                    <a:pt x="12842" y="2045"/>
                  </a:lnTo>
                  <a:lnTo>
                    <a:pt x="12882" y="1968"/>
                  </a:lnTo>
                  <a:lnTo>
                    <a:pt x="12923" y="1894"/>
                  </a:lnTo>
                  <a:lnTo>
                    <a:pt x="12963" y="1822"/>
                  </a:lnTo>
                  <a:lnTo>
                    <a:pt x="13004" y="1753"/>
                  </a:lnTo>
                  <a:lnTo>
                    <a:pt x="13044" y="1687"/>
                  </a:lnTo>
                  <a:lnTo>
                    <a:pt x="13085" y="1624"/>
                  </a:lnTo>
                  <a:lnTo>
                    <a:pt x="13126" y="1564"/>
                  </a:lnTo>
                  <a:lnTo>
                    <a:pt x="13166" y="1506"/>
                  </a:lnTo>
                  <a:lnTo>
                    <a:pt x="13206" y="1452"/>
                  </a:lnTo>
                  <a:lnTo>
                    <a:pt x="13246" y="1400"/>
                  </a:lnTo>
                  <a:lnTo>
                    <a:pt x="13285" y="1351"/>
                  </a:lnTo>
                  <a:lnTo>
                    <a:pt x="13324" y="1303"/>
                  </a:lnTo>
                  <a:lnTo>
                    <a:pt x="13363" y="1258"/>
                  </a:lnTo>
                  <a:lnTo>
                    <a:pt x="13402" y="1214"/>
                  </a:lnTo>
                  <a:lnTo>
                    <a:pt x="13441" y="1173"/>
                  </a:lnTo>
                  <a:lnTo>
                    <a:pt x="13480" y="1133"/>
                  </a:lnTo>
                  <a:lnTo>
                    <a:pt x="13519" y="1095"/>
                  </a:lnTo>
                  <a:lnTo>
                    <a:pt x="13557" y="1059"/>
                  </a:lnTo>
                  <a:lnTo>
                    <a:pt x="13597" y="1024"/>
                  </a:lnTo>
                  <a:lnTo>
                    <a:pt x="13675" y="959"/>
                  </a:lnTo>
                  <a:lnTo>
                    <a:pt x="13755" y="899"/>
                  </a:lnTo>
                  <a:lnTo>
                    <a:pt x="13837" y="843"/>
                  </a:lnTo>
                  <a:lnTo>
                    <a:pt x="13920" y="790"/>
                  </a:lnTo>
                  <a:lnTo>
                    <a:pt x="14006" y="741"/>
                  </a:lnTo>
                  <a:lnTo>
                    <a:pt x="14095" y="693"/>
                  </a:lnTo>
                  <a:lnTo>
                    <a:pt x="14186" y="647"/>
                  </a:lnTo>
                  <a:lnTo>
                    <a:pt x="14282" y="602"/>
                  </a:lnTo>
                  <a:lnTo>
                    <a:pt x="14381" y="556"/>
                  </a:lnTo>
                  <a:lnTo>
                    <a:pt x="14485" y="509"/>
                  </a:lnTo>
                  <a:lnTo>
                    <a:pt x="14539" y="485"/>
                  </a:lnTo>
                  <a:lnTo>
                    <a:pt x="14596" y="461"/>
                  </a:lnTo>
                  <a:lnTo>
                    <a:pt x="14655" y="438"/>
                  </a:lnTo>
                  <a:lnTo>
                    <a:pt x="14715" y="415"/>
                  </a:lnTo>
                  <a:lnTo>
                    <a:pt x="14777" y="392"/>
                  </a:lnTo>
                  <a:lnTo>
                    <a:pt x="14840" y="370"/>
                  </a:lnTo>
                  <a:lnTo>
                    <a:pt x="14969" y="327"/>
                  </a:lnTo>
                  <a:lnTo>
                    <a:pt x="15104" y="286"/>
                  </a:lnTo>
                  <a:lnTo>
                    <a:pt x="15241" y="247"/>
                  </a:lnTo>
                  <a:lnTo>
                    <a:pt x="15380" y="210"/>
                  </a:lnTo>
                  <a:lnTo>
                    <a:pt x="15521" y="176"/>
                  </a:lnTo>
                  <a:lnTo>
                    <a:pt x="15661" y="144"/>
                  </a:lnTo>
                  <a:lnTo>
                    <a:pt x="15800" y="115"/>
                  </a:lnTo>
                  <a:lnTo>
                    <a:pt x="15938" y="88"/>
                  </a:lnTo>
                  <a:lnTo>
                    <a:pt x="16073" y="65"/>
                  </a:lnTo>
                  <a:lnTo>
                    <a:pt x="16203" y="45"/>
                  </a:lnTo>
                  <a:lnTo>
                    <a:pt x="16267" y="36"/>
                  </a:lnTo>
                  <a:lnTo>
                    <a:pt x="16329" y="28"/>
                  </a:lnTo>
                  <a:lnTo>
                    <a:pt x="16390" y="21"/>
                  </a:lnTo>
                  <a:lnTo>
                    <a:pt x="16449" y="14"/>
                  </a:lnTo>
                  <a:lnTo>
                    <a:pt x="16506" y="9"/>
                  </a:lnTo>
                  <a:lnTo>
                    <a:pt x="16561" y="4"/>
                  </a:lnTo>
                  <a:lnTo>
                    <a:pt x="16616" y="1"/>
                  </a:lnTo>
                  <a:lnTo>
                    <a:pt x="16671" y="0"/>
                  </a:lnTo>
                  <a:lnTo>
                    <a:pt x="16725" y="0"/>
                  </a:lnTo>
                  <a:lnTo>
                    <a:pt x="16779" y="1"/>
                  </a:lnTo>
                  <a:lnTo>
                    <a:pt x="16884" y="9"/>
                  </a:lnTo>
                  <a:lnTo>
                    <a:pt x="16988" y="21"/>
                  </a:lnTo>
                  <a:lnTo>
                    <a:pt x="17089" y="37"/>
                  </a:lnTo>
                  <a:lnTo>
                    <a:pt x="17188" y="56"/>
                  </a:lnTo>
                  <a:lnTo>
                    <a:pt x="17283" y="78"/>
                  </a:lnTo>
                  <a:lnTo>
                    <a:pt x="17375" y="101"/>
                  </a:lnTo>
                  <a:lnTo>
                    <a:pt x="17463" y="125"/>
                  </a:lnTo>
                  <a:lnTo>
                    <a:pt x="17547" y="150"/>
                  </a:lnTo>
                  <a:lnTo>
                    <a:pt x="17626" y="173"/>
                  </a:lnTo>
                  <a:lnTo>
                    <a:pt x="17702" y="196"/>
                  </a:lnTo>
                  <a:lnTo>
                    <a:pt x="17772" y="216"/>
                  </a:lnTo>
                  <a:lnTo>
                    <a:pt x="17836" y="233"/>
                  </a:lnTo>
                  <a:lnTo>
                    <a:pt x="17896" y="246"/>
                  </a:lnTo>
                  <a:lnTo>
                    <a:pt x="17948" y="255"/>
                  </a:lnTo>
                  <a:lnTo>
                    <a:pt x="17936" y="254"/>
                  </a:lnTo>
                  <a:lnTo>
                    <a:pt x="17996" y="250"/>
                  </a:lnTo>
                  <a:lnTo>
                    <a:pt x="18004" y="350"/>
                  </a:lnTo>
                  <a:lnTo>
                    <a:pt x="17944" y="354"/>
                  </a:lnTo>
                  <a:cubicBezTo>
                    <a:pt x="17940" y="354"/>
                    <a:pt x="17936" y="354"/>
                    <a:pt x="17932" y="354"/>
                  </a:cubicBezTo>
                  <a:lnTo>
                    <a:pt x="17873" y="343"/>
                  </a:lnTo>
                  <a:lnTo>
                    <a:pt x="17811" y="329"/>
                  </a:lnTo>
                  <a:lnTo>
                    <a:pt x="17744" y="312"/>
                  </a:lnTo>
                  <a:lnTo>
                    <a:pt x="17673" y="291"/>
                  </a:lnTo>
                  <a:lnTo>
                    <a:pt x="17598" y="269"/>
                  </a:lnTo>
                  <a:lnTo>
                    <a:pt x="17519" y="246"/>
                  </a:lnTo>
                  <a:lnTo>
                    <a:pt x="17436" y="222"/>
                  </a:lnTo>
                  <a:lnTo>
                    <a:pt x="17350" y="198"/>
                  </a:lnTo>
                  <a:lnTo>
                    <a:pt x="17261" y="175"/>
                  </a:lnTo>
                  <a:lnTo>
                    <a:pt x="17169" y="154"/>
                  </a:lnTo>
                  <a:lnTo>
                    <a:pt x="17074" y="136"/>
                  </a:lnTo>
                  <a:lnTo>
                    <a:pt x="16977" y="120"/>
                  </a:lnTo>
                  <a:lnTo>
                    <a:pt x="16878" y="108"/>
                  </a:lnTo>
                  <a:lnTo>
                    <a:pt x="16776" y="101"/>
                  </a:lnTo>
                  <a:lnTo>
                    <a:pt x="16725" y="100"/>
                  </a:lnTo>
                  <a:lnTo>
                    <a:pt x="16673" y="100"/>
                  </a:lnTo>
                  <a:lnTo>
                    <a:pt x="16622" y="101"/>
                  </a:lnTo>
                  <a:lnTo>
                    <a:pt x="16569" y="104"/>
                  </a:lnTo>
                  <a:lnTo>
                    <a:pt x="16515" y="109"/>
                  </a:lnTo>
                  <a:lnTo>
                    <a:pt x="16459" y="114"/>
                  </a:lnTo>
                  <a:lnTo>
                    <a:pt x="16401" y="120"/>
                  </a:lnTo>
                  <a:lnTo>
                    <a:pt x="16342" y="127"/>
                  </a:lnTo>
                  <a:lnTo>
                    <a:pt x="16281" y="135"/>
                  </a:lnTo>
                  <a:lnTo>
                    <a:pt x="16218" y="143"/>
                  </a:lnTo>
                  <a:lnTo>
                    <a:pt x="16090" y="163"/>
                  </a:lnTo>
                  <a:lnTo>
                    <a:pt x="15957" y="187"/>
                  </a:lnTo>
                  <a:lnTo>
                    <a:pt x="15821" y="213"/>
                  </a:lnTo>
                  <a:lnTo>
                    <a:pt x="15683" y="241"/>
                  </a:lnTo>
                  <a:lnTo>
                    <a:pt x="15544" y="273"/>
                  </a:lnTo>
                  <a:lnTo>
                    <a:pt x="15405" y="307"/>
                  </a:lnTo>
                  <a:lnTo>
                    <a:pt x="15268" y="343"/>
                  </a:lnTo>
                  <a:lnTo>
                    <a:pt x="15133" y="382"/>
                  </a:lnTo>
                  <a:lnTo>
                    <a:pt x="15001" y="422"/>
                  </a:lnTo>
                  <a:lnTo>
                    <a:pt x="14873" y="464"/>
                  </a:lnTo>
                  <a:lnTo>
                    <a:pt x="14811" y="486"/>
                  </a:lnTo>
                  <a:lnTo>
                    <a:pt x="14751" y="508"/>
                  </a:lnTo>
                  <a:lnTo>
                    <a:pt x="14692" y="531"/>
                  </a:lnTo>
                  <a:lnTo>
                    <a:pt x="14635" y="553"/>
                  </a:lnTo>
                  <a:lnTo>
                    <a:pt x="14580" y="576"/>
                  </a:lnTo>
                  <a:lnTo>
                    <a:pt x="14526" y="600"/>
                  </a:lnTo>
                  <a:lnTo>
                    <a:pt x="14423" y="646"/>
                  </a:lnTo>
                  <a:lnTo>
                    <a:pt x="14325" y="692"/>
                  </a:lnTo>
                  <a:lnTo>
                    <a:pt x="14231" y="736"/>
                  </a:lnTo>
                  <a:lnTo>
                    <a:pt x="14142" y="782"/>
                  </a:lnTo>
                  <a:lnTo>
                    <a:pt x="14056" y="828"/>
                  </a:lnTo>
                  <a:lnTo>
                    <a:pt x="13973" y="875"/>
                  </a:lnTo>
                  <a:lnTo>
                    <a:pt x="13893" y="925"/>
                  </a:lnTo>
                  <a:lnTo>
                    <a:pt x="13815" y="979"/>
                  </a:lnTo>
                  <a:lnTo>
                    <a:pt x="13739" y="1036"/>
                  </a:lnTo>
                  <a:lnTo>
                    <a:pt x="13663" y="1099"/>
                  </a:lnTo>
                  <a:lnTo>
                    <a:pt x="13626" y="1132"/>
                  </a:lnTo>
                  <a:lnTo>
                    <a:pt x="13588" y="1167"/>
                  </a:lnTo>
                  <a:lnTo>
                    <a:pt x="13551" y="1203"/>
                  </a:lnTo>
                  <a:lnTo>
                    <a:pt x="13514" y="1241"/>
                  </a:lnTo>
                  <a:lnTo>
                    <a:pt x="13477" y="1281"/>
                  </a:lnTo>
                  <a:lnTo>
                    <a:pt x="13439" y="1323"/>
                  </a:lnTo>
                  <a:lnTo>
                    <a:pt x="13402" y="1367"/>
                  </a:lnTo>
                  <a:lnTo>
                    <a:pt x="13364" y="1413"/>
                  </a:lnTo>
                  <a:lnTo>
                    <a:pt x="13325" y="1461"/>
                  </a:lnTo>
                  <a:lnTo>
                    <a:pt x="13287" y="1512"/>
                  </a:lnTo>
                  <a:lnTo>
                    <a:pt x="13248" y="1564"/>
                  </a:lnTo>
                  <a:lnTo>
                    <a:pt x="13208" y="1620"/>
                  </a:lnTo>
                  <a:lnTo>
                    <a:pt x="13169" y="1678"/>
                  </a:lnTo>
                  <a:lnTo>
                    <a:pt x="13129" y="1739"/>
                  </a:lnTo>
                  <a:lnTo>
                    <a:pt x="13090" y="1804"/>
                  </a:lnTo>
                  <a:lnTo>
                    <a:pt x="13050" y="1872"/>
                  </a:lnTo>
                  <a:lnTo>
                    <a:pt x="13011" y="1942"/>
                  </a:lnTo>
                  <a:lnTo>
                    <a:pt x="12971" y="2015"/>
                  </a:lnTo>
                  <a:lnTo>
                    <a:pt x="12932" y="2090"/>
                  </a:lnTo>
                  <a:lnTo>
                    <a:pt x="12892" y="2168"/>
                  </a:lnTo>
                  <a:lnTo>
                    <a:pt x="12853" y="2248"/>
                  </a:lnTo>
                  <a:lnTo>
                    <a:pt x="12813" y="2329"/>
                  </a:lnTo>
                  <a:lnTo>
                    <a:pt x="12774" y="2413"/>
                  </a:lnTo>
                  <a:lnTo>
                    <a:pt x="12735" y="2497"/>
                  </a:lnTo>
                  <a:lnTo>
                    <a:pt x="12657" y="2672"/>
                  </a:lnTo>
                  <a:lnTo>
                    <a:pt x="12579" y="2849"/>
                  </a:lnTo>
                  <a:lnTo>
                    <a:pt x="12501" y="3030"/>
                  </a:lnTo>
                  <a:lnTo>
                    <a:pt x="12424" y="3212"/>
                  </a:lnTo>
                  <a:lnTo>
                    <a:pt x="12348" y="3394"/>
                  </a:lnTo>
                  <a:lnTo>
                    <a:pt x="12272" y="3575"/>
                  </a:lnTo>
                  <a:lnTo>
                    <a:pt x="12196" y="3753"/>
                  </a:lnTo>
                  <a:lnTo>
                    <a:pt x="12122" y="3926"/>
                  </a:lnTo>
                  <a:lnTo>
                    <a:pt x="12084" y="4011"/>
                  </a:lnTo>
                  <a:lnTo>
                    <a:pt x="12047" y="4094"/>
                  </a:lnTo>
                  <a:lnTo>
                    <a:pt x="12010" y="4175"/>
                  </a:lnTo>
                  <a:lnTo>
                    <a:pt x="11974" y="4254"/>
                  </a:lnTo>
                  <a:lnTo>
                    <a:pt x="11902" y="4411"/>
                  </a:lnTo>
                  <a:lnTo>
                    <a:pt x="11832" y="4568"/>
                  </a:lnTo>
                  <a:lnTo>
                    <a:pt x="11696" y="4884"/>
                  </a:lnTo>
                  <a:lnTo>
                    <a:pt x="11563" y="5199"/>
                  </a:lnTo>
                  <a:lnTo>
                    <a:pt x="11497" y="5355"/>
                  </a:lnTo>
                  <a:lnTo>
                    <a:pt x="11431" y="5509"/>
                  </a:lnTo>
                  <a:lnTo>
                    <a:pt x="11365" y="5661"/>
                  </a:lnTo>
                  <a:lnTo>
                    <a:pt x="11299" y="5810"/>
                  </a:lnTo>
                  <a:lnTo>
                    <a:pt x="11231" y="5955"/>
                  </a:lnTo>
                  <a:lnTo>
                    <a:pt x="11163" y="6098"/>
                  </a:lnTo>
                  <a:lnTo>
                    <a:pt x="11093" y="6235"/>
                  </a:lnTo>
                  <a:lnTo>
                    <a:pt x="11021" y="6369"/>
                  </a:lnTo>
                  <a:lnTo>
                    <a:pt x="10948" y="6497"/>
                  </a:lnTo>
                  <a:lnTo>
                    <a:pt x="10910" y="6559"/>
                  </a:lnTo>
                  <a:lnTo>
                    <a:pt x="10872" y="6619"/>
                  </a:lnTo>
                  <a:lnTo>
                    <a:pt x="10796" y="6736"/>
                  </a:lnTo>
                  <a:lnTo>
                    <a:pt x="10719" y="6851"/>
                  </a:lnTo>
                  <a:lnTo>
                    <a:pt x="10642" y="6963"/>
                  </a:lnTo>
                  <a:lnTo>
                    <a:pt x="10565" y="7072"/>
                  </a:lnTo>
                  <a:lnTo>
                    <a:pt x="10486" y="7177"/>
                  </a:lnTo>
                  <a:lnTo>
                    <a:pt x="10406" y="7280"/>
                  </a:lnTo>
                  <a:lnTo>
                    <a:pt x="10325" y="7378"/>
                  </a:lnTo>
                  <a:lnTo>
                    <a:pt x="10243" y="7473"/>
                  </a:lnTo>
                  <a:lnTo>
                    <a:pt x="10159" y="7564"/>
                  </a:lnTo>
                  <a:lnTo>
                    <a:pt x="10074" y="7650"/>
                  </a:lnTo>
                  <a:lnTo>
                    <a:pt x="9986" y="7732"/>
                  </a:lnTo>
                  <a:lnTo>
                    <a:pt x="9897" y="7810"/>
                  </a:lnTo>
                  <a:lnTo>
                    <a:pt x="9805" y="7882"/>
                  </a:lnTo>
                  <a:lnTo>
                    <a:pt x="9710" y="7949"/>
                  </a:lnTo>
                  <a:lnTo>
                    <a:pt x="9613" y="8010"/>
                  </a:lnTo>
                  <a:lnTo>
                    <a:pt x="9514" y="8066"/>
                  </a:lnTo>
                  <a:lnTo>
                    <a:pt x="9463" y="8091"/>
                  </a:lnTo>
                  <a:lnTo>
                    <a:pt x="9411" y="8115"/>
                  </a:lnTo>
                  <a:lnTo>
                    <a:pt x="9358" y="8137"/>
                  </a:lnTo>
                  <a:lnTo>
                    <a:pt x="9304" y="8156"/>
                  </a:lnTo>
                  <a:lnTo>
                    <a:pt x="9249" y="8174"/>
                  </a:lnTo>
                  <a:lnTo>
                    <a:pt x="9194" y="8191"/>
                  </a:lnTo>
                  <a:lnTo>
                    <a:pt x="9138" y="8205"/>
                  </a:lnTo>
                  <a:lnTo>
                    <a:pt x="9081" y="8219"/>
                  </a:lnTo>
                  <a:lnTo>
                    <a:pt x="8967" y="8241"/>
                  </a:lnTo>
                  <a:lnTo>
                    <a:pt x="8851" y="8258"/>
                  </a:lnTo>
                  <a:lnTo>
                    <a:pt x="8734" y="8270"/>
                  </a:lnTo>
                  <a:lnTo>
                    <a:pt x="8616" y="8279"/>
                  </a:lnTo>
                  <a:lnTo>
                    <a:pt x="8496" y="8284"/>
                  </a:lnTo>
                  <a:lnTo>
                    <a:pt x="8377" y="8287"/>
                  </a:lnTo>
                  <a:lnTo>
                    <a:pt x="8257" y="8288"/>
                  </a:lnTo>
                  <a:lnTo>
                    <a:pt x="8138" y="8287"/>
                  </a:lnTo>
                  <a:lnTo>
                    <a:pt x="7901" y="8284"/>
                  </a:lnTo>
                  <a:lnTo>
                    <a:pt x="7784" y="8283"/>
                  </a:lnTo>
                  <a:lnTo>
                    <a:pt x="7669" y="8283"/>
                  </a:lnTo>
                  <a:lnTo>
                    <a:pt x="7553" y="8284"/>
                  </a:lnTo>
                  <a:lnTo>
                    <a:pt x="7435" y="8284"/>
                  </a:lnTo>
                  <a:lnTo>
                    <a:pt x="7197" y="8281"/>
                  </a:lnTo>
                  <a:lnTo>
                    <a:pt x="7077" y="8278"/>
                  </a:lnTo>
                  <a:lnTo>
                    <a:pt x="6956" y="8273"/>
                  </a:lnTo>
                  <a:lnTo>
                    <a:pt x="6836" y="8267"/>
                  </a:lnTo>
                  <a:lnTo>
                    <a:pt x="6716" y="8259"/>
                  </a:lnTo>
                  <a:lnTo>
                    <a:pt x="6597" y="8249"/>
                  </a:lnTo>
                  <a:lnTo>
                    <a:pt x="6478" y="8237"/>
                  </a:lnTo>
                  <a:lnTo>
                    <a:pt x="6360" y="8222"/>
                  </a:lnTo>
                  <a:lnTo>
                    <a:pt x="6245" y="8204"/>
                  </a:lnTo>
                  <a:lnTo>
                    <a:pt x="6130" y="8183"/>
                  </a:lnTo>
                  <a:lnTo>
                    <a:pt x="6018" y="8160"/>
                  </a:lnTo>
                  <a:lnTo>
                    <a:pt x="5908" y="8133"/>
                  </a:lnTo>
                  <a:lnTo>
                    <a:pt x="5801" y="8102"/>
                  </a:lnTo>
                  <a:lnTo>
                    <a:pt x="5696" y="8067"/>
                  </a:lnTo>
                  <a:lnTo>
                    <a:pt x="5593" y="8028"/>
                  </a:lnTo>
                  <a:lnTo>
                    <a:pt x="5490" y="7985"/>
                  </a:lnTo>
                  <a:lnTo>
                    <a:pt x="5390" y="7938"/>
                  </a:lnTo>
                  <a:lnTo>
                    <a:pt x="5291" y="7888"/>
                  </a:lnTo>
                  <a:lnTo>
                    <a:pt x="5193" y="7836"/>
                  </a:lnTo>
                  <a:lnTo>
                    <a:pt x="5097" y="7781"/>
                  </a:lnTo>
                  <a:lnTo>
                    <a:pt x="5003" y="7724"/>
                  </a:lnTo>
                  <a:lnTo>
                    <a:pt x="4910" y="7666"/>
                  </a:lnTo>
                  <a:lnTo>
                    <a:pt x="4819" y="7606"/>
                  </a:lnTo>
                  <a:lnTo>
                    <a:pt x="4729" y="7545"/>
                  </a:lnTo>
                  <a:lnTo>
                    <a:pt x="4642" y="7484"/>
                  </a:lnTo>
                  <a:lnTo>
                    <a:pt x="4556" y="7422"/>
                  </a:lnTo>
                  <a:lnTo>
                    <a:pt x="4471" y="7361"/>
                  </a:lnTo>
                  <a:lnTo>
                    <a:pt x="4389" y="7300"/>
                  </a:lnTo>
                  <a:lnTo>
                    <a:pt x="4308" y="7240"/>
                  </a:lnTo>
                  <a:lnTo>
                    <a:pt x="4229" y="7179"/>
                  </a:lnTo>
                  <a:lnTo>
                    <a:pt x="4151" y="7118"/>
                  </a:lnTo>
                  <a:lnTo>
                    <a:pt x="4076" y="7055"/>
                  </a:lnTo>
                  <a:lnTo>
                    <a:pt x="4003" y="6992"/>
                  </a:lnTo>
                  <a:lnTo>
                    <a:pt x="3932" y="6928"/>
                  </a:lnTo>
                  <a:lnTo>
                    <a:pt x="3862" y="6863"/>
                  </a:lnTo>
                  <a:lnTo>
                    <a:pt x="3794" y="6798"/>
                  </a:lnTo>
                  <a:lnTo>
                    <a:pt x="3727" y="6732"/>
                  </a:lnTo>
                  <a:lnTo>
                    <a:pt x="3598" y="6599"/>
                  </a:lnTo>
                  <a:lnTo>
                    <a:pt x="3474" y="6465"/>
                  </a:lnTo>
                  <a:lnTo>
                    <a:pt x="3353" y="6330"/>
                  </a:lnTo>
                  <a:lnTo>
                    <a:pt x="3234" y="6195"/>
                  </a:lnTo>
                  <a:lnTo>
                    <a:pt x="3176" y="6125"/>
                  </a:lnTo>
                  <a:lnTo>
                    <a:pt x="3120" y="6054"/>
                  </a:lnTo>
                  <a:lnTo>
                    <a:pt x="3066" y="5981"/>
                  </a:lnTo>
                  <a:lnTo>
                    <a:pt x="3014" y="5907"/>
                  </a:lnTo>
                  <a:lnTo>
                    <a:pt x="2916" y="5758"/>
                  </a:lnTo>
                  <a:lnTo>
                    <a:pt x="2820" y="5611"/>
                  </a:lnTo>
                  <a:lnTo>
                    <a:pt x="2772" y="5538"/>
                  </a:lnTo>
                  <a:lnTo>
                    <a:pt x="2724" y="5467"/>
                  </a:lnTo>
                  <a:lnTo>
                    <a:pt x="2676" y="5398"/>
                  </a:lnTo>
                  <a:lnTo>
                    <a:pt x="2628" y="5331"/>
                  </a:lnTo>
                  <a:lnTo>
                    <a:pt x="2577" y="5266"/>
                  </a:lnTo>
                  <a:lnTo>
                    <a:pt x="2526" y="5205"/>
                  </a:lnTo>
                  <a:lnTo>
                    <a:pt x="2473" y="5146"/>
                  </a:lnTo>
                  <a:lnTo>
                    <a:pt x="2417" y="5091"/>
                  </a:lnTo>
                  <a:lnTo>
                    <a:pt x="2299" y="4984"/>
                  </a:lnTo>
                  <a:lnTo>
                    <a:pt x="2239" y="4933"/>
                  </a:lnTo>
                  <a:lnTo>
                    <a:pt x="2178" y="4882"/>
                  </a:lnTo>
                  <a:lnTo>
                    <a:pt x="2116" y="4834"/>
                  </a:lnTo>
                  <a:lnTo>
                    <a:pt x="2054" y="4787"/>
                  </a:lnTo>
                  <a:lnTo>
                    <a:pt x="1991" y="4742"/>
                  </a:lnTo>
                  <a:lnTo>
                    <a:pt x="1926" y="4699"/>
                  </a:lnTo>
                  <a:lnTo>
                    <a:pt x="1861" y="4659"/>
                  </a:lnTo>
                  <a:lnTo>
                    <a:pt x="1794" y="4621"/>
                  </a:lnTo>
                  <a:lnTo>
                    <a:pt x="1728" y="4587"/>
                  </a:lnTo>
                  <a:lnTo>
                    <a:pt x="1659" y="4555"/>
                  </a:lnTo>
                  <a:lnTo>
                    <a:pt x="1590" y="4526"/>
                  </a:lnTo>
                  <a:lnTo>
                    <a:pt x="1520" y="4501"/>
                  </a:lnTo>
                  <a:lnTo>
                    <a:pt x="1448" y="4480"/>
                  </a:lnTo>
                  <a:lnTo>
                    <a:pt x="1376" y="4462"/>
                  </a:lnTo>
                  <a:lnTo>
                    <a:pt x="1302" y="4448"/>
                  </a:lnTo>
                  <a:lnTo>
                    <a:pt x="1225" y="4438"/>
                  </a:lnTo>
                  <a:lnTo>
                    <a:pt x="1147" y="4431"/>
                  </a:lnTo>
                  <a:lnTo>
                    <a:pt x="1068" y="4428"/>
                  </a:lnTo>
                  <a:lnTo>
                    <a:pt x="986" y="4429"/>
                  </a:lnTo>
                  <a:lnTo>
                    <a:pt x="903" y="4432"/>
                  </a:lnTo>
                  <a:lnTo>
                    <a:pt x="819" y="4438"/>
                  </a:lnTo>
                  <a:lnTo>
                    <a:pt x="733" y="4446"/>
                  </a:lnTo>
                  <a:lnTo>
                    <a:pt x="647" y="4456"/>
                  </a:lnTo>
                  <a:lnTo>
                    <a:pt x="559" y="4469"/>
                  </a:lnTo>
                  <a:lnTo>
                    <a:pt x="471" y="4483"/>
                  </a:lnTo>
                  <a:lnTo>
                    <a:pt x="382" y="4499"/>
                  </a:lnTo>
                  <a:lnTo>
                    <a:pt x="202" y="4533"/>
                  </a:lnTo>
                  <a:lnTo>
                    <a:pt x="20" y="4570"/>
                  </a:lnTo>
                  <a:lnTo>
                    <a:pt x="0" y="4472"/>
                  </a:lnTo>
                  <a:close/>
                  <a:moveTo>
                    <a:pt x="17933" y="157"/>
                  </a:moveTo>
                  <a:lnTo>
                    <a:pt x="18248" y="271"/>
                  </a:lnTo>
                  <a:lnTo>
                    <a:pt x="17968" y="455"/>
                  </a:lnTo>
                  <a:lnTo>
                    <a:pt x="17933" y="1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j-lt"/>
              </a:endParaRPr>
            </a:p>
          </p:txBody>
        </p:sp>
        <p:grpSp>
          <p:nvGrpSpPr>
            <p:cNvPr id="8224" name="Group 42"/>
            <p:cNvGrpSpPr>
              <a:grpSpLocks/>
            </p:cNvGrpSpPr>
            <p:nvPr/>
          </p:nvGrpSpPr>
          <p:grpSpPr bwMode="auto">
            <a:xfrm>
              <a:off x="3979" y="1594"/>
              <a:ext cx="354" cy="173"/>
              <a:chOff x="3979" y="1594"/>
              <a:chExt cx="354" cy="173"/>
            </a:xfrm>
          </p:grpSpPr>
          <p:sp>
            <p:nvSpPr>
              <p:cNvPr id="28" name="Oval 40"/>
              <p:cNvSpPr>
                <a:spLocks noChangeArrowheads="1"/>
              </p:cNvSpPr>
              <p:nvPr/>
            </p:nvSpPr>
            <p:spPr bwMode="auto">
              <a:xfrm>
                <a:off x="3979" y="1594"/>
                <a:ext cx="354" cy="173"/>
              </a:xfrm>
              <a:prstGeom prst="ellipse">
                <a:avLst/>
              </a:prstGeom>
              <a:solidFill>
                <a:srgbClr val="00FF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29" name="Oval 41"/>
              <p:cNvSpPr>
                <a:spLocks noChangeArrowheads="1"/>
              </p:cNvSpPr>
              <p:nvPr/>
            </p:nvSpPr>
            <p:spPr bwMode="auto">
              <a:xfrm>
                <a:off x="3979" y="1594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26" name="Rectangle 43"/>
            <p:cNvSpPr>
              <a:spLocks noChangeArrowheads="1"/>
            </p:cNvSpPr>
            <p:nvPr/>
          </p:nvSpPr>
          <p:spPr bwMode="auto">
            <a:xfrm>
              <a:off x="4050" y="1324"/>
              <a:ext cx="426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ownership</a:t>
              </a:r>
              <a:endParaRPr lang="en-US" dirty="0">
                <a:latin typeface="+mj-lt"/>
              </a:endParaRPr>
            </a:p>
          </p:txBody>
        </p:sp>
        <p:sp>
          <p:nvSpPr>
            <p:cNvPr id="27" name="Rectangle 44"/>
            <p:cNvSpPr>
              <a:spLocks noChangeArrowheads="1"/>
            </p:cNvSpPr>
            <p:nvPr/>
          </p:nvSpPr>
          <p:spPr bwMode="auto">
            <a:xfrm>
              <a:off x="4050" y="1444"/>
              <a:ext cx="38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evolution</a:t>
              </a:r>
              <a:endParaRPr lang="en-US">
                <a:latin typeface="+mj-lt"/>
              </a:endParaRPr>
            </a:p>
          </p:txBody>
        </p:sp>
      </p:grpSp>
      <p:sp>
        <p:nvSpPr>
          <p:cNvPr id="8197" name="Line 45"/>
          <p:cNvSpPr>
            <a:spLocks noChangeShapeType="1"/>
          </p:cNvSpPr>
          <p:nvPr/>
        </p:nvSpPr>
        <p:spPr bwMode="auto">
          <a:xfrm>
            <a:off x="782638" y="4649788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198" name="Line 45"/>
          <p:cNvSpPr>
            <a:spLocks noChangeShapeType="1"/>
          </p:cNvSpPr>
          <p:nvPr/>
        </p:nvSpPr>
        <p:spPr bwMode="auto">
          <a:xfrm>
            <a:off x="1008063" y="5543550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199" name="Line 45"/>
          <p:cNvSpPr>
            <a:spLocks noChangeShapeType="1"/>
          </p:cNvSpPr>
          <p:nvPr/>
        </p:nvSpPr>
        <p:spPr bwMode="auto">
          <a:xfrm>
            <a:off x="4222750" y="5986463"/>
            <a:ext cx="14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0" name="Line 45"/>
          <p:cNvSpPr>
            <a:spLocks noChangeShapeType="1"/>
          </p:cNvSpPr>
          <p:nvPr/>
        </p:nvSpPr>
        <p:spPr bwMode="auto">
          <a:xfrm>
            <a:off x="5681663" y="5484813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1" name="Line 45"/>
          <p:cNvSpPr>
            <a:spLocks noChangeShapeType="1"/>
          </p:cNvSpPr>
          <p:nvPr/>
        </p:nvSpPr>
        <p:spPr bwMode="auto">
          <a:xfrm>
            <a:off x="5427663" y="4708525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2" name="Line 45"/>
          <p:cNvSpPr>
            <a:spLocks noChangeShapeType="1"/>
          </p:cNvSpPr>
          <p:nvPr/>
        </p:nvSpPr>
        <p:spPr bwMode="auto">
          <a:xfrm>
            <a:off x="6232525" y="3729038"/>
            <a:ext cx="14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3" name="Line 45"/>
          <p:cNvSpPr>
            <a:spLocks noChangeShapeType="1"/>
          </p:cNvSpPr>
          <p:nvPr/>
        </p:nvSpPr>
        <p:spPr bwMode="auto">
          <a:xfrm>
            <a:off x="6878638" y="2024063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2" name="Rectangle 1"/>
          <p:cNvSpPr/>
          <p:nvPr/>
        </p:nvSpPr>
        <p:spPr>
          <a:xfrm>
            <a:off x="782638" y="18581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smtClean="0"/>
              <a:t>“Pain</a:t>
            </a:r>
            <a:r>
              <a:rPr lang="en-US" sz="1200" dirty="0" smtClean="0"/>
              <a:t> </a:t>
            </a:r>
            <a:r>
              <a:rPr lang="en-US" sz="1200" dirty="0"/>
              <a:t>of the status quo or </a:t>
            </a:r>
            <a:r>
              <a:rPr lang="en-US" sz="1200" i="1" dirty="0"/>
              <a:t>attraction </a:t>
            </a:r>
            <a:r>
              <a:rPr lang="en-US" sz="1200" dirty="0"/>
              <a:t>of desired state must </a:t>
            </a:r>
            <a:r>
              <a:rPr lang="en-US" sz="1200" b="1" dirty="0"/>
              <a:t>exceed the discomfort</a:t>
            </a:r>
            <a:r>
              <a:rPr lang="en-US" sz="1200" dirty="0"/>
              <a:t> of the transition </a:t>
            </a:r>
            <a:r>
              <a:rPr lang="en-US" sz="1200" dirty="0" smtClean="0"/>
              <a:t>state for change to be bought into and successful”</a:t>
            </a:r>
            <a:endParaRPr lang="en-NZ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572125" y="6075009"/>
            <a:ext cx="3032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Where do you as a Leader sit in relation to this Change Strategy?</a:t>
            </a:r>
            <a:endParaRPr lang="en-NZ" sz="1200" i="1" dirty="0"/>
          </a:p>
        </p:txBody>
      </p: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80169" y="6576219"/>
            <a:ext cx="830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altLang="en-US" sz="1000" dirty="0">
                <a:solidFill>
                  <a:srgbClr val="000056"/>
                </a:solidFill>
              </a:rPr>
              <a:t>© 2000-3 J M Fisher.  Not to be sold or published.  Sole risk with user. A free resource from </a:t>
            </a:r>
            <a:r>
              <a:rPr lang="en-GB" altLang="en-US" sz="1000" dirty="0">
                <a:solidFill>
                  <a:srgbClr val="000056"/>
                </a:solidFill>
                <a:hlinkClick r:id="rId3"/>
              </a:rPr>
              <a:t>www.businessballs.com</a:t>
            </a:r>
            <a:r>
              <a:rPr lang="en-GB" altLang="en-US" sz="1000" dirty="0">
                <a:solidFill>
                  <a:srgbClr val="000056"/>
                </a:solidFill>
              </a:rPr>
              <a:t>.</a:t>
            </a:r>
          </a:p>
        </p:txBody>
      </p:sp>
      <p:pic>
        <p:nvPicPr>
          <p:cNvPr id="51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992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80928"/>
            <a:ext cx="8229600" cy="990600"/>
          </a:xfrm>
        </p:spPr>
        <p:txBody>
          <a:bodyPr>
            <a:noAutofit/>
          </a:bodyPr>
          <a:lstStyle/>
          <a:p>
            <a:pPr marL="88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Research on Organizational and   Personal Change</a:t>
            </a:r>
            <a:endParaRPr lang="en-N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49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62" name="Picture 2" descr="connect1-1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50950" y="2341563"/>
            <a:ext cx="1681163" cy="669925"/>
          </a:xfrm>
          <a:prstGeom prst="rect">
            <a:avLst/>
          </a:prstGeom>
          <a:noFill/>
        </p:spPr>
      </p:pic>
      <p:pic>
        <p:nvPicPr>
          <p:cNvPr id="1986563" name="Picture 3" descr="connect1-2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250950" y="3103563"/>
            <a:ext cx="1681163" cy="669925"/>
          </a:xfrm>
          <a:prstGeom prst="rect">
            <a:avLst/>
          </a:prstGeom>
          <a:noFill/>
        </p:spPr>
      </p:pic>
      <p:pic>
        <p:nvPicPr>
          <p:cNvPr id="1986564" name="Picture 4" descr="connect1-3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250950" y="3865563"/>
            <a:ext cx="1681163" cy="669925"/>
          </a:xfrm>
          <a:prstGeom prst="rect">
            <a:avLst/>
          </a:prstGeom>
          <a:noFill/>
        </p:spPr>
      </p:pic>
      <p:pic>
        <p:nvPicPr>
          <p:cNvPr id="1986565" name="Picture 5" descr="connect1-4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1250950" y="4627563"/>
            <a:ext cx="1681163" cy="669925"/>
          </a:xfrm>
          <a:prstGeom prst="rect">
            <a:avLst/>
          </a:prstGeom>
          <a:noFill/>
        </p:spPr>
      </p:pic>
      <p:pic>
        <p:nvPicPr>
          <p:cNvPr id="1986566" name="Picture 6" descr="connect1-5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1250950" y="5389563"/>
            <a:ext cx="1681163" cy="669925"/>
          </a:xfrm>
          <a:prstGeom prst="rect">
            <a:avLst/>
          </a:prstGeom>
          <a:noFill/>
        </p:spPr>
      </p:pic>
      <p:pic>
        <p:nvPicPr>
          <p:cNvPr id="1986567" name="Picture 7" descr="connect2-1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225800" y="2341563"/>
            <a:ext cx="1682750" cy="669925"/>
          </a:xfrm>
          <a:prstGeom prst="rect">
            <a:avLst/>
          </a:prstGeom>
          <a:noFill/>
        </p:spPr>
      </p:pic>
      <p:pic>
        <p:nvPicPr>
          <p:cNvPr id="1986568" name="Picture 8" descr="connect2-2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3225800" y="3103563"/>
            <a:ext cx="1682750" cy="669925"/>
          </a:xfrm>
          <a:prstGeom prst="rect">
            <a:avLst/>
          </a:prstGeom>
          <a:noFill/>
        </p:spPr>
      </p:pic>
      <p:pic>
        <p:nvPicPr>
          <p:cNvPr id="1986569" name="Picture 9" descr="connect2-3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3225800" y="3865563"/>
            <a:ext cx="1682750" cy="669925"/>
          </a:xfrm>
          <a:prstGeom prst="rect">
            <a:avLst/>
          </a:prstGeom>
          <a:noFill/>
        </p:spPr>
      </p:pic>
      <p:pic>
        <p:nvPicPr>
          <p:cNvPr id="1986570" name="Picture 10" descr="connect2-4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3225800" y="4627563"/>
            <a:ext cx="1682750" cy="669925"/>
          </a:xfrm>
          <a:prstGeom prst="rect">
            <a:avLst/>
          </a:prstGeom>
          <a:noFill/>
        </p:spPr>
      </p:pic>
      <p:pic>
        <p:nvPicPr>
          <p:cNvPr id="1986571" name="Picture 11" descr="connect2-5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0" r:link="rId21" cstate="print"/>
          <a:srcRect/>
          <a:stretch>
            <a:fillRect/>
          </a:stretch>
        </p:blipFill>
        <p:spPr bwMode="auto">
          <a:xfrm>
            <a:off x="3232150" y="5389563"/>
            <a:ext cx="1682750" cy="669925"/>
          </a:xfrm>
          <a:prstGeom prst="rect">
            <a:avLst/>
          </a:prstGeom>
          <a:noFill/>
        </p:spPr>
      </p:pic>
      <p:pic>
        <p:nvPicPr>
          <p:cNvPr id="1986572" name="Picture 12" descr="connect3-1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5880100" y="2341563"/>
            <a:ext cx="1682750" cy="669925"/>
          </a:xfrm>
          <a:prstGeom prst="rect">
            <a:avLst/>
          </a:prstGeom>
          <a:noFill/>
        </p:spPr>
      </p:pic>
      <p:pic>
        <p:nvPicPr>
          <p:cNvPr id="1986573" name="Picture 13" descr="connect3-2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4" r:link="rId25" cstate="print"/>
          <a:srcRect/>
          <a:stretch>
            <a:fillRect/>
          </a:stretch>
        </p:blipFill>
        <p:spPr bwMode="auto">
          <a:xfrm>
            <a:off x="5880100" y="3103563"/>
            <a:ext cx="1682750" cy="669925"/>
          </a:xfrm>
          <a:prstGeom prst="rect">
            <a:avLst/>
          </a:prstGeom>
          <a:noFill/>
        </p:spPr>
      </p:pic>
      <p:pic>
        <p:nvPicPr>
          <p:cNvPr id="1986574" name="Picture 14" descr="connect3-3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6" r:link="rId27" cstate="print"/>
          <a:srcRect/>
          <a:stretch>
            <a:fillRect/>
          </a:stretch>
        </p:blipFill>
        <p:spPr bwMode="auto">
          <a:xfrm>
            <a:off x="5880100" y="3865563"/>
            <a:ext cx="1682750" cy="669925"/>
          </a:xfrm>
          <a:prstGeom prst="rect">
            <a:avLst/>
          </a:prstGeom>
          <a:noFill/>
        </p:spPr>
      </p:pic>
      <p:pic>
        <p:nvPicPr>
          <p:cNvPr id="1986575" name="Picture 15" descr="connect3-4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28" r:link="rId29" cstate="print"/>
          <a:srcRect/>
          <a:stretch>
            <a:fillRect/>
          </a:stretch>
        </p:blipFill>
        <p:spPr bwMode="auto">
          <a:xfrm>
            <a:off x="5880100" y="4627563"/>
            <a:ext cx="1682750" cy="669925"/>
          </a:xfrm>
          <a:prstGeom prst="rect">
            <a:avLst/>
          </a:prstGeom>
          <a:noFill/>
        </p:spPr>
      </p:pic>
      <p:pic>
        <p:nvPicPr>
          <p:cNvPr id="1986576" name="Picture 16" descr="connect3-5.gif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30" r:link="rId31" cstate="print"/>
          <a:srcRect/>
          <a:stretch>
            <a:fillRect/>
          </a:stretch>
        </p:blipFill>
        <p:spPr bwMode="auto">
          <a:xfrm>
            <a:off x="5880100" y="5389563"/>
            <a:ext cx="1682750" cy="669925"/>
          </a:xfrm>
          <a:prstGeom prst="rect">
            <a:avLst/>
          </a:prstGeom>
          <a:noFill/>
        </p:spPr>
      </p:pic>
      <p:pic>
        <p:nvPicPr>
          <p:cNvPr id="1986583" name="Picture 23" descr="&#10;connectB2.gif 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32" r:link="rId33" cstate="print"/>
          <a:srcRect/>
          <a:stretch>
            <a:fillRect/>
          </a:stretch>
        </p:blipFill>
        <p:spPr bwMode="auto">
          <a:xfrm>
            <a:off x="3232150" y="6151563"/>
            <a:ext cx="1682750" cy="249237"/>
          </a:xfrm>
          <a:prstGeom prst="rect">
            <a:avLst/>
          </a:prstGeom>
          <a:noFill/>
        </p:spPr>
      </p:pic>
      <p:pic>
        <p:nvPicPr>
          <p:cNvPr id="1986584" name="Picture 24" descr="&#10;connectB3.gif 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34" r:link="rId35" cstate="print"/>
          <a:srcRect/>
          <a:stretch>
            <a:fillRect/>
          </a:stretch>
        </p:blipFill>
        <p:spPr bwMode="auto">
          <a:xfrm>
            <a:off x="5880100" y="6151563"/>
            <a:ext cx="1682750" cy="249237"/>
          </a:xfrm>
          <a:prstGeom prst="rect">
            <a:avLst/>
          </a:prstGeom>
          <a:noFill/>
        </p:spPr>
      </p:pic>
      <p:pic>
        <p:nvPicPr>
          <p:cNvPr id="1986586" name="Picture 26" descr="&#10;connectH2.gif 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36" r:link="rId37" cstate="print"/>
          <a:srcRect/>
          <a:stretch>
            <a:fillRect/>
          </a:stretch>
        </p:blipFill>
        <p:spPr bwMode="auto">
          <a:xfrm>
            <a:off x="3232150" y="1831975"/>
            <a:ext cx="1682750" cy="433388"/>
          </a:xfrm>
          <a:prstGeom prst="rect">
            <a:avLst/>
          </a:prstGeom>
          <a:noFill/>
        </p:spPr>
      </p:pic>
      <p:pic>
        <p:nvPicPr>
          <p:cNvPr id="1986587" name="Picture 27" descr="&#10;connectH3.gif                                                  000254D1FiReWiRe                       B63F0AF1:"/>
          <p:cNvPicPr>
            <a:picLocks noChangeAspect="1" noChangeArrowheads="1"/>
          </p:cNvPicPr>
          <p:nvPr/>
        </p:nvPicPr>
        <p:blipFill>
          <a:blip r:embed="rId38" r:link="rId39" cstate="print"/>
          <a:srcRect/>
          <a:stretch>
            <a:fillRect/>
          </a:stretch>
        </p:blipFill>
        <p:spPr bwMode="auto">
          <a:xfrm>
            <a:off x="5880100" y="1831975"/>
            <a:ext cx="1682750" cy="433388"/>
          </a:xfrm>
          <a:prstGeom prst="rect">
            <a:avLst/>
          </a:prstGeom>
          <a:noFill/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Behavioural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Goals…the “How” - key to engagement</a:t>
            </a:r>
            <a:endParaRPr lang="en-NZ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Agreed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Behavioural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Goals…</a:t>
            </a:r>
            <a:endParaRPr lang="en-NZ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Communication and Consultation </a:t>
            </a:r>
            <a:r>
              <a:rPr lang="en-US" sz="1800" dirty="0" smtClean="0"/>
              <a:t>– honest, appropriate, effective, constructive and respectful</a:t>
            </a:r>
          </a:p>
          <a:p>
            <a:endParaRPr lang="en-US" sz="1800" dirty="0" smtClean="0"/>
          </a:p>
          <a:p>
            <a:r>
              <a:rPr lang="en-US" sz="1800" b="1" dirty="0" smtClean="0"/>
              <a:t>Professional Integrity </a:t>
            </a:r>
            <a:r>
              <a:rPr lang="en-US" sz="1800" dirty="0" smtClean="0"/>
              <a:t>– collegial, co-operative rather than competitive, respectful, maintenance of confidentiality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sz="1800" b="1" dirty="0" smtClean="0"/>
              <a:t>Actively fulfil </a:t>
            </a:r>
            <a:r>
              <a:rPr lang="en-US" sz="1800" b="1" dirty="0" err="1" smtClean="0"/>
              <a:t>organisational</a:t>
            </a:r>
            <a:r>
              <a:rPr lang="en-US" sz="1800" b="1" dirty="0" smtClean="0"/>
              <a:t> obligations </a:t>
            </a:r>
            <a:r>
              <a:rPr lang="en-US" sz="1800" dirty="0" smtClean="0"/>
              <a:t>– model the </a:t>
            </a:r>
            <a:r>
              <a:rPr lang="en-US" sz="1800" dirty="0" err="1" smtClean="0"/>
              <a:t>behaviour</a:t>
            </a:r>
            <a:r>
              <a:rPr lang="en-US" sz="1800" dirty="0" smtClean="0"/>
              <a:t> we want to see, “walk the talk.”</a:t>
            </a:r>
          </a:p>
          <a:p>
            <a:endParaRPr lang="en-US" sz="1800" dirty="0" smtClean="0"/>
          </a:p>
          <a:p>
            <a:r>
              <a:rPr lang="en-US" sz="1800" b="1" dirty="0" smtClean="0"/>
              <a:t>Strong work ethic </a:t>
            </a:r>
            <a:r>
              <a:rPr lang="en-US" sz="1800" dirty="0" smtClean="0"/>
              <a:t>– fulfilling job requirements, timeliness, deadlines, punctuality, fairness, sharing of resources,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, project completion once commitments made</a:t>
            </a:r>
          </a:p>
          <a:p>
            <a:endParaRPr lang="en-US" sz="1800" dirty="0" smtClean="0"/>
          </a:p>
          <a:p>
            <a:r>
              <a:rPr lang="en-US" sz="1800" b="1" dirty="0" smtClean="0"/>
              <a:t>Positive Attitude </a:t>
            </a:r>
            <a:r>
              <a:rPr lang="en-US" sz="1800" dirty="0" smtClean="0"/>
              <a:t>– assume positive intent and respond accordingly, celebrate success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NZ" sz="1800" dirty="0"/>
          </a:p>
        </p:txBody>
      </p:sp>
      <p:pic>
        <p:nvPicPr>
          <p:cNvPr id="4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88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Concept of change is hardly new… 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560" y="1700808"/>
            <a:ext cx="8274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000" dirty="0">
                <a:solidFill>
                  <a:srgbClr val="000056"/>
                </a:solidFill>
              </a:rPr>
              <a:t>“Very often change of self is needed more than a change of scene.”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92575" y="2060848"/>
            <a:ext cx="3992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600" i="1" dirty="0">
                <a:solidFill>
                  <a:srgbClr val="000056"/>
                </a:solidFill>
              </a:rPr>
              <a:t>Bob Dylan, Poet and Musician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8175" y="2636912"/>
            <a:ext cx="7924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000" dirty="0">
                <a:solidFill>
                  <a:srgbClr val="000056"/>
                </a:solidFill>
              </a:rPr>
              <a:t>“It is not the strongest of the species that survive, nor the most intelligent, but the one most responsive to change.”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71938" y="3284984"/>
            <a:ext cx="3990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600" i="1" dirty="0">
                <a:solidFill>
                  <a:srgbClr val="000056"/>
                </a:solidFill>
              </a:rPr>
              <a:t>Charles Darwin, English Naturalist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3263" y="3861048"/>
            <a:ext cx="7924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000" dirty="0">
                <a:solidFill>
                  <a:srgbClr val="000056"/>
                </a:solidFill>
              </a:rPr>
              <a:t>“Things do not change, we change.”</a:t>
            </a:r>
          </a:p>
          <a:p>
            <a:endParaRPr lang="en-NZ" sz="2000" dirty="0">
              <a:solidFill>
                <a:srgbClr val="000056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06863" y="4149080"/>
            <a:ext cx="4427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600" i="1" dirty="0">
                <a:solidFill>
                  <a:srgbClr val="000056"/>
                </a:solidFill>
              </a:rPr>
              <a:t>Henry David Thoreau, US Author, Naturalist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25488" y="4797152"/>
            <a:ext cx="7924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000" dirty="0">
                <a:solidFill>
                  <a:srgbClr val="000056"/>
                </a:solidFill>
              </a:rPr>
              <a:t>“When patterns are broken, new worlds emerge.”</a:t>
            </a:r>
          </a:p>
          <a:p>
            <a:endParaRPr lang="en-NZ" sz="2000" dirty="0">
              <a:solidFill>
                <a:srgbClr val="000056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57663" y="5107086"/>
            <a:ext cx="4427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600" i="1" dirty="0">
                <a:solidFill>
                  <a:srgbClr val="000056"/>
                </a:solidFill>
              </a:rPr>
              <a:t>Nancy Thayer, American Author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76288" y="5661248"/>
            <a:ext cx="792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000" dirty="0">
                <a:solidFill>
                  <a:srgbClr val="000056"/>
                </a:solidFill>
              </a:rPr>
              <a:t>“Readjusting is a painful process but most of us need it at one time or another.”</a:t>
            </a:r>
          </a:p>
          <a:p>
            <a:endParaRPr lang="en-NZ" sz="2000" dirty="0">
              <a:solidFill>
                <a:srgbClr val="000056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79888" y="6021288"/>
            <a:ext cx="4427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600" i="1" dirty="0">
                <a:solidFill>
                  <a:srgbClr val="000056"/>
                </a:solidFill>
              </a:rPr>
              <a:t>Arthur Christopher </a:t>
            </a:r>
            <a:r>
              <a:rPr lang="en-NZ" sz="1600" i="1" dirty="0" err="1">
                <a:solidFill>
                  <a:srgbClr val="000056"/>
                </a:solidFill>
              </a:rPr>
              <a:t>Bensen</a:t>
            </a:r>
            <a:r>
              <a:rPr lang="en-NZ" sz="1600" i="1" dirty="0">
                <a:solidFill>
                  <a:srgbClr val="000056"/>
                </a:solidFill>
              </a:rPr>
              <a:t>, English Author</a:t>
            </a:r>
          </a:p>
        </p:txBody>
      </p:sp>
      <p:pic>
        <p:nvPicPr>
          <p:cNvPr id="15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6536"/>
            <a:ext cx="8229600" cy="48768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300" dirty="0" err="1"/>
              <a:t>Organisations</a:t>
            </a:r>
            <a:r>
              <a:rPr lang="en-US" sz="2300" dirty="0"/>
              <a:t> embracing change positively repeatedly report success across both </a:t>
            </a:r>
            <a:r>
              <a:rPr lang="en-US" sz="2300" u="sng" dirty="0"/>
              <a:t>Productivity </a:t>
            </a:r>
            <a:r>
              <a:rPr lang="en-US" sz="2300" dirty="0"/>
              <a:t>and </a:t>
            </a:r>
            <a:r>
              <a:rPr lang="en-US" sz="2300" u="sng" dirty="0"/>
              <a:t>Engagement</a:t>
            </a:r>
            <a:r>
              <a:rPr lang="en-US" sz="2300" dirty="0"/>
              <a:t>  </a:t>
            </a:r>
            <a:r>
              <a:rPr lang="en-US" sz="2300" dirty="0" smtClean="0"/>
              <a:t>targets</a:t>
            </a:r>
          </a:p>
          <a:p>
            <a:pPr>
              <a:buFont typeface="Wingdings" pitchFamily="2" charset="2"/>
              <a:buChar char="Ø"/>
            </a:pPr>
            <a:endParaRPr lang="en-US" sz="2300" dirty="0"/>
          </a:p>
          <a:p>
            <a:pPr>
              <a:buFont typeface="Wingdings" pitchFamily="2" charset="2"/>
              <a:buChar char="Ø"/>
            </a:pPr>
            <a:r>
              <a:rPr lang="en-US" sz="2300" dirty="0" smtClean="0">
                <a:solidFill>
                  <a:srgbClr val="000000"/>
                </a:solidFill>
                <a:cs typeface="Arial" charset="0"/>
              </a:rPr>
              <a:t>Learning </a:t>
            </a:r>
            <a:r>
              <a:rPr lang="en-US" sz="2300" dirty="0">
                <a:solidFill>
                  <a:srgbClr val="000000"/>
                </a:solidFill>
                <a:cs typeface="Arial" charset="0"/>
              </a:rPr>
              <a:t>how to deal effectively with first-time or changing situations is more predictive of long-term potential or performance than is raw </a:t>
            </a:r>
            <a:r>
              <a:rPr lang="en-US" sz="2300" dirty="0" smtClean="0">
                <a:solidFill>
                  <a:srgbClr val="000000"/>
                </a:solidFill>
                <a:cs typeface="Arial" charset="0"/>
              </a:rPr>
              <a:t>intelligence</a:t>
            </a:r>
            <a:endParaRPr lang="en-US" sz="2300" dirty="0">
              <a:solidFill>
                <a:srgbClr val="000000"/>
              </a:solidFill>
              <a:cs typeface="Arial" charset="0"/>
            </a:endParaRPr>
          </a:p>
          <a:p>
            <a:pPr>
              <a:buNone/>
            </a:pPr>
            <a:endParaRPr lang="en-US" sz="2300" dirty="0">
              <a:solidFill>
                <a:srgbClr val="000000"/>
              </a:solidFill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300" dirty="0">
                <a:solidFill>
                  <a:srgbClr val="000000"/>
                </a:solidFill>
                <a:cs typeface="Arial" charset="0"/>
              </a:rPr>
              <a:t>93% of High Potentials are High Performers; Only 29% of High Performers are High </a:t>
            </a:r>
            <a:r>
              <a:rPr lang="en-US" sz="2300" dirty="0" smtClean="0">
                <a:solidFill>
                  <a:srgbClr val="000000"/>
                </a:solidFill>
                <a:cs typeface="Arial" charset="0"/>
              </a:rPr>
              <a:t>Potentials</a:t>
            </a:r>
          </a:p>
          <a:p>
            <a:pPr>
              <a:buFont typeface="Wingdings" pitchFamily="2" charset="2"/>
              <a:buChar char="Ø"/>
            </a:pPr>
            <a:endParaRPr lang="en-US" sz="2300" dirty="0" smtClean="0"/>
          </a:p>
          <a:p>
            <a:pPr>
              <a:buFont typeface="Wingdings" pitchFamily="2" charset="2"/>
              <a:buChar char="Ø"/>
            </a:pPr>
            <a:r>
              <a:rPr lang="en-US" sz="2300" dirty="0" smtClean="0"/>
              <a:t>Change Management Strategies ensure organizations remain current and operational</a:t>
            </a:r>
          </a:p>
          <a:p>
            <a:pPr>
              <a:buFont typeface="Wingdings" pitchFamily="2" charset="2"/>
              <a:buChar char="Ø"/>
            </a:pPr>
            <a:endParaRPr lang="en-US" sz="2300" dirty="0" smtClean="0"/>
          </a:p>
          <a:p>
            <a:pPr>
              <a:buFont typeface="Wingdings" pitchFamily="2" charset="2"/>
              <a:buChar char="Ø"/>
            </a:pPr>
            <a:r>
              <a:rPr lang="en-US" sz="2300" dirty="0" smtClean="0"/>
              <a:t>Individuals who embrace and promote change report greater levels of career/job success and engagement</a:t>
            </a:r>
          </a:p>
          <a:p>
            <a:pPr>
              <a:buNone/>
            </a:pPr>
            <a:endParaRPr lang="en-US" sz="2300" dirty="0" smtClean="0"/>
          </a:p>
          <a:p>
            <a:pPr>
              <a:buFont typeface="Wingdings" pitchFamily="2" charset="2"/>
              <a:buChar char="Ø"/>
            </a:pPr>
            <a:r>
              <a:rPr lang="en-US" sz="2300" dirty="0" smtClean="0"/>
              <a:t>Individuals embrace change when they understand it, see the benefits of it and feel that they are able to contribute positively to it.</a:t>
            </a:r>
          </a:p>
          <a:p>
            <a:pPr>
              <a:buFont typeface="Wingdings" pitchFamily="2" charset="2"/>
              <a:buChar char="Ø"/>
            </a:pPr>
            <a:endParaRPr lang="en-US" sz="2000" i="1" dirty="0" smtClean="0"/>
          </a:p>
          <a:p>
            <a:pPr>
              <a:buFont typeface="Wingdings" pitchFamily="2" charset="2"/>
              <a:buChar char="Ø"/>
            </a:pPr>
            <a:endParaRPr lang="en-US" sz="2000" i="1" dirty="0" smtClean="0"/>
          </a:p>
          <a:p>
            <a:pPr marL="274320" lvl="1" indent="0">
              <a:buNone/>
            </a:pPr>
            <a:endParaRPr lang="en-US" i="1" dirty="0" smtClean="0"/>
          </a:p>
          <a:p>
            <a:pPr marL="274320" lvl="1" indent="0">
              <a:buNone/>
            </a:pPr>
            <a:r>
              <a:rPr lang="en-US" sz="1300" i="1" dirty="0" smtClean="0"/>
              <a:t>Source: Organizational and Individual engagement, </a:t>
            </a:r>
            <a:r>
              <a:rPr lang="en-US" sz="1300" i="1" dirty="0" err="1" smtClean="0"/>
              <a:t>Kinexa</a:t>
            </a:r>
            <a:r>
              <a:rPr lang="en-US" sz="1300" i="1" dirty="0" smtClean="0"/>
              <a:t> 2013</a:t>
            </a:r>
          </a:p>
          <a:p>
            <a:pPr marL="274320" lvl="1" indent="0">
              <a:buNone/>
            </a:pPr>
            <a:r>
              <a:rPr lang="en-US" sz="1300" i="1" dirty="0" smtClean="0"/>
              <a:t>Source: </a:t>
            </a:r>
            <a:r>
              <a:rPr lang="en-US" sz="1300" i="1" dirty="0" err="1" smtClean="0"/>
              <a:t>Ashridge</a:t>
            </a:r>
            <a:r>
              <a:rPr lang="en-US" sz="1300" i="1" dirty="0" smtClean="0"/>
              <a:t> University, Princeton University, London School of Management, 2012</a:t>
            </a:r>
          </a:p>
        </p:txBody>
      </p:sp>
      <p:pic>
        <p:nvPicPr>
          <p:cNvPr id="1027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4673" y="692696"/>
            <a:ext cx="8229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dirty="0" smtClean="0">
                <a:solidFill>
                  <a:schemeClr val="accent1">
                    <a:lumMod val="75000"/>
                  </a:schemeClr>
                </a:solidFill>
              </a:rPr>
              <a:t>Engagement and Change…the research</a:t>
            </a:r>
            <a:br>
              <a:rPr lang="en-US" altLang="en-US" sz="3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55249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36228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36229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3623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52536" y="426368"/>
            <a:ext cx="9144000" cy="914400"/>
          </a:xfrm>
        </p:spPr>
        <p:txBody>
          <a:bodyPr lIns="92075" tIns="46038" rIns="92075" bIns="46038" rtlCol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Why its tough…</a:t>
            </a:r>
          </a:p>
        </p:txBody>
      </p:sp>
      <p:sp>
        <p:nvSpPr>
          <p:cNvPr id="436231" name="Rectangle 7"/>
          <p:cNvSpPr>
            <a:spLocks noChangeArrowheads="1"/>
          </p:cNvSpPr>
          <p:nvPr/>
        </p:nvSpPr>
        <p:spPr bwMode="auto">
          <a:xfrm>
            <a:off x="827088" y="4437063"/>
            <a:ext cx="18542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AU" sz="2000" dirty="0"/>
              <a:t>•</a:t>
            </a:r>
            <a:r>
              <a:rPr lang="en-AU" b="1" dirty="0"/>
              <a:t>Familiar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Comfortable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Can be</a:t>
            </a:r>
          </a:p>
          <a:p>
            <a:pPr>
              <a:defRPr/>
            </a:pPr>
            <a:r>
              <a:rPr lang="en-AU" b="1" dirty="0"/>
              <a:t> controlled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Roles are</a:t>
            </a:r>
          </a:p>
          <a:p>
            <a:pPr>
              <a:defRPr/>
            </a:pPr>
            <a:r>
              <a:rPr lang="en-AU" b="1" dirty="0"/>
              <a:t>understood</a:t>
            </a:r>
            <a:endParaRPr lang="en-US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36232" name="Rectangle 8"/>
          <p:cNvSpPr>
            <a:spLocks noChangeArrowheads="1"/>
          </p:cNvSpPr>
          <p:nvPr/>
        </p:nvSpPr>
        <p:spPr bwMode="auto">
          <a:xfrm>
            <a:off x="3059113" y="4508500"/>
            <a:ext cx="30321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Letting go of the old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Taking on the new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Changes everywhere</a:t>
            </a:r>
          </a:p>
          <a:p>
            <a:pPr>
              <a:defRPr/>
            </a:pPr>
            <a:r>
              <a:rPr lang="en-AU" dirty="0"/>
              <a:t>•</a:t>
            </a:r>
            <a:r>
              <a:rPr lang="en-AU" b="1" dirty="0"/>
              <a:t>Feelings of loss,</a:t>
            </a:r>
          </a:p>
          <a:p>
            <a:pPr>
              <a:defRPr/>
            </a:pPr>
            <a:r>
              <a:rPr lang="en-AU" b="1" dirty="0"/>
              <a:t>  anxiety, gain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36233" name="Rectangle 9"/>
          <p:cNvSpPr>
            <a:spLocks noChangeArrowheads="1"/>
          </p:cNvSpPr>
          <p:nvPr/>
        </p:nvSpPr>
        <p:spPr bwMode="auto">
          <a:xfrm>
            <a:off x="5940425" y="4365625"/>
            <a:ext cx="2235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Unfamiliar, risky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Unknown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Controls not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understood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AU" b="1" dirty="0"/>
              <a:t>New roles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93800" y="2171700"/>
            <a:ext cx="6567488" cy="1663700"/>
            <a:chOff x="728" y="1368"/>
            <a:chExt cx="4137" cy="1048"/>
          </a:xfrm>
        </p:grpSpPr>
        <p:sp>
          <p:nvSpPr>
            <p:cNvPr id="436238" name="Oval 14"/>
            <p:cNvSpPr>
              <a:spLocks noChangeArrowheads="1"/>
            </p:cNvSpPr>
            <p:nvPr/>
          </p:nvSpPr>
          <p:spPr bwMode="auto">
            <a:xfrm>
              <a:off x="3704" y="1368"/>
              <a:ext cx="944" cy="976"/>
            </a:xfrm>
            <a:prstGeom prst="ellipse">
              <a:avLst/>
            </a:prstGeom>
            <a:gradFill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5400000" scaled="1"/>
            </a:gradFill>
            <a:ln w="9525">
              <a:solidFill>
                <a:srgbClr val="006600"/>
              </a:solidFill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728" y="1376"/>
              <a:ext cx="4137" cy="1040"/>
              <a:chOff x="584" y="1736"/>
              <a:chExt cx="4137" cy="1040"/>
            </a:xfrm>
          </p:grpSpPr>
          <p:sp>
            <p:nvSpPr>
              <p:cNvPr id="436240" name="Line 16"/>
              <p:cNvSpPr>
                <a:spLocks noChangeShapeType="1"/>
              </p:cNvSpPr>
              <p:nvPr/>
            </p:nvSpPr>
            <p:spPr bwMode="auto">
              <a:xfrm>
                <a:off x="1488" y="2252"/>
                <a:ext cx="528" cy="0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1" name="Oval 17"/>
              <p:cNvSpPr>
                <a:spLocks noChangeArrowheads="1"/>
              </p:cNvSpPr>
              <p:nvPr/>
            </p:nvSpPr>
            <p:spPr bwMode="auto">
              <a:xfrm>
                <a:off x="584" y="1736"/>
                <a:ext cx="896" cy="968"/>
              </a:xfrm>
              <a:prstGeom prst="ellipse">
                <a:avLst/>
              </a:prstGeom>
              <a:gradFill rotWithShape="1">
                <a:gsLst>
                  <a:gs pos="0">
                    <a:srgbClr val="CC99FF"/>
                  </a:gs>
                  <a:gs pos="100000">
                    <a:srgbClr val="660066"/>
                  </a:gs>
                </a:gsLst>
                <a:lin ang="5400000" scaled="1"/>
              </a:gradFill>
              <a:ln w="9525">
                <a:solidFill>
                  <a:srgbClr val="CC99FF"/>
                </a:solidFill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tx1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2" name="Rectangle 18"/>
              <p:cNvSpPr>
                <a:spLocks noChangeArrowheads="1"/>
              </p:cNvSpPr>
              <p:nvPr/>
            </p:nvSpPr>
            <p:spPr bwMode="auto">
              <a:xfrm>
                <a:off x="671" y="1976"/>
                <a:ext cx="105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</a:rPr>
                  <a:t>Current State</a:t>
                </a:r>
                <a:endParaRPr lang="en-US" sz="2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3" name="AutoShape 19"/>
              <p:cNvSpPr>
                <a:spLocks noChangeArrowheads="1"/>
              </p:cNvSpPr>
              <p:nvPr/>
            </p:nvSpPr>
            <p:spPr bwMode="auto">
              <a:xfrm>
                <a:off x="1856" y="1816"/>
                <a:ext cx="1312" cy="96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4" name="Rectangle 20"/>
              <p:cNvSpPr>
                <a:spLocks noChangeArrowheads="1"/>
              </p:cNvSpPr>
              <p:nvPr/>
            </p:nvSpPr>
            <p:spPr bwMode="auto">
              <a:xfrm>
                <a:off x="2077" y="2021"/>
                <a:ext cx="1056" cy="5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</a:rPr>
                  <a:t>Transition    State</a:t>
                </a:r>
                <a:endParaRPr lang="en-US" sz="2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5" name="Line 21"/>
              <p:cNvSpPr>
                <a:spLocks noChangeShapeType="1"/>
              </p:cNvSpPr>
              <p:nvPr/>
            </p:nvSpPr>
            <p:spPr bwMode="auto">
              <a:xfrm>
                <a:off x="3032" y="2236"/>
                <a:ext cx="528" cy="0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436246" name="Rectangle 22"/>
              <p:cNvSpPr>
                <a:spLocks noChangeArrowheads="1"/>
              </p:cNvSpPr>
              <p:nvPr/>
            </p:nvSpPr>
            <p:spPr bwMode="auto">
              <a:xfrm>
                <a:off x="3665" y="1885"/>
                <a:ext cx="1056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</a:rPr>
                  <a:t>Future</a:t>
                </a:r>
              </a:p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</a:rPr>
                  <a:t>State</a:t>
                </a:r>
                <a:endParaRPr lang="en-US" sz="2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endParaRPr>
              </a:p>
            </p:txBody>
          </p:sp>
        </p:grpSp>
      </p:grpSp>
      <p:sp>
        <p:nvSpPr>
          <p:cNvPr id="23" name="Oval 22"/>
          <p:cNvSpPr/>
          <p:nvPr/>
        </p:nvSpPr>
        <p:spPr>
          <a:xfrm>
            <a:off x="2843808" y="1628800"/>
            <a:ext cx="3024336" cy="2592288"/>
          </a:xfrm>
          <a:prstGeom prst="ellipse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21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8092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Change Management Tools</a:t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	-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Change Curve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	-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Change House</a:t>
            </a:r>
            <a:endParaRPr lang="en-NZ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49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4673" y="782216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The Change Curve </a:t>
            </a:r>
            <a:b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en-US" altLang="en-US" sz="3100" dirty="0" smtClean="0">
                <a:solidFill>
                  <a:schemeClr val="accent1">
                    <a:lumMod val="75000"/>
                  </a:schemeClr>
                </a:solidFill>
              </a:rPr>
              <a:t>The emotional stages of change</a:t>
            </a:r>
            <a:r>
              <a:rPr lang="en-US" altLang="en-US" sz="3100" dirty="0" smtClean="0">
                <a:solidFill>
                  <a:schemeClr val="bg1"/>
                </a:solidFill>
              </a:rPr>
              <a:t>:</a:t>
            </a:r>
            <a:endParaRPr lang="en-US" altLang="en-US" sz="3100" dirty="0" smtClean="0"/>
          </a:p>
        </p:txBody>
      </p:sp>
      <p:grpSp>
        <p:nvGrpSpPr>
          <p:cNvPr id="8196" name="Group 8"/>
          <p:cNvGrpSpPr>
            <a:grpSpLocks noChangeAspect="1"/>
          </p:cNvGrpSpPr>
          <p:nvPr/>
        </p:nvGrpSpPr>
        <p:grpSpPr bwMode="auto">
          <a:xfrm>
            <a:off x="882650" y="1611313"/>
            <a:ext cx="7186613" cy="4540250"/>
            <a:chOff x="1020" y="1298"/>
            <a:chExt cx="3538" cy="2313"/>
          </a:xfrm>
        </p:grpSpPr>
        <p:sp>
          <p:nvSpPr>
            <p:cNvPr id="5" name="AutoShape 7"/>
            <p:cNvSpPr>
              <a:spLocks noChangeAspect="1" noChangeArrowheads="1" noTextEdit="1"/>
            </p:cNvSpPr>
            <p:nvPr/>
          </p:nvSpPr>
          <p:spPr bwMode="auto">
            <a:xfrm>
              <a:off x="1020" y="1298"/>
              <a:ext cx="3538" cy="2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j-lt"/>
              </a:endParaRPr>
            </a:p>
          </p:txBody>
        </p:sp>
        <p:grpSp>
          <p:nvGrpSpPr>
            <p:cNvPr id="8205" name="Group 11"/>
            <p:cNvGrpSpPr>
              <a:grpSpLocks/>
            </p:cNvGrpSpPr>
            <p:nvPr/>
          </p:nvGrpSpPr>
          <p:grpSpPr bwMode="auto">
            <a:xfrm>
              <a:off x="1045" y="2474"/>
              <a:ext cx="354" cy="172"/>
              <a:chOff x="1045" y="2474"/>
              <a:chExt cx="354" cy="172"/>
            </a:xfrm>
          </p:grpSpPr>
          <p:sp>
            <p:nvSpPr>
              <p:cNvPr id="40" name="Oval 9"/>
              <p:cNvSpPr>
                <a:spLocks noChangeArrowheads="1"/>
              </p:cNvSpPr>
              <p:nvPr/>
            </p:nvSpPr>
            <p:spPr bwMode="auto">
              <a:xfrm>
                <a:off x="1045" y="2474"/>
                <a:ext cx="354" cy="172"/>
              </a:xfrm>
              <a:prstGeom prst="ellipse">
                <a:avLst/>
              </a:prstGeom>
              <a:solidFill>
                <a:srgbClr val="3333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41" name="Oval 10"/>
              <p:cNvSpPr>
                <a:spLocks noChangeArrowheads="1"/>
              </p:cNvSpPr>
              <p:nvPr/>
            </p:nvSpPr>
            <p:spPr bwMode="auto">
              <a:xfrm>
                <a:off x="1045" y="2474"/>
                <a:ext cx="354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1058" y="2663"/>
              <a:ext cx="317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comfort</a:t>
              </a:r>
              <a:endParaRPr lang="en-US">
                <a:latin typeface="+mj-lt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1058" y="2783"/>
              <a:ext cx="54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complacency</a:t>
              </a:r>
              <a:endParaRPr lang="en-US" dirty="0">
                <a:latin typeface="+mj-lt"/>
              </a:endParaRPr>
            </a:p>
          </p:txBody>
        </p:sp>
        <p:grpSp>
          <p:nvGrpSpPr>
            <p:cNvPr id="8208" name="Group 16"/>
            <p:cNvGrpSpPr>
              <a:grpSpLocks/>
            </p:cNvGrpSpPr>
            <p:nvPr/>
          </p:nvGrpSpPr>
          <p:grpSpPr bwMode="auto">
            <a:xfrm>
              <a:off x="1589" y="2953"/>
              <a:ext cx="355" cy="172"/>
              <a:chOff x="1589" y="2953"/>
              <a:chExt cx="355" cy="172"/>
            </a:xfrm>
          </p:grpSpPr>
          <p:sp>
            <p:nvSpPr>
              <p:cNvPr id="38" name="Oval 14"/>
              <p:cNvSpPr>
                <a:spLocks noChangeArrowheads="1"/>
              </p:cNvSpPr>
              <p:nvPr/>
            </p:nvSpPr>
            <p:spPr bwMode="auto">
              <a:xfrm>
                <a:off x="1589" y="2953"/>
                <a:ext cx="355" cy="172"/>
              </a:xfrm>
              <a:prstGeom prst="ellipse">
                <a:avLst/>
              </a:prstGeom>
              <a:solidFill>
                <a:srgbClr val="00FFCC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9" name="Oval 15"/>
              <p:cNvSpPr>
                <a:spLocks noChangeArrowheads="1"/>
              </p:cNvSpPr>
              <p:nvPr/>
            </p:nvSpPr>
            <p:spPr bwMode="auto">
              <a:xfrm>
                <a:off x="1589" y="2953"/>
                <a:ext cx="355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1175" y="3135"/>
              <a:ext cx="43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awareness</a:t>
              </a:r>
              <a:endParaRPr lang="en-US">
                <a:latin typeface="+mj-lt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1175" y="3255"/>
              <a:ext cx="86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 denial &amp; indifference</a:t>
              </a:r>
              <a:endParaRPr lang="en-US">
                <a:latin typeface="+mj-lt"/>
              </a:endParaRPr>
            </a:p>
          </p:txBody>
        </p:sp>
        <p:grpSp>
          <p:nvGrpSpPr>
            <p:cNvPr id="8211" name="Group 21"/>
            <p:cNvGrpSpPr>
              <a:grpSpLocks/>
            </p:cNvGrpSpPr>
            <p:nvPr/>
          </p:nvGrpSpPr>
          <p:grpSpPr bwMode="auto">
            <a:xfrm>
              <a:off x="2323" y="3253"/>
              <a:ext cx="354" cy="172"/>
              <a:chOff x="2323" y="3253"/>
              <a:chExt cx="354" cy="172"/>
            </a:xfrm>
          </p:grpSpPr>
          <p:sp>
            <p:nvSpPr>
              <p:cNvPr id="36" name="Oval 19"/>
              <p:cNvSpPr>
                <a:spLocks noChangeArrowheads="1"/>
              </p:cNvSpPr>
              <p:nvPr/>
            </p:nvSpPr>
            <p:spPr bwMode="auto">
              <a:xfrm>
                <a:off x="2323" y="3253"/>
                <a:ext cx="354" cy="172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7" name="Oval 20"/>
              <p:cNvSpPr>
                <a:spLocks noChangeArrowheads="1"/>
              </p:cNvSpPr>
              <p:nvPr/>
            </p:nvSpPr>
            <p:spPr bwMode="auto">
              <a:xfrm>
                <a:off x="2323" y="3253"/>
                <a:ext cx="354" cy="172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2272" y="3470"/>
              <a:ext cx="88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resistance    cynicism</a:t>
              </a:r>
              <a:endParaRPr lang="en-US" dirty="0">
                <a:latin typeface="+mj-lt"/>
              </a:endParaRPr>
            </a:p>
          </p:txBody>
        </p:sp>
        <p:grpSp>
          <p:nvGrpSpPr>
            <p:cNvPr id="8213" name="Group 25"/>
            <p:cNvGrpSpPr>
              <a:grpSpLocks/>
            </p:cNvGrpSpPr>
            <p:nvPr/>
          </p:nvGrpSpPr>
          <p:grpSpPr bwMode="auto">
            <a:xfrm>
              <a:off x="3019" y="3102"/>
              <a:ext cx="354" cy="173"/>
              <a:chOff x="3019" y="3102"/>
              <a:chExt cx="354" cy="173"/>
            </a:xfrm>
          </p:grpSpPr>
          <p:sp>
            <p:nvSpPr>
              <p:cNvPr id="34" name="Oval 23"/>
              <p:cNvSpPr>
                <a:spLocks noChangeArrowheads="1"/>
              </p:cNvSpPr>
              <p:nvPr/>
            </p:nvSpPr>
            <p:spPr bwMode="auto">
              <a:xfrm>
                <a:off x="3019" y="3102"/>
                <a:ext cx="354" cy="173"/>
              </a:xfrm>
              <a:prstGeom prst="ellipse">
                <a:avLst/>
              </a:prstGeom>
              <a:solidFill>
                <a:srgbClr val="FF3399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5" name="Oval 24"/>
              <p:cNvSpPr>
                <a:spLocks noChangeArrowheads="1"/>
              </p:cNvSpPr>
              <p:nvPr/>
            </p:nvSpPr>
            <p:spPr bwMode="auto">
              <a:xfrm>
                <a:off x="3019" y="3102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3464" y="3082"/>
              <a:ext cx="617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understanding </a:t>
              </a:r>
              <a:endParaRPr lang="en-US">
                <a:latin typeface="+mj-lt"/>
              </a:endParaRPr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3464" y="3202"/>
              <a:ext cx="966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engagement &amp; curiosity</a:t>
              </a:r>
              <a:endParaRPr lang="en-US">
                <a:latin typeface="+mj-lt"/>
              </a:endParaRPr>
            </a:p>
          </p:txBody>
        </p:sp>
        <p:grpSp>
          <p:nvGrpSpPr>
            <p:cNvPr id="8216" name="Group 30"/>
            <p:cNvGrpSpPr>
              <a:grpSpLocks/>
            </p:cNvGrpSpPr>
            <p:nvPr/>
          </p:nvGrpSpPr>
          <p:grpSpPr bwMode="auto">
            <a:xfrm>
              <a:off x="3334" y="2491"/>
              <a:ext cx="354" cy="173"/>
              <a:chOff x="3334" y="2491"/>
              <a:chExt cx="354" cy="173"/>
            </a:xfrm>
          </p:grpSpPr>
          <p:sp>
            <p:nvSpPr>
              <p:cNvPr id="32" name="Oval 28"/>
              <p:cNvSpPr>
                <a:spLocks noChangeArrowheads="1"/>
              </p:cNvSpPr>
              <p:nvPr/>
            </p:nvSpPr>
            <p:spPr bwMode="auto">
              <a:xfrm>
                <a:off x="3334" y="2491"/>
                <a:ext cx="354" cy="173"/>
              </a:xfrm>
              <a:prstGeom prst="ellipse">
                <a:avLst/>
              </a:prstGeom>
              <a:solidFill>
                <a:srgbClr val="FF66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3" name="Oval 29"/>
              <p:cNvSpPr>
                <a:spLocks noChangeArrowheads="1"/>
              </p:cNvSpPr>
              <p:nvPr/>
            </p:nvSpPr>
            <p:spPr bwMode="auto">
              <a:xfrm>
                <a:off x="3334" y="2491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3355" y="2711"/>
              <a:ext cx="46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acceptance</a:t>
              </a:r>
              <a:endParaRPr lang="en-US">
                <a:latin typeface="+mj-lt"/>
              </a:endParaRPr>
            </a:p>
          </p:txBody>
        </p:sp>
        <p:sp>
          <p:nvSpPr>
            <p:cNvPr id="19" name="Rectangle 32"/>
            <p:cNvSpPr>
              <a:spLocks noChangeArrowheads="1"/>
            </p:cNvSpPr>
            <p:nvPr/>
          </p:nvSpPr>
          <p:spPr bwMode="auto">
            <a:xfrm>
              <a:off x="3355" y="2831"/>
              <a:ext cx="474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enthusiasm</a:t>
              </a:r>
              <a:endParaRPr lang="en-US">
                <a:latin typeface="+mj-lt"/>
              </a:endParaRPr>
            </a:p>
          </p:txBody>
        </p:sp>
        <p:sp>
          <p:nvSpPr>
            <p:cNvPr id="20" name="Rectangle 33"/>
            <p:cNvSpPr>
              <a:spLocks noChangeArrowheads="1"/>
            </p:cNvSpPr>
            <p:nvPr/>
          </p:nvSpPr>
          <p:spPr bwMode="auto">
            <a:xfrm>
              <a:off x="1423" y="1587"/>
              <a:ext cx="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grpSp>
          <p:nvGrpSpPr>
            <p:cNvPr id="8220" name="Group 36"/>
            <p:cNvGrpSpPr>
              <a:grpSpLocks/>
            </p:cNvGrpSpPr>
            <p:nvPr/>
          </p:nvGrpSpPr>
          <p:grpSpPr bwMode="auto">
            <a:xfrm>
              <a:off x="3540" y="2028"/>
              <a:ext cx="354" cy="173"/>
              <a:chOff x="3540" y="2028"/>
              <a:chExt cx="354" cy="173"/>
            </a:xfrm>
          </p:grpSpPr>
          <p:sp>
            <p:nvSpPr>
              <p:cNvPr id="30" name="Oval 34"/>
              <p:cNvSpPr>
                <a:spLocks noChangeArrowheads="1"/>
              </p:cNvSpPr>
              <p:nvPr/>
            </p:nvSpPr>
            <p:spPr bwMode="auto">
              <a:xfrm>
                <a:off x="3540" y="2028"/>
                <a:ext cx="354" cy="173"/>
              </a:xfrm>
              <a:prstGeom prst="ellipse">
                <a:avLst/>
              </a:prstGeom>
              <a:solidFill>
                <a:srgbClr val="FFFF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31" name="Oval 35"/>
              <p:cNvSpPr>
                <a:spLocks noChangeArrowheads="1"/>
              </p:cNvSpPr>
              <p:nvPr/>
            </p:nvSpPr>
            <p:spPr bwMode="auto">
              <a:xfrm>
                <a:off x="3540" y="2028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3705" y="2211"/>
              <a:ext cx="44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excitement</a:t>
              </a:r>
              <a:endParaRPr lang="en-US" dirty="0">
                <a:latin typeface="+mj-lt"/>
              </a:endParaRPr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3705" y="2331"/>
              <a:ext cx="553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  commitment</a:t>
              </a:r>
              <a:endParaRPr lang="en-US" dirty="0">
                <a:latin typeface="+mj-lt"/>
              </a:endParaRPr>
            </a:p>
          </p:txBody>
        </p:sp>
        <p:sp>
          <p:nvSpPr>
            <p:cNvPr id="24" name="Freeform 39"/>
            <p:cNvSpPr>
              <a:spLocks noEditPoints="1"/>
            </p:cNvSpPr>
            <p:nvPr/>
          </p:nvSpPr>
          <p:spPr bwMode="auto">
            <a:xfrm>
              <a:off x="1454" y="1839"/>
              <a:ext cx="2831" cy="1383"/>
            </a:xfrm>
            <a:custGeom>
              <a:avLst/>
              <a:gdLst/>
              <a:ahLst/>
              <a:cxnLst>
                <a:cxn ang="0">
                  <a:pos x="809" y="4338"/>
                </a:cxn>
                <a:cxn ang="0">
                  <a:pos x="1472" y="4382"/>
                </a:cxn>
                <a:cxn ang="0">
                  <a:pos x="2046" y="4658"/>
                </a:cxn>
                <a:cxn ang="0">
                  <a:pos x="2600" y="5137"/>
                </a:cxn>
                <a:cxn ang="0">
                  <a:pos x="3098" y="5852"/>
                </a:cxn>
                <a:cxn ang="0">
                  <a:pos x="3799" y="6662"/>
                </a:cxn>
                <a:cxn ang="0">
                  <a:pos x="4369" y="7160"/>
                </a:cxn>
                <a:cxn ang="0">
                  <a:pos x="5056" y="7640"/>
                </a:cxn>
                <a:cxn ang="0">
                  <a:pos x="5833" y="8007"/>
                </a:cxn>
                <a:cxn ang="0">
                  <a:pos x="6725" y="8160"/>
                </a:cxn>
                <a:cxn ang="0">
                  <a:pos x="7784" y="8183"/>
                </a:cxn>
                <a:cxn ang="0">
                  <a:pos x="8841" y="8158"/>
                </a:cxn>
                <a:cxn ang="0">
                  <a:pos x="9373" y="8022"/>
                </a:cxn>
                <a:cxn ang="0">
                  <a:pos x="10005" y="7577"/>
                </a:cxn>
                <a:cxn ang="0">
                  <a:pos x="10637" y="6794"/>
                </a:cxn>
                <a:cxn ang="0">
                  <a:pos x="11141" y="5912"/>
                </a:cxn>
                <a:cxn ang="0">
                  <a:pos x="11811" y="4370"/>
                </a:cxn>
                <a:cxn ang="0">
                  <a:pos x="12256" y="3355"/>
                </a:cxn>
                <a:cxn ang="0">
                  <a:pos x="12763" y="2204"/>
                </a:cxn>
                <a:cxn ang="0">
                  <a:pos x="13085" y="1624"/>
                </a:cxn>
                <a:cxn ang="0">
                  <a:pos x="13402" y="1214"/>
                </a:cxn>
                <a:cxn ang="0">
                  <a:pos x="13837" y="843"/>
                </a:cxn>
                <a:cxn ang="0">
                  <a:pos x="14539" y="485"/>
                </a:cxn>
                <a:cxn ang="0">
                  <a:pos x="15241" y="247"/>
                </a:cxn>
                <a:cxn ang="0">
                  <a:pos x="16267" y="36"/>
                </a:cxn>
                <a:cxn ang="0">
                  <a:pos x="16725" y="0"/>
                </a:cxn>
                <a:cxn ang="0">
                  <a:pos x="17463" y="125"/>
                </a:cxn>
                <a:cxn ang="0">
                  <a:pos x="17936" y="254"/>
                </a:cxn>
                <a:cxn ang="0">
                  <a:pos x="17673" y="291"/>
                </a:cxn>
                <a:cxn ang="0">
                  <a:pos x="16977" y="120"/>
                </a:cxn>
                <a:cxn ang="0">
                  <a:pos x="16459" y="114"/>
                </a:cxn>
                <a:cxn ang="0">
                  <a:pos x="15683" y="241"/>
                </a:cxn>
                <a:cxn ang="0">
                  <a:pos x="14751" y="508"/>
                </a:cxn>
                <a:cxn ang="0">
                  <a:pos x="14142" y="782"/>
                </a:cxn>
                <a:cxn ang="0">
                  <a:pos x="13588" y="1167"/>
                </a:cxn>
                <a:cxn ang="0">
                  <a:pos x="13287" y="1512"/>
                </a:cxn>
                <a:cxn ang="0">
                  <a:pos x="12971" y="2015"/>
                </a:cxn>
                <a:cxn ang="0">
                  <a:pos x="12579" y="2849"/>
                </a:cxn>
                <a:cxn ang="0">
                  <a:pos x="12047" y="4094"/>
                </a:cxn>
                <a:cxn ang="0">
                  <a:pos x="11431" y="5509"/>
                </a:cxn>
                <a:cxn ang="0">
                  <a:pos x="10910" y="6559"/>
                </a:cxn>
                <a:cxn ang="0">
                  <a:pos x="10325" y="7378"/>
                </a:cxn>
                <a:cxn ang="0">
                  <a:pos x="9613" y="8010"/>
                </a:cxn>
                <a:cxn ang="0">
                  <a:pos x="9138" y="8205"/>
                </a:cxn>
                <a:cxn ang="0">
                  <a:pos x="8257" y="8288"/>
                </a:cxn>
                <a:cxn ang="0">
                  <a:pos x="7077" y="8278"/>
                </a:cxn>
                <a:cxn ang="0">
                  <a:pos x="6130" y="8183"/>
                </a:cxn>
                <a:cxn ang="0">
                  <a:pos x="5291" y="7888"/>
                </a:cxn>
                <a:cxn ang="0">
                  <a:pos x="4556" y="7422"/>
                </a:cxn>
                <a:cxn ang="0">
                  <a:pos x="3932" y="6928"/>
                </a:cxn>
                <a:cxn ang="0">
                  <a:pos x="3176" y="6125"/>
                </a:cxn>
                <a:cxn ang="0">
                  <a:pos x="2676" y="5398"/>
                </a:cxn>
                <a:cxn ang="0">
                  <a:pos x="2178" y="4882"/>
                </a:cxn>
                <a:cxn ang="0">
                  <a:pos x="1659" y="4555"/>
                </a:cxn>
                <a:cxn ang="0">
                  <a:pos x="1068" y="4428"/>
                </a:cxn>
                <a:cxn ang="0">
                  <a:pos x="382" y="4499"/>
                </a:cxn>
              </a:cxnLst>
              <a:rect l="0" t="0" r="r" b="b"/>
              <a:pathLst>
                <a:path w="18248" h="8288">
                  <a:moveTo>
                    <a:pt x="0" y="4472"/>
                  </a:moveTo>
                  <a:lnTo>
                    <a:pt x="182" y="4435"/>
                  </a:lnTo>
                  <a:lnTo>
                    <a:pt x="363" y="4400"/>
                  </a:lnTo>
                  <a:lnTo>
                    <a:pt x="454" y="4385"/>
                  </a:lnTo>
                  <a:lnTo>
                    <a:pt x="544" y="4370"/>
                  </a:lnTo>
                  <a:lnTo>
                    <a:pt x="633" y="4357"/>
                  </a:lnTo>
                  <a:lnTo>
                    <a:pt x="722" y="4347"/>
                  </a:lnTo>
                  <a:lnTo>
                    <a:pt x="809" y="4338"/>
                  </a:lnTo>
                  <a:lnTo>
                    <a:pt x="896" y="4332"/>
                  </a:lnTo>
                  <a:lnTo>
                    <a:pt x="982" y="4329"/>
                  </a:lnTo>
                  <a:lnTo>
                    <a:pt x="1067" y="4328"/>
                  </a:lnTo>
                  <a:lnTo>
                    <a:pt x="1151" y="4332"/>
                  </a:lnTo>
                  <a:lnTo>
                    <a:pt x="1233" y="4338"/>
                  </a:lnTo>
                  <a:lnTo>
                    <a:pt x="1314" y="4349"/>
                  </a:lnTo>
                  <a:lnTo>
                    <a:pt x="1394" y="4363"/>
                  </a:lnTo>
                  <a:lnTo>
                    <a:pt x="1472" y="4382"/>
                  </a:lnTo>
                  <a:lnTo>
                    <a:pt x="1548" y="4405"/>
                  </a:lnTo>
                  <a:lnTo>
                    <a:pt x="1624" y="4432"/>
                  </a:lnTo>
                  <a:lnTo>
                    <a:pt x="1697" y="4463"/>
                  </a:lnTo>
                  <a:lnTo>
                    <a:pt x="1769" y="4496"/>
                  </a:lnTo>
                  <a:lnTo>
                    <a:pt x="1840" y="4533"/>
                  </a:lnTo>
                  <a:lnTo>
                    <a:pt x="1910" y="4572"/>
                  </a:lnTo>
                  <a:lnTo>
                    <a:pt x="1978" y="4614"/>
                  </a:lnTo>
                  <a:lnTo>
                    <a:pt x="2046" y="4658"/>
                  </a:lnTo>
                  <a:lnTo>
                    <a:pt x="2112" y="4705"/>
                  </a:lnTo>
                  <a:lnTo>
                    <a:pt x="2176" y="4754"/>
                  </a:lnTo>
                  <a:lnTo>
                    <a:pt x="2240" y="4804"/>
                  </a:lnTo>
                  <a:lnTo>
                    <a:pt x="2303" y="4856"/>
                  </a:lnTo>
                  <a:lnTo>
                    <a:pt x="2364" y="4909"/>
                  </a:lnTo>
                  <a:lnTo>
                    <a:pt x="2484" y="5017"/>
                  </a:lnTo>
                  <a:lnTo>
                    <a:pt x="2543" y="5075"/>
                  </a:lnTo>
                  <a:lnTo>
                    <a:pt x="2600" y="5137"/>
                  </a:lnTo>
                  <a:lnTo>
                    <a:pt x="2654" y="5202"/>
                  </a:lnTo>
                  <a:lnTo>
                    <a:pt x="2706" y="5269"/>
                  </a:lnTo>
                  <a:lnTo>
                    <a:pt x="2757" y="5339"/>
                  </a:lnTo>
                  <a:lnTo>
                    <a:pt x="2807" y="5410"/>
                  </a:lnTo>
                  <a:lnTo>
                    <a:pt x="2855" y="5483"/>
                  </a:lnTo>
                  <a:lnTo>
                    <a:pt x="2903" y="5556"/>
                  </a:lnTo>
                  <a:lnTo>
                    <a:pt x="2999" y="5704"/>
                  </a:lnTo>
                  <a:lnTo>
                    <a:pt x="3098" y="5852"/>
                  </a:lnTo>
                  <a:lnTo>
                    <a:pt x="3148" y="5923"/>
                  </a:lnTo>
                  <a:lnTo>
                    <a:pt x="3200" y="5994"/>
                  </a:lnTo>
                  <a:lnTo>
                    <a:pt x="3254" y="6063"/>
                  </a:lnTo>
                  <a:lnTo>
                    <a:pt x="3311" y="6130"/>
                  </a:lnTo>
                  <a:lnTo>
                    <a:pt x="3428" y="6264"/>
                  </a:lnTo>
                  <a:lnTo>
                    <a:pt x="3548" y="6398"/>
                  </a:lnTo>
                  <a:lnTo>
                    <a:pt x="3671" y="6531"/>
                  </a:lnTo>
                  <a:lnTo>
                    <a:pt x="3799" y="6662"/>
                  </a:lnTo>
                  <a:lnTo>
                    <a:pt x="3864" y="6727"/>
                  </a:lnTo>
                  <a:lnTo>
                    <a:pt x="3931" y="6791"/>
                  </a:lnTo>
                  <a:lnTo>
                    <a:pt x="4000" y="6855"/>
                  </a:lnTo>
                  <a:lnTo>
                    <a:pt x="4070" y="6918"/>
                  </a:lnTo>
                  <a:lnTo>
                    <a:pt x="4142" y="6980"/>
                  </a:lnTo>
                  <a:lnTo>
                    <a:pt x="4215" y="7041"/>
                  </a:lnTo>
                  <a:lnTo>
                    <a:pt x="4291" y="7101"/>
                  </a:lnTo>
                  <a:lnTo>
                    <a:pt x="4369" y="7160"/>
                  </a:lnTo>
                  <a:lnTo>
                    <a:pt x="4449" y="7220"/>
                  </a:lnTo>
                  <a:lnTo>
                    <a:pt x="4531" y="7280"/>
                  </a:lnTo>
                  <a:lnTo>
                    <a:pt x="4614" y="7341"/>
                  </a:lnTo>
                  <a:lnTo>
                    <a:pt x="4700" y="7402"/>
                  </a:lnTo>
                  <a:lnTo>
                    <a:pt x="4787" y="7463"/>
                  </a:lnTo>
                  <a:lnTo>
                    <a:pt x="4875" y="7523"/>
                  </a:lnTo>
                  <a:lnTo>
                    <a:pt x="4965" y="7582"/>
                  </a:lnTo>
                  <a:lnTo>
                    <a:pt x="5056" y="7640"/>
                  </a:lnTo>
                  <a:lnTo>
                    <a:pt x="5149" y="7695"/>
                  </a:lnTo>
                  <a:lnTo>
                    <a:pt x="5243" y="7749"/>
                  </a:lnTo>
                  <a:lnTo>
                    <a:pt x="5338" y="7800"/>
                  </a:lnTo>
                  <a:lnTo>
                    <a:pt x="5435" y="7848"/>
                  </a:lnTo>
                  <a:lnTo>
                    <a:pt x="5533" y="7894"/>
                  </a:lnTo>
                  <a:lnTo>
                    <a:pt x="5631" y="7935"/>
                  </a:lnTo>
                  <a:lnTo>
                    <a:pt x="5732" y="7973"/>
                  </a:lnTo>
                  <a:lnTo>
                    <a:pt x="5833" y="8007"/>
                  </a:lnTo>
                  <a:lnTo>
                    <a:pt x="5936" y="8036"/>
                  </a:lnTo>
                  <a:lnTo>
                    <a:pt x="6042" y="8063"/>
                  </a:lnTo>
                  <a:lnTo>
                    <a:pt x="6151" y="8086"/>
                  </a:lnTo>
                  <a:lnTo>
                    <a:pt x="6262" y="8106"/>
                  </a:lnTo>
                  <a:lnTo>
                    <a:pt x="6376" y="8123"/>
                  </a:lnTo>
                  <a:lnTo>
                    <a:pt x="6491" y="8137"/>
                  </a:lnTo>
                  <a:lnTo>
                    <a:pt x="6607" y="8149"/>
                  </a:lnTo>
                  <a:lnTo>
                    <a:pt x="6725" y="8160"/>
                  </a:lnTo>
                  <a:lnTo>
                    <a:pt x="6843" y="8168"/>
                  </a:lnTo>
                  <a:lnTo>
                    <a:pt x="6961" y="8174"/>
                  </a:lnTo>
                  <a:lnTo>
                    <a:pt x="7081" y="8178"/>
                  </a:lnTo>
                  <a:lnTo>
                    <a:pt x="7200" y="8181"/>
                  </a:lnTo>
                  <a:lnTo>
                    <a:pt x="7436" y="8184"/>
                  </a:lnTo>
                  <a:lnTo>
                    <a:pt x="7553" y="8184"/>
                  </a:lnTo>
                  <a:lnTo>
                    <a:pt x="7668" y="8183"/>
                  </a:lnTo>
                  <a:lnTo>
                    <a:pt x="7784" y="8183"/>
                  </a:lnTo>
                  <a:lnTo>
                    <a:pt x="7902" y="8184"/>
                  </a:lnTo>
                  <a:lnTo>
                    <a:pt x="8139" y="8187"/>
                  </a:lnTo>
                  <a:lnTo>
                    <a:pt x="8258" y="8188"/>
                  </a:lnTo>
                  <a:lnTo>
                    <a:pt x="8376" y="8187"/>
                  </a:lnTo>
                  <a:lnTo>
                    <a:pt x="8494" y="8184"/>
                  </a:lnTo>
                  <a:lnTo>
                    <a:pt x="8611" y="8179"/>
                  </a:lnTo>
                  <a:lnTo>
                    <a:pt x="8727" y="8170"/>
                  </a:lnTo>
                  <a:lnTo>
                    <a:pt x="8841" y="8158"/>
                  </a:lnTo>
                  <a:lnTo>
                    <a:pt x="8953" y="8142"/>
                  </a:lnTo>
                  <a:lnTo>
                    <a:pt x="9062" y="8120"/>
                  </a:lnTo>
                  <a:lnTo>
                    <a:pt x="9116" y="8108"/>
                  </a:lnTo>
                  <a:lnTo>
                    <a:pt x="9168" y="8094"/>
                  </a:lnTo>
                  <a:lnTo>
                    <a:pt x="9221" y="8078"/>
                  </a:lnTo>
                  <a:lnTo>
                    <a:pt x="9272" y="8061"/>
                  </a:lnTo>
                  <a:lnTo>
                    <a:pt x="9323" y="8043"/>
                  </a:lnTo>
                  <a:lnTo>
                    <a:pt x="9373" y="8022"/>
                  </a:lnTo>
                  <a:lnTo>
                    <a:pt x="9421" y="8000"/>
                  </a:lnTo>
                  <a:lnTo>
                    <a:pt x="9470" y="7976"/>
                  </a:lnTo>
                  <a:lnTo>
                    <a:pt x="9564" y="7923"/>
                  </a:lnTo>
                  <a:lnTo>
                    <a:pt x="9657" y="7864"/>
                  </a:lnTo>
                  <a:lnTo>
                    <a:pt x="9747" y="7800"/>
                  </a:lnTo>
                  <a:lnTo>
                    <a:pt x="9835" y="7731"/>
                  </a:lnTo>
                  <a:lnTo>
                    <a:pt x="9921" y="7657"/>
                  </a:lnTo>
                  <a:lnTo>
                    <a:pt x="10005" y="7577"/>
                  </a:lnTo>
                  <a:lnTo>
                    <a:pt x="10088" y="7494"/>
                  </a:lnTo>
                  <a:lnTo>
                    <a:pt x="10169" y="7405"/>
                  </a:lnTo>
                  <a:lnTo>
                    <a:pt x="10250" y="7313"/>
                  </a:lnTo>
                  <a:lnTo>
                    <a:pt x="10329" y="7216"/>
                  </a:lnTo>
                  <a:lnTo>
                    <a:pt x="10407" y="7116"/>
                  </a:lnTo>
                  <a:lnTo>
                    <a:pt x="10484" y="7012"/>
                  </a:lnTo>
                  <a:lnTo>
                    <a:pt x="10561" y="6905"/>
                  </a:lnTo>
                  <a:lnTo>
                    <a:pt x="10637" y="6794"/>
                  </a:lnTo>
                  <a:lnTo>
                    <a:pt x="10713" y="6681"/>
                  </a:lnTo>
                  <a:lnTo>
                    <a:pt x="10789" y="6564"/>
                  </a:lnTo>
                  <a:lnTo>
                    <a:pt x="10826" y="6505"/>
                  </a:lnTo>
                  <a:lnTo>
                    <a:pt x="10862" y="6445"/>
                  </a:lnTo>
                  <a:lnTo>
                    <a:pt x="10935" y="6319"/>
                  </a:lnTo>
                  <a:lnTo>
                    <a:pt x="11005" y="6188"/>
                  </a:lnTo>
                  <a:lnTo>
                    <a:pt x="11074" y="6052"/>
                  </a:lnTo>
                  <a:lnTo>
                    <a:pt x="11141" y="5912"/>
                  </a:lnTo>
                  <a:lnTo>
                    <a:pt x="11208" y="5768"/>
                  </a:lnTo>
                  <a:lnTo>
                    <a:pt x="11274" y="5620"/>
                  </a:lnTo>
                  <a:lnTo>
                    <a:pt x="11340" y="5469"/>
                  </a:lnTo>
                  <a:lnTo>
                    <a:pt x="11405" y="5316"/>
                  </a:lnTo>
                  <a:lnTo>
                    <a:pt x="11471" y="5160"/>
                  </a:lnTo>
                  <a:lnTo>
                    <a:pt x="11604" y="4846"/>
                  </a:lnTo>
                  <a:lnTo>
                    <a:pt x="11740" y="4528"/>
                  </a:lnTo>
                  <a:lnTo>
                    <a:pt x="11811" y="4370"/>
                  </a:lnTo>
                  <a:lnTo>
                    <a:pt x="11883" y="4213"/>
                  </a:lnTo>
                  <a:lnTo>
                    <a:pt x="11920" y="4133"/>
                  </a:lnTo>
                  <a:lnTo>
                    <a:pt x="11956" y="4053"/>
                  </a:lnTo>
                  <a:lnTo>
                    <a:pt x="11993" y="3970"/>
                  </a:lnTo>
                  <a:lnTo>
                    <a:pt x="12030" y="3886"/>
                  </a:lnTo>
                  <a:lnTo>
                    <a:pt x="12105" y="3713"/>
                  </a:lnTo>
                  <a:lnTo>
                    <a:pt x="12180" y="3536"/>
                  </a:lnTo>
                  <a:lnTo>
                    <a:pt x="12256" y="3355"/>
                  </a:lnTo>
                  <a:lnTo>
                    <a:pt x="12332" y="3173"/>
                  </a:lnTo>
                  <a:lnTo>
                    <a:pt x="12409" y="2991"/>
                  </a:lnTo>
                  <a:lnTo>
                    <a:pt x="12487" y="2810"/>
                  </a:lnTo>
                  <a:lnTo>
                    <a:pt x="12565" y="2631"/>
                  </a:lnTo>
                  <a:lnTo>
                    <a:pt x="12644" y="2456"/>
                  </a:lnTo>
                  <a:lnTo>
                    <a:pt x="12683" y="2371"/>
                  </a:lnTo>
                  <a:lnTo>
                    <a:pt x="12723" y="2287"/>
                  </a:lnTo>
                  <a:lnTo>
                    <a:pt x="12763" y="2204"/>
                  </a:lnTo>
                  <a:lnTo>
                    <a:pt x="12802" y="2124"/>
                  </a:lnTo>
                  <a:lnTo>
                    <a:pt x="12842" y="2045"/>
                  </a:lnTo>
                  <a:lnTo>
                    <a:pt x="12882" y="1968"/>
                  </a:lnTo>
                  <a:lnTo>
                    <a:pt x="12923" y="1894"/>
                  </a:lnTo>
                  <a:lnTo>
                    <a:pt x="12963" y="1822"/>
                  </a:lnTo>
                  <a:lnTo>
                    <a:pt x="13004" y="1753"/>
                  </a:lnTo>
                  <a:lnTo>
                    <a:pt x="13044" y="1687"/>
                  </a:lnTo>
                  <a:lnTo>
                    <a:pt x="13085" y="1624"/>
                  </a:lnTo>
                  <a:lnTo>
                    <a:pt x="13126" y="1564"/>
                  </a:lnTo>
                  <a:lnTo>
                    <a:pt x="13166" y="1506"/>
                  </a:lnTo>
                  <a:lnTo>
                    <a:pt x="13206" y="1452"/>
                  </a:lnTo>
                  <a:lnTo>
                    <a:pt x="13246" y="1400"/>
                  </a:lnTo>
                  <a:lnTo>
                    <a:pt x="13285" y="1351"/>
                  </a:lnTo>
                  <a:lnTo>
                    <a:pt x="13324" y="1303"/>
                  </a:lnTo>
                  <a:lnTo>
                    <a:pt x="13363" y="1258"/>
                  </a:lnTo>
                  <a:lnTo>
                    <a:pt x="13402" y="1214"/>
                  </a:lnTo>
                  <a:lnTo>
                    <a:pt x="13441" y="1173"/>
                  </a:lnTo>
                  <a:lnTo>
                    <a:pt x="13480" y="1133"/>
                  </a:lnTo>
                  <a:lnTo>
                    <a:pt x="13519" y="1095"/>
                  </a:lnTo>
                  <a:lnTo>
                    <a:pt x="13557" y="1059"/>
                  </a:lnTo>
                  <a:lnTo>
                    <a:pt x="13597" y="1024"/>
                  </a:lnTo>
                  <a:lnTo>
                    <a:pt x="13675" y="959"/>
                  </a:lnTo>
                  <a:lnTo>
                    <a:pt x="13755" y="899"/>
                  </a:lnTo>
                  <a:lnTo>
                    <a:pt x="13837" y="843"/>
                  </a:lnTo>
                  <a:lnTo>
                    <a:pt x="13920" y="790"/>
                  </a:lnTo>
                  <a:lnTo>
                    <a:pt x="14006" y="741"/>
                  </a:lnTo>
                  <a:lnTo>
                    <a:pt x="14095" y="693"/>
                  </a:lnTo>
                  <a:lnTo>
                    <a:pt x="14186" y="647"/>
                  </a:lnTo>
                  <a:lnTo>
                    <a:pt x="14282" y="602"/>
                  </a:lnTo>
                  <a:lnTo>
                    <a:pt x="14381" y="556"/>
                  </a:lnTo>
                  <a:lnTo>
                    <a:pt x="14485" y="509"/>
                  </a:lnTo>
                  <a:lnTo>
                    <a:pt x="14539" y="485"/>
                  </a:lnTo>
                  <a:lnTo>
                    <a:pt x="14596" y="461"/>
                  </a:lnTo>
                  <a:lnTo>
                    <a:pt x="14655" y="438"/>
                  </a:lnTo>
                  <a:lnTo>
                    <a:pt x="14715" y="415"/>
                  </a:lnTo>
                  <a:lnTo>
                    <a:pt x="14777" y="392"/>
                  </a:lnTo>
                  <a:lnTo>
                    <a:pt x="14840" y="370"/>
                  </a:lnTo>
                  <a:lnTo>
                    <a:pt x="14969" y="327"/>
                  </a:lnTo>
                  <a:lnTo>
                    <a:pt x="15104" y="286"/>
                  </a:lnTo>
                  <a:lnTo>
                    <a:pt x="15241" y="247"/>
                  </a:lnTo>
                  <a:lnTo>
                    <a:pt x="15380" y="210"/>
                  </a:lnTo>
                  <a:lnTo>
                    <a:pt x="15521" y="176"/>
                  </a:lnTo>
                  <a:lnTo>
                    <a:pt x="15661" y="144"/>
                  </a:lnTo>
                  <a:lnTo>
                    <a:pt x="15800" y="115"/>
                  </a:lnTo>
                  <a:lnTo>
                    <a:pt x="15938" y="88"/>
                  </a:lnTo>
                  <a:lnTo>
                    <a:pt x="16073" y="65"/>
                  </a:lnTo>
                  <a:lnTo>
                    <a:pt x="16203" y="45"/>
                  </a:lnTo>
                  <a:lnTo>
                    <a:pt x="16267" y="36"/>
                  </a:lnTo>
                  <a:lnTo>
                    <a:pt x="16329" y="28"/>
                  </a:lnTo>
                  <a:lnTo>
                    <a:pt x="16390" y="21"/>
                  </a:lnTo>
                  <a:lnTo>
                    <a:pt x="16449" y="14"/>
                  </a:lnTo>
                  <a:lnTo>
                    <a:pt x="16506" y="9"/>
                  </a:lnTo>
                  <a:lnTo>
                    <a:pt x="16561" y="4"/>
                  </a:lnTo>
                  <a:lnTo>
                    <a:pt x="16616" y="1"/>
                  </a:lnTo>
                  <a:lnTo>
                    <a:pt x="16671" y="0"/>
                  </a:lnTo>
                  <a:lnTo>
                    <a:pt x="16725" y="0"/>
                  </a:lnTo>
                  <a:lnTo>
                    <a:pt x="16779" y="1"/>
                  </a:lnTo>
                  <a:lnTo>
                    <a:pt x="16884" y="9"/>
                  </a:lnTo>
                  <a:lnTo>
                    <a:pt x="16988" y="21"/>
                  </a:lnTo>
                  <a:lnTo>
                    <a:pt x="17089" y="37"/>
                  </a:lnTo>
                  <a:lnTo>
                    <a:pt x="17188" y="56"/>
                  </a:lnTo>
                  <a:lnTo>
                    <a:pt x="17283" y="78"/>
                  </a:lnTo>
                  <a:lnTo>
                    <a:pt x="17375" y="101"/>
                  </a:lnTo>
                  <a:lnTo>
                    <a:pt x="17463" y="125"/>
                  </a:lnTo>
                  <a:lnTo>
                    <a:pt x="17547" y="150"/>
                  </a:lnTo>
                  <a:lnTo>
                    <a:pt x="17626" y="173"/>
                  </a:lnTo>
                  <a:lnTo>
                    <a:pt x="17702" y="196"/>
                  </a:lnTo>
                  <a:lnTo>
                    <a:pt x="17772" y="216"/>
                  </a:lnTo>
                  <a:lnTo>
                    <a:pt x="17836" y="233"/>
                  </a:lnTo>
                  <a:lnTo>
                    <a:pt x="17896" y="246"/>
                  </a:lnTo>
                  <a:lnTo>
                    <a:pt x="17948" y="255"/>
                  </a:lnTo>
                  <a:lnTo>
                    <a:pt x="17936" y="254"/>
                  </a:lnTo>
                  <a:lnTo>
                    <a:pt x="17996" y="250"/>
                  </a:lnTo>
                  <a:lnTo>
                    <a:pt x="18004" y="350"/>
                  </a:lnTo>
                  <a:lnTo>
                    <a:pt x="17944" y="354"/>
                  </a:lnTo>
                  <a:cubicBezTo>
                    <a:pt x="17940" y="354"/>
                    <a:pt x="17936" y="354"/>
                    <a:pt x="17932" y="354"/>
                  </a:cubicBezTo>
                  <a:lnTo>
                    <a:pt x="17873" y="343"/>
                  </a:lnTo>
                  <a:lnTo>
                    <a:pt x="17811" y="329"/>
                  </a:lnTo>
                  <a:lnTo>
                    <a:pt x="17744" y="312"/>
                  </a:lnTo>
                  <a:lnTo>
                    <a:pt x="17673" y="291"/>
                  </a:lnTo>
                  <a:lnTo>
                    <a:pt x="17598" y="269"/>
                  </a:lnTo>
                  <a:lnTo>
                    <a:pt x="17519" y="246"/>
                  </a:lnTo>
                  <a:lnTo>
                    <a:pt x="17436" y="222"/>
                  </a:lnTo>
                  <a:lnTo>
                    <a:pt x="17350" y="198"/>
                  </a:lnTo>
                  <a:lnTo>
                    <a:pt x="17261" y="175"/>
                  </a:lnTo>
                  <a:lnTo>
                    <a:pt x="17169" y="154"/>
                  </a:lnTo>
                  <a:lnTo>
                    <a:pt x="17074" y="136"/>
                  </a:lnTo>
                  <a:lnTo>
                    <a:pt x="16977" y="120"/>
                  </a:lnTo>
                  <a:lnTo>
                    <a:pt x="16878" y="108"/>
                  </a:lnTo>
                  <a:lnTo>
                    <a:pt x="16776" y="101"/>
                  </a:lnTo>
                  <a:lnTo>
                    <a:pt x="16725" y="100"/>
                  </a:lnTo>
                  <a:lnTo>
                    <a:pt x="16673" y="100"/>
                  </a:lnTo>
                  <a:lnTo>
                    <a:pt x="16622" y="101"/>
                  </a:lnTo>
                  <a:lnTo>
                    <a:pt x="16569" y="104"/>
                  </a:lnTo>
                  <a:lnTo>
                    <a:pt x="16515" y="109"/>
                  </a:lnTo>
                  <a:lnTo>
                    <a:pt x="16459" y="114"/>
                  </a:lnTo>
                  <a:lnTo>
                    <a:pt x="16401" y="120"/>
                  </a:lnTo>
                  <a:lnTo>
                    <a:pt x="16342" y="127"/>
                  </a:lnTo>
                  <a:lnTo>
                    <a:pt x="16281" y="135"/>
                  </a:lnTo>
                  <a:lnTo>
                    <a:pt x="16218" y="143"/>
                  </a:lnTo>
                  <a:lnTo>
                    <a:pt x="16090" y="163"/>
                  </a:lnTo>
                  <a:lnTo>
                    <a:pt x="15957" y="187"/>
                  </a:lnTo>
                  <a:lnTo>
                    <a:pt x="15821" y="213"/>
                  </a:lnTo>
                  <a:lnTo>
                    <a:pt x="15683" y="241"/>
                  </a:lnTo>
                  <a:lnTo>
                    <a:pt x="15544" y="273"/>
                  </a:lnTo>
                  <a:lnTo>
                    <a:pt x="15405" y="307"/>
                  </a:lnTo>
                  <a:lnTo>
                    <a:pt x="15268" y="343"/>
                  </a:lnTo>
                  <a:lnTo>
                    <a:pt x="15133" y="382"/>
                  </a:lnTo>
                  <a:lnTo>
                    <a:pt x="15001" y="422"/>
                  </a:lnTo>
                  <a:lnTo>
                    <a:pt x="14873" y="464"/>
                  </a:lnTo>
                  <a:lnTo>
                    <a:pt x="14811" y="486"/>
                  </a:lnTo>
                  <a:lnTo>
                    <a:pt x="14751" y="508"/>
                  </a:lnTo>
                  <a:lnTo>
                    <a:pt x="14692" y="531"/>
                  </a:lnTo>
                  <a:lnTo>
                    <a:pt x="14635" y="553"/>
                  </a:lnTo>
                  <a:lnTo>
                    <a:pt x="14580" y="576"/>
                  </a:lnTo>
                  <a:lnTo>
                    <a:pt x="14526" y="600"/>
                  </a:lnTo>
                  <a:lnTo>
                    <a:pt x="14423" y="646"/>
                  </a:lnTo>
                  <a:lnTo>
                    <a:pt x="14325" y="692"/>
                  </a:lnTo>
                  <a:lnTo>
                    <a:pt x="14231" y="736"/>
                  </a:lnTo>
                  <a:lnTo>
                    <a:pt x="14142" y="782"/>
                  </a:lnTo>
                  <a:lnTo>
                    <a:pt x="14056" y="828"/>
                  </a:lnTo>
                  <a:lnTo>
                    <a:pt x="13973" y="875"/>
                  </a:lnTo>
                  <a:lnTo>
                    <a:pt x="13893" y="925"/>
                  </a:lnTo>
                  <a:lnTo>
                    <a:pt x="13815" y="979"/>
                  </a:lnTo>
                  <a:lnTo>
                    <a:pt x="13739" y="1036"/>
                  </a:lnTo>
                  <a:lnTo>
                    <a:pt x="13663" y="1099"/>
                  </a:lnTo>
                  <a:lnTo>
                    <a:pt x="13626" y="1132"/>
                  </a:lnTo>
                  <a:lnTo>
                    <a:pt x="13588" y="1167"/>
                  </a:lnTo>
                  <a:lnTo>
                    <a:pt x="13551" y="1203"/>
                  </a:lnTo>
                  <a:lnTo>
                    <a:pt x="13514" y="1241"/>
                  </a:lnTo>
                  <a:lnTo>
                    <a:pt x="13477" y="1281"/>
                  </a:lnTo>
                  <a:lnTo>
                    <a:pt x="13439" y="1323"/>
                  </a:lnTo>
                  <a:lnTo>
                    <a:pt x="13402" y="1367"/>
                  </a:lnTo>
                  <a:lnTo>
                    <a:pt x="13364" y="1413"/>
                  </a:lnTo>
                  <a:lnTo>
                    <a:pt x="13325" y="1461"/>
                  </a:lnTo>
                  <a:lnTo>
                    <a:pt x="13287" y="1512"/>
                  </a:lnTo>
                  <a:lnTo>
                    <a:pt x="13248" y="1564"/>
                  </a:lnTo>
                  <a:lnTo>
                    <a:pt x="13208" y="1620"/>
                  </a:lnTo>
                  <a:lnTo>
                    <a:pt x="13169" y="1678"/>
                  </a:lnTo>
                  <a:lnTo>
                    <a:pt x="13129" y="1739"/>
                  </a:lnTo>
                  <a:lnTo>
                    <a:pt x="13090" y="1804"/>
                  </a:lnTo>
                  <a:lnTo>
                    <a:pt x="13050" y="1872"/>
                  </a:lnTo>
                  <a:lnTo>
                    <a:pt x="13011" y="1942"/>
                  </a:lnTo>
                  <a:lnTo>
                    <a:pt x="12971" y="2015"/>
                  </a:lnTo>
                  <a:lnTo>
                    <a:pt x="12932" y="2090"/>
                  </a:lnTo>
                  <a:lnTo>
                    <a:pt x="12892" y="2168"/>
                  </a:lnTo>
                  <a:lnTo>
                    <a:pt x="12853" y="2248"/>
                  </a:lnTo>
                  <a:lnTo>
                    <a:pt x="12813" y="2329"/>
                  </a:lnTo>
                  <a:lnTo>
                    <a:pt x="12774" y="2413"/>
                  </a:lnTo>
                  <a:lnTo>
                    <a:pt x="12735" y="2497"/>
                  </a:lnTo>
                  <a:lnTo>
                    <a:pt x="12657" y="2672"/>
                  </a:lnTo>
                  <a:lnTo>
                    <a:pt x="12579" y="2849"/>
                  </a:lnTo>
                  <a:lnTo>
                    <a:pt x="12501" y="3030"/>
                  </a:lnTo>
                  <a:lnTo>
                    <a:pt x="12424" y="3212"/>
                  </a:lnTo>
                  <a:lnTo>
                    <a:pt x="12348" y="3394"/>
                  </a:lnTo>
                  <a:lnTo>
                    <a:pt x="12272" y="3575"/>
                  </a:lnTo>
                  <a:lnTo>
                    <a:pt x="12196" y="3753"/>
                  </a:lnTo>
                  <a:lnTo>
                    <a:pt x="12122" y="3926"/>
                  </a:lnTo>
                  <a:lnTo>
                    <a:pt x="12084" y="4011"/>
                  </a:lnTo>
                  <a:lnTo>
                    <a:pt x="12047" y="4094"/>
                  </a:lnTo>
                  <a:lnTo>
                    <a:pt x="12010" y="4175"/>
                  </a:lnTo>
                  <a:lnTo>
                    <a:pt x="11974" y="4254"/>
                  </a:lnTo>
                  <a:lnTo>
                    <a:pt x="11902" y="4411"/>
                  </a:lnTo>
                  <a:lnTo>
                    <a:pt x="11832" y="4568"/>
                  </a:lnTo>
                  <a:lnTo>
                    <a:pt x="11696" y="4884"/>
                  </a:lnTo>
                  <a:lnTo>
                    <a:pt x="11563" y="5199"/>
                  </a:lnTo>
                  <a:lnTo>
                    <a:pt x="11497" y="5355"/>
                  </a:lnTo>
                  <a:lnTo>
                    <a:pt x="11431" y="5509"/>
                  </a:lnTo>
                  <a:lnTo>
                    <a:pt x="11365" y="5661"/>
                  </a:lnTo>
                  <a:lnTo>
                    <a:pt x="11299" y="5810"/>
                  </a:lnTo>
                  <a:lnTo>
                    <a:pt x="11231" y="5955"/>
                  </a:lnTo>
                  <a:lnTo>
                    <a:pt x="11163" y="6098"/>
                  </a:lnTo>
                  <a:lnTo>
                    <a:pt x="11093" y="6235"/>
                  </a:lnTo>
                  <a:lnTo>
                    <a:pt x="11021" y="6369"/>
                  </a:lnTo>
                  <a:lnTo>
                    <a:pt x="10948" y="6497"/>
                  </a:lnTo>
                  <a:lnTo>
                    <a:pt x="10910" y="6559"/>
                  </a:lnTo>
                  <a:lnTo>
                    <a:pt x="10872" y="6619"/>
                  </a:lnTo>
                  <a:lnTo>
                    <a:pt x="10796" y="6736"/>
                  </a:lnTo>
                  <a:lnTo>
                    <a:pt x="10719" y="6851"/>
                  </a:lnTo>
                  <a:lnTo>
                    <a:pt x="10642" y="6963"/>
                  </a:lnTo>
                  <a:lnTo>
                    <a:pt x="10565" y="7072"/>
                  </a:lnTo>
                  <a:lnTo>
                    <a:pt x="10486" y="7177"/>
                  </a:lnTo>
                  <a:lnTo>
                    <a:pt x="10406" y="7280"/>
                  </a:lnTo>
                  <a:lnTo>
                    <a:pt x="10325" y="7378"/>
                  </a:lnTo>
                  <a:lnTo>
                    <a:pt x="10243" y="7473"/>
                  </a:lnTo>
                  <a:lnTo>
                    <a:pt x="10159" y="7564"/>
                  </a:lnTo>
                  <a:lnTo>
                    <a:pt x="10074" y="7650"/>
                  </a:lnTo>
                  <a:lnTo>
                    <a:pt x="9986" y="7732"/>
                  </a:lnTo>
                  <a:lnTo>
                    <a:pt x="9897" y="7810"/>
                  </a:lnTo>
                  <a:lnTo>
                    <a:pt x="9805" y="7882"/>
                  </a:lnTo>
                  <a:lnTo>
                    <a:pt x="9710" y="7949"/>
                  </a:lnTo>
                  <a:lnTo>
                    <a:pt x="9613" y="8010"/>
                  </a:lnTo>
                  <a:lnTo>
                    <a:pt x="9514" y="8066"/>
                  </a:lnTo>
                  <a:lnTo>
                    <a:pt x="9463" y="8091"/>
                  </a:lnTo>
                  <a:lnTo>
                    <a:pt x="9411" y="8115"/>
                  </a:lnTo>
                  <a:lnTo>
                    <a:pt x="9358" y="8137"/>
                  </a:lnTo>
                  <a:lnTo>
                    <a:pt x="9304" y="8156"/>
                  </a:lnTo>
                  <a:lnTo>
                    <a:pt x="9249" y="8174"/>
                  </a:lnTo>
                  <a:lnTo>
                    <a:pt x="9194" y="8191"/>
                  </a:lnTo>
                  <a:lnTo>
                    <a:pt x="9138" y="8205"/>
                  </a:lnTo>
                  <a:lnTo>
                    <a:pt x="9081" y="8219"/>
                  </a:lnTo>
                  <a:lnTo>
                    <a:pt x="8967" y="8241"/>
                  </a:lnTo>
                  <a:lnTo>
                    <a:pt x="8851" y="8258"/>
                  </a:lnTo>
                  <a:lnTo>
                    <a:pt x="8734" y="8270"/>
                  </a:lnTo>
                  <a:lnTo>
                    <a:pt x="8616" y="8279"/>
                  </a:lnTo>
                  <a:lnTo>
                    <a:pt x="8496" y="8284"/>
                  </a:lnTo>
                  <a:lnTo>
                    <a:pt x="8377" y="8287"/>
                  </a:lnTo>
                  <a:lnTo>
                    <a:pt x="8257" y="8288"/>
                  </a:lnTo>
                  <a:lnTo>
                    <a:pt x="8138" y="8287"/>
                  </a:lnTo>
                  <a:lnTo>
                    <a:pt x="7901" y="8284"/>
                  </a:lnTo>
                  <a:lnTo>
                    <a:pt x="7784" y="8283"/>
                  </a:lnTo>
                  <a:lnTo>
                    <a:pt x="7669" y="8283"/>
                  </a:lnTo>
                  <a:lnTo>
                    <a:pt x="7553" y="8284"/>
                  </a:lnTo>
                  <a:lnTo>
                    <a:pt x="7435" y="8284"/>
                  </a:lnTo>
                  <a:lnTo>
                    <a:pt x="7197" y="8281"/>
                  </a:lnTo>
                  <a:lnTo>
                    <a:pt x="7077" y="8278"/>
                  </a:lnTo>
                  <a:lnTo>
                    <a:pt x="6956" y="8273"/>
                  </a:lnTo>
                  <a:lnTo>
                    <a:pt x="6836" y="8267"/>
                  </a:lnTo>
                  <a:lnTo>
                    <a:pt x="6716" y="8259"/>
                  </a:lnTo>
                  <a:lnTo>
                    <a:pt x="6597" y="8249"/>
                  </a:lnTo>
                  <a:lnTo>
                    <a:pt x="6478" y="8237"/>
                  </a:lnTo>
                  <a:lnTo>
                    <a:pt x="6360" y="8222"/>
                  </a:lnTo>
                  <a:lnTo>
                    <a:pt x="6245" y="8204"/>
                  </a:lnTo>
                  <a:lnTo>
                    <a:pt x="6130" y="8183"/>
                  </a:lnTo>
                  <a:lnTo>
                    <a:pt x="6018" y="8160"/>
                  </a:lnTo>
                  <a:lnTo>
                    <a:pt x="5908" y="8133"/>
                  </a:lnTo>
                  <a:lnTo>
                    <a:pt x="5801" y="8102"/>
                  </a:lnTo>
                  <a:lnTo>
                    <a:pt x="5696" y="8067"/>
                  </a:lnTo>
                  <a:lnTo>
                    <a:pt x="5593" y="8028"/>
                  </a:lnTo>
                  <a:lnTo>
                    <a:pt x="5490" y="7985"/>
                  </a:lnTo>
                  <a:lnTo>
                    <a:pt x="5390" y="7938"/>
                  </a:lnTo>
                  <a:lnTo>
                    <a:pt x="5291" y="7888"/>
                  </a:lnTo>
                  <a:lnTo>
                    <a:pt x="5193" y="7836"/>
                  </a:lnTo>
                  <a:lnTo>
                    <a:pt x="5097" y="7781"/>
                  </a:lnTo>
                  <a:lnTo>
                    <a:pt x="5003" y="7724"/>
                  </a:lnTo>
                  <a:lnTo>
                    <a:pt x="4910" y="7666"/>
                  </a:lnTo>
                  <a:lnTo>
                    <a:pt x="4819" y="7606"/>
                  </a:lnTo>
                  <a:lnTo>
                    <a:pt x="4729" y="7545"/>
                  </a:lnTo>
                  <a:lnTo>
                    <a:pt x="4642" y="7484"/>
                  </a:lnTo>
                  <a:lnTo>
                    <a:pt x="4556" y="7422"/>
                  </a:lnTo>
                  <a:lnTo>
                    <a:pt x="4471" y="7361"/>
                  </a:lnTo>
                  <a:lnTo>
                    <a:pt x="4389" y="7300"/>
                  </a:lnTo>
                  <a:lnTo>
                    <a:pt x="4308" y="7240"/>
                  </a:lnTo>
                  <a:lnTo>
                    <a:pt x="4229" y="7179"/>
                  </a:lnTo>
                  <a:lnTo>
                    <a:pt x="4151" y="7118"/>
                  </a:lnTo>
                  <a:lnTo>
                    <a:pt x="4076" y="7055"/>
                  </a:lnTo>
                  <a:lnTo>
                    <a:pt x="4003" y="6992"/>
                  </a:lnTo>
                  <a:lnTo>
                    <a:pt x="3932" y="6928"/>
                  </a:lnTo>
                  <a:lnTo>
                    <a:pt x="3862" y="6863"/>
                  </a:lnTo>
                  <a:lnTo>
                    <a:pt x="3794" y="6798"/>
                  </a:lnTo>
                  <a:lnTo>
                    <a:pt x="3727" y="6732"/>
                  </a:lnTo>
                  <a:lnTo>
                    <a:pt x="3598" y="6599"/>
                  </a:lnTo>
                  <a:lnTo>
                    <a:pt x="3474" y="6465"/>
                  </a:lnTo>
                  <a:lnTo>
                    <a:pt x="3353" y="6330"/>
                  </a:lnTo>
                  <a:lnTo>
                    <a:pt x="3234" y="6195"/>
                  </a:lnTo>
                  <a:lnTo>
                    <a:pt x="3176" y="6125"/>
                  </a:lnTo>
                  <a:lnTo>
                    <a:pt x="3120" y="6054"/>
                  </a:lnTo>
                  <a:lnTo>
                    <a:pt x="3066" y="5981"/>
                  </a:lnTo>
                  <a:lnTo>
                    <a:pt x="3014" y="5907"/>
                  </a:lnTo>
                  <a:lnTo>
                    <a:pt x="2916" y="5758"/>
                  </a:lnTo>
                  <a:lnTo>
                    <a:pt x="2820" y="5611"/>
                  </a:lnTo>
                  <a:lnTo>
                    <a:pt x="2772" y="5538"/>
                  </a:lnTo>
                  <a:lnTo>
                    <a:pt x="2724" y="5467"/>
                  </a:lnTo>
                  <a:lnTo>
                    <a:pt x="2676" y="5398"/>
                  </a:lnTo>
                  <a:lnTo>
                    <a:pt x="2628" y="5331"/>
                  </a:lnTo>
                  <a:lnTo>
                    <a:pt x="2577" y="5266"/>
                  </a:lnTo>
                  <a:lnTo>
                    <a:pt x="2526" y="5205"/>
                  </a:lnTo>
                  <a:lnTo>
                    <a:pt x="2473" y="5146"/>
                  </a:lnTo>
                  <a:lnTo>
                    <a:pt x="2417" y="5091"/>
                  </a:lnTo>
                  <a:lnTo>
                    <a:pt x="2299" y="4984"/>
                  </a:lnTo>
                  <a:lnTo>
                    <a:pt x="2239" y="4933"/>
                  </a:lnTo>
                  <a:lnTo>
                    <a:pt x="2178" y="4882"/>
                  </a:lnTo>
                  <a:lnTo>
                    <a:pt x="2116" y="4834"/>
                  </a:lnTo>
                  <a:lnTo>
                    <a:pt x="2054" y="4787"/>
                  </a:lnTo>
                  <a:lnTo>
                    <a:pt x="1991" y="4742"/>
                  </a:lnTo>
                  <a:lnTo>
                    <a:pt x="1926" y="4699"/>
                  </a:lnTo>
                  <a:lnTo>
                    <a:pt x="1861" y="4659"/>
                  </a:lnTo>
                  <a:lnTo>
                    <a:pt x="1794" y="4621"/>
                  </a:lnTo>
                  <a:lnTo>
                    <a:pt x="1728" y="4587"/>
                  </a:lnTo>
                  <a:lnTo>
                    <a:pt x="1659" y="4555"/>
                  </a:lnTo>
                  <a:lnTo>
                    <a:pt x="1590" y="4526"/>
                  </a:lnTo>
                  <a:lnTo>
                    <a:pt x="1520" y="4501"/>
                  </a:lnTo>
                  <a:lnTo>
                    <a:pt x="1448" y="4480"/>
                  </a:lnTo>
                  <a:lnTo>
                    <a:pt x="1376" y="4462"/>
                  </a:lnTo>
                  <a:lnTo>
                    <a:pt x="1302" y="4448"/>
                  </a:lnTo>
                  <a:lnTo>
                    <a:pt x="1225" y="4438"/>
                  </a:lnTo>
                  <a:lnTo>
                    <a:pt x="1147" y="4431"/>
                  </a:lnTo>
                  <a:lnTo>
                    <a:pt x="1068" y="4428"/>
                  </a:lnTo>
                  <a:lnTo>
                    <a:pt x="986" y="4429"/>
                  </a:lnTo>
                  <a:lnTo>
                    <a:pt x="903" y="4432"/>
                  </a:lnTo>
                  <a:lnTo>
                    <a:pt x="819" y="4438"/>
                  </a:lnTo>
                  <a:lnTo>
                    <a:pt x="733" y="4446"/>
                  </a:lnTo>
                  <a:lnTo>
                    <a:pt x="647" y="4456"/>
                  </a:lnTo>
                  <a:lnTo>
                    <a:pt x="559" y="4469"/>
                  </a:lnTo>
                  <a:lnTo>
                    <a:pt x="471" y="4483"/>
                  </a:lnTo>
                  <a:lnTo>
                    <a:pt x="382" y="4499"/>
                  </a:lnTo>
                  <a:lnTo>
                    <a:pt x="202" y="4533"/>
                  </a:lnTo>
                  <a:lnTo>
                    <a:pt x="20" y="4570"/>
                  </a:lnTo>
                  <a:lnTo>
                    <a:pt x="0" y="4472"/>
                  </a:lnTo>
                  <a:close/>
                  <a:moveTo>
                    <a:pt x="17933" y="157"/>
                  </a:moveTo>
                  <a:lnTo>
                    <a:pt x="18248" y="271"/>
                  </a:lnTo>
                  <a:lnTo>
                    <a:pt x="17968" y="455"/>
                  </a:lnTo>
                  <a:lnTo>
                    <a:pt x="17933" y="15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+mj-lt"/>
              </a:endParaRPr>
            </a:p>
          </p:txBody>
        </p:sp>
        <p:grpSp>
          <p:nvGrpSpPr>
            <p:cNvPr id="8224" name="Group 42"/>
            <p:cNvGrpSpPr>
              <a:grpSpLocks/>
            </p:cNvGrpSpPr>
            <p:nvPr/>
          </p:nvGrpSpPr>
          <p:grpSpPr bwMode="auto">
            <a:xfrm>
              <a:off x="3979" y="1594"/>
              <a:ext cx="354" cy="173"/>
              <a:chOff x="3979" y="1594"/>
              <a:chExt cx="354" cy="173"/>
            </a:xfrm>
          </p:grpSpPr>
          <p:sp>
            <p:nvSpPr>
              <p:cNvPr id="28" name="Oval 40"/>
              <p:cNvSpPr>
                <a:spLocks noChangeArrowheads="1"/>
              </p:cNvSpPr>
              <p:nvPr/>
            </p:nvSpPr>
            <p:spPr bwMode="auto">
              <a:xfrm>
                <a:off x="3979" y="1594"/>
                <a:ext cx="354" cy="173"/>
              </a:xfrm>
              <a:prstGeom prst="ellipse">
                <a:avLst/>
              </a:prstGeom>
              <a:solidFill>
                <a:srgbClr val="00FF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  <p:sp>
            <p:nvSpPr>
              <p:cNvPr id="29" name="Oval 41"/>
              <p:cNvSpPr>
                <a:spLocks noChangeArrowheads="1"/>
              </p:cNvSpPr>
              <p:nvPr/>
            </p:nvSpPr>
            <p:spPr bwMode="auto">
              <a:xfrm>
                <a:off x="3979" y="1594"/>
                <a:ext cx="354" cy="173"/>
              </a:xfrm>
              <a:prstGeom prst="ellipse">
                <a:avLst/>
              </a:prstGeom>
              <a:noFill/>
              <a:ln w="4763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+mj-lt"/>
                </a:endParaRPr>
              </a:p>
            </p:txBody>
          </p:sp>
        </p:grpSp>
        <p:sp>
          <p:nvSpPr>
            <p:cNvPr id="26" name="Rectangle 43"/>
            <p:cNvSpPr>
              <a:spLocks noChangeArrowheads="1"/>
            </p:cNvSpPr>
            <p:nvPr/>
          </p:nvSpPr>
          <p:spPr bwMode="auto">
            <a:xfrm>
              <a:off x="4050" y="1324"/>
              <a:ext cx="426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 dirty="0">
                  <a:solidFill>
                    <a:srgbClr val="000000"/>
                  </a:solidFill>
                  <a:latin typeface="+mj-lt"/>
                </a:rPr>
                <a:t>ownership</a:t>
              </a:r>
              <a:endParaRPr lang="en-US" dirty="0">
                <a:latin typeface="+mj-lt"/>
              </a:endParaRPr>
            </a:p>
          </p:txBody>
        </p:sp>
        <p:sp>
          <p:nvSpPr>
            <p:cNvPr id="27" name="Rectangle 44"/>
            <p:cNvSpPr>
              <a:spLocks noChangeArrowheads="1"/>
            </p:cNvSpPr>
            <p:nvPr/>
          </p:nvSpPr>
          <p:spPr bwMode="auto">
            <a:xfrm>
              <a:off x="4050" y="1444"/>
              <a:ext cx="380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300" b="1">
                  <a:solidFill>
                    <a:srgbClr val="000000"/>
                  </a:solidFill>
                  <a:latin typeface="+mj-lt"/>
                </a:rPr>
                <a:t>evolution</a:t>
              </a:r>
              <a:endParaRPr lang="en-US">
                <a:latin typeface="+mj-lt"/>
              </a:endParaRPr>
            </a:p>
          </p:txBody>
        </p:sp>
      </p:grpSp>
      <p:sp>
        <p:nvSpPr>
          <p:cNvPr id="8197" name="Line 45"/>
          <p:cNvSpPr>
            <a:spLocks noChangeShapeType="1"/>
          </p:cNvSpPr>
          <p:nvPr/>
        </p:nvSpPr>
        <p:spPr bwMode="auto">
          <a:xfrm>
            <a:off x="782638" y="4649788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198" name="Line 45"/>
          <p:cNvSpPr>
            <a:spLocks noChangeShapeType="1"/>
          </p:cNvSpPr>
          <p:nvPr/>
        </p:nvSpPr>
        <p:spPr bwMode="auto">
          <a:xfrm>
            <a:off x="1008063" y="5543550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199" name="Line 45"/>
          <p:cNvSpPr>
            <a:spLocks noChangeShapeType="1"/>
          </p:cNvSpPr>
          <p:nvPr/>
        </p:nvSpPr>
        <p:spPr bwMode="auto">
          <a:xfrm>
            <a:off x="4222750" y="5986463"/>
            <a:ext cx="14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0" name="Line 45"/>
          <p:cNvSpPr>
            <a:spLocks noChangeShapeType="1"/>
          </p:cNvSpPr>
          <p:nvPr/>
        </p:nvSpPr>
        <p:spPr bwMode="auto">
          <a:xfrm>
            <a:off x="5681663" y="5484813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1" name="Line 45"/>
          <p:cNvSpPr>
            <a:spLocks noChangeShapeType="1"/>
          </p:cNvSpPr>
          <p:nvPr/>
        </p:nvSpPr>
        <p:spPr bwMode="auto">
          <a:xfrm>
            <a:off x="5427663" y="4708525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2" name="Line 45"/>
          <p:cNvSpPr>
            <a:spLocks noChangeShapeType="1"/>
          </p:cNvSpPr>
          <p:nvPr/>
        </p:nvSpPr>
        <p:spPr bwMode="auto">
          <a:xfrm>
            <a:off x="6232525" y="3729038"/>
            <a:ext cx="14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8203" name="Line 45"/>
          <p:cNvSpPr>
            <a:spLocks noChangeShapeType="1"/>
          </p:cNvSpPr>
          <p:nvPr/>
        </p:nvSpPr>
        <p:spPr bwMode="auto">
          <a:xfrm>
            <a:off x="6878638" y="2024063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2" name="Rectangle 1"/>
          <p:cNvSpPr/>
          <p:nvPr/>
        </p:nvSpPr>
        <p:spPr>
          <a:xfrm>
            <a:off x="782638" y="213459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i="1" dirty="0" smtClean="0"/>
              <a:t>“Pain</a:t>
            </a:r>
            <a:r>
              <a:rPr lang="en-US" sz="1200" dirty="0" smtClean="0"/>
              <a:t> </a:t>
            </a:r>
            <a:r>
              <a:rPr lang="en-US" sz="1200" dirty="0"/>
              <a:t>of the status quo or </a:t>
            </a:r>
            <a:r>
              <a:rPr lang="en-US" sz="1200" i="1" dirty="0"/>
              <a:t>attraction </a:t>
            </a:r>
            <a:r>
              <a:rPr lang="en-US" sz="1200" dirty="0"/>
              <a:t>of desired state must </a:t>
            </a:r>
            <a:r>
              <a:rPr lang="en-US" sz="1200" b="1" dirty="0"/>
              <a:t>exceed the discomfort</a:t>
            </a:r>
            <a:r>
              <a:rPr lang="en-US" sz="1200" dirty="0"/>
              <a:t> of the transition </a:t>
            </a:r>
            <a:r>
              <a:rPr lang="en-US" sz="1200" dirty="0" smtClean="0"/>
              <a:t>state for change to be bought into and successful”</a:t>
            </a:r>
            <a:endParaRPr lang="en-NZ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572125" y="5877272"/>
            <a:ext cx="3032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Where do you as a Leader sit in relation to this Change Strategy?</a:t>
            </a:r>
            <a:endParaRPr lang="en-NZ" sz="1200" i="1" dirty="0"/>
          </a:p>
        </p:txBody>
      </p: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80169" y="6576219"/>
            <a:ext cx="830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altLang="en-US" sz="1000" dirty="0">
                <a:solidFill>
                  <a:srgbClr val="000056"/>
                </a:solidFill>
              </a:rPr>
              <a:t>© 2000-3 J M Fisher.  Not to be sold or published.  Sole risk with user. A free resource from </a:t>
            </a:r>
            <a:r>
              <a:rPr lang="en-GB" altLang="en-US" sz="1000" dirty="0">
                <a:solidFill>
                  <a:srgbClr val="000056"/>
                </a:solidFill>
                <a:hlinkClick r:id="rId3"/>
              </a:rPr>
              <a:t>www.businessballs.com</a:t>
            </a:r>
            <a:r>
              <a:rPr lang="en-GB" altLang="en-US" sz="1000" dirty="0">
                <a:solidFill>
                  <a:srgbClr val="000056"/>
                </a:solidFill>
              </a:rPr>
              <a:t>.</a:t>
            </a:r>
          </a:p>
        </p:txBody>
      </p:sp>
      <p:pic>
        <p:nvPicPr>
          <p:cNvPr id="51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886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2"/>
          <p:cNvSpPr>
            <a:spLocks/>
          </p:cNvSpPr>
          <p:nvPr/>
        </p:nvSpPr>
        <p:spPr bwMode="auto">
          <a:xfrm>
            <a:off x="738188" y="2827338"/>
            <a:ext cx="7620000" cy="2865437"/>
          </a:xfrm>
          <a:custGeom>
            <a:avLst/>
            <a:gdLst>
              <a:gd name="T0" fmla="*/ 0 w 4492"/>
              <a:gd name="T1" fmla="*/ 1655743110 h 1805"/>
              <a:gd name="T2" fmla="*/ 2147483647 w 4492"/>
              <a:gd name="T3" fmla="*/ 849293469 h 1805"/>
              <a:gd name="T4" fmla="*/ 2147483647 w 4492"/>
              <a:gd name="T5" fmla="*/ 2147483647 h 1805"/>
              <a:gd name="T6" fmla="*/ 2147483647 w 4492"/>
              <a:gd name="T7" fmla="*/ 2147483647 h 1805"/>
              <a:gd name="T8" fmla="*/ 2147483647 w 4492"/>
              <a:gd name="T9" fmla="*/ 589716499 h 1805"/>
              <a:gd name="T10" fmla="*/ 2147483647 w 4492"/>
              <a:gd name="T11" fmla="*/ 128528755 h 18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92"/>
              <a:gd name="T19" fmla="*/ 0 h 1805"/>
              <a:gd name="T20" fmla="*/ 4492 w 4492"/>
              <a:gd name="T21" fmla="*/ 1805 h 18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92" h="1805">
                <a:moveTo>
                  <a:pt x="0" y="657"/>
                </a:moveTo>
                <a:cubicBezTo>
                  <a:pt x="139" y="604"/>
                  <a:pt x="496" y="177"/>
                  <a:pt x="834" y="337"/>
                </a:cubicBezTo>
                <a:cubicBezTo>
                  <a:pt x="1172" y="497"/>
                  <a:pt x="1687" y="1431"/>
                  <a:pt x="2027" y="1618"/>
                </a:cubicBezTo>
                <a:cubicBezTo>
                  <a:pt x="2367" y="1805"/>
                  <a:pt x="2525" y="1688"/>
                  <a:pt x="2875" y="1457"/>
                </a:cubicBezTo>
                <a:cubicBezTo>
                  <a:pt x="3225" y="1226"/>
                  <a:pt x="3856" y="468"/>
                  <a:pt x="4126" y="234"/>
                </a:cubicBezTo>
                <a:cubicBezTo>
                  <a:pt x="4396" y="0"/>
                  <a:pt x="4416" y="89"/>
                  <a:pt x="4492" y="5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17500" y="1624013"/>
            <a:ext cx="895350" cy="3106737"/>
            <a:chOff x="336" y="1128"/>
            <a:chExt cx="564" cy="1957"/>
          </a:xfrm>
        </p:grpSpPr>
        <p:graphicFrame>
          <p:nvGraphicFramePr>
            <p:cNvPr id="1035" name="Object 5"/>
            <p:cNvGraphicFramePr>
              <a:graphicFrameLocks noChangeAspect="1"/>
            </p:cNvGraphicFramePr>
            <p:nvPr/>
          </p:nvGraphicFramePr>
          <p:xfrm>
            <a:off x="592" y="1872"/>
            <a:ext cx="307" cy="5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" name="Clip" r:id="rId4" imgW="2149560" imgH="3934080" progId="">
                    <p:embed/>
                  </p:oleObj>
                </mc:Choice>
                <mc:Fallback>
                  <p:oleObj name="Clip" r:id="rId4" imgW="2149560" imgH="3934080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" y="1872"/>
                          <a:ext cx="307" cy="5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7" name="Text Box 6"/>
            <p:cNvSpPr txBox="1">
              <a:spLocks noChangeArrowheads="1"/>
            </p:cNvSpPr>
            <p:nvPr/>
          </p:nvSpPr>
          <p:spPr bwMode="auto">
            <a:xfrm>
              <a:off x="336" y="2912"/>
              <a:ext cx="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>
                  <a:solidFill>
                    <a:srgbClr val="000056"/>
                  </a:solidFill>
                </a:rPr>
                <a:t>Anxiety</a:t>
              </a:r>
              <a:endParaRPr lang="en-GB" sz="2400">
                <a:solidFill>
                  <a:srgbClr val="000056"/>
                </a:solidFill>
              </a:endParaRPr>
            </a:p>
          </p:txBody>
        </p:sp>
        <p:sp>
          <p:nvSpPr>
            <p:cNvPr id="1078" name="Line 7"/>
            <p:cNvSpPr>
              <a:spLocks noChangeShapeType="1"/>
            </p:cNvSpPr>
            <p:nvPr/>
          </p:nvSpPr>
          <p:spPr bwMode="auto">
            <a:xfrm flipH="1">
              <a:off x="644" y="2544"/>
              <a:ext cx="102" cy="3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79" name="Text Box 8"/>
            <p:cNvSpPr txBox="1">
              <a:spLocks noChangeArrowheads="1"/>
            </p:cNvSpPr>
            <p:nvPr/>
          </p:nvSpPr>
          <p:spPr bwMode="auto">
            <a:xfrm>
              <a:off x="490" y="1128"/>
              <a:ext cx="4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000056"/>
                  </a:solidFill>
                </a:rPr>
                <a:t>Can I cope ?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31888" y="1585913"/>
            <a:ext cx="1220787" cy="3055937"/>
            <a:chOff x="1152" y="1104"/>
            <a:chExt cx="720" cy="1925"/>
          </a:xfrm>
        </p:grpSpPr>
        <p:graphicFrame>
          <p:nvGraphicFramePr>
            <p:cNvPr id="1034" name="Object 10"/>
            <p:cNvGraphicFramePr>
              <a:graphicFrameLocks noChangeAspect="1"/>
            </p:cNvGraphicFramePr>
            <p:nvPr/>
          </p:nvGraphicFramePr>
          <p:xfrm>
            <a:off x="1344" y="1560"/>
            <a:ext cx="369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" name="Clip" r:id="rId6" imgW="4218480" imgH="3951360" progId="">
                    <p:embed/>
                  </p:oleObj>
                </mc:Choice>
                <mc:Fallback>
                  <p:oleObj name="Clip" r:id="rId6" imgW="4218480" imgH="3951360" progId="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1560"/>
                          <a:ext cx="369" cy="61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4" name="Text Box 11"/>
            <p:cNvSpPr txBox="1">
              <a:spLocks noChangeArrowheads="1"/>
            </p:cNvSpPr>
            <p:nvPr/>
          </p:nvSpPr>
          <p:spPr bwMode="auto">
            <a:xfrm flipH="1">
              <a:off x="1152" y="2856"/>
              <a:ext cx="6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200" b="1">
                  <a:solidFill>
                    <a:srgbClr val="000056"/>
                  </a:solidFill>
                </a:rPr>
                <a:t>Happiness</a:t>
              </a:r>
              <a:endParaRPr lang="en-GB" sz="2400">
                <a:solidFill>
                  <a:srgbClr val="000056"/>
                </a:solidFill>
              </a:endParaRPr>
            </a:p>
          </p:txBody>
        </p:sp>
        <p:sp>
          <p:nvSpPr>
            <p:cNvPr id="1075" name="Line 12"/>
            <p:cNvSpPr>
              <a:spLocks noChangeShapeType="1"/>
            </p:cNvSpPr>
            <p:nvPr/>
          </p:nvSpPr>
          <p:spPr bwMode="auto">
            <a:xfrm flipH="1">
              <a:off x="1536" y="2280"/>
              <a:ext cx="48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76" name="Text Box 13"/>
            <p:cNvSpPr txBox="1">
              <a:spLocks noChangeArrowheads="1"/>
            </p:cNvSpPr>
            <p:nvPr/>
          </p:nvSpPr>
          <p:spPr bwMode="auto">
            <a:xfrm>
              <a:off x="1200" y="1104"/>
              <a:ext cx="6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200">
                  <a:solidFill>
                    <a:srgbClr val="000056"/>
                  </a:solidFill>
                </a:rPr>
                <a:t>At Last something’s going to change !</a:t>
              </a:r>
              <a:endParaRPr lang="en-GB" sz="1400">
                <a:solidFill>
                  <a:srgbClr val="000056"/>
                </a:solidFill>
              </a:endParaRPr>
            </a:p>
          </p:txBody>
        </p:sp>
      </p:grp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2271713" y="2805113"/>
          <a:ext cx="423862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Clip" r:id="rId8" imgW="1857600" imgH="3995640" progId="">
                  <p:embed/>
                </p:oleObj>
              </mc:Choice>
              <mc:Fallback>
                <p:oleObj name="Clip" r:id="rId8" imgW="1857600" imgH="399564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1713" y="2805113"/>
                        <a:ext cx="423862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2108200" y="5014913"/>
            <a:ext cx="571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Fear</a:t>
            </a: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H="1">
            <a:off x="2352675" y="3871913"/>
            <a:ext cx="8255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352675" y="1281113"/>
            <a:ext cx="89693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What impact will this have?</a:t>
            </a:r>
          </a:p>
          <a:p>
            <a:r>
              <a:rPr lang="en-GB" sz="1200">
                <a:solidFill>
                  <a:srgbClr val="000056"/>
                </a:solidFill>
              </a:rPr>
              <a:t>How will it affect me?</a:t>
            </a:r>
          </a:p>
        </p:txBody>
      </p:sp>
      <p:graphicFrame>
        <p:nvGraphicFramePr>
          <p:cNvPr id="1027" name="Object 20"/>
          <p:cNvGraphicFramePr>
            <a:graphicFrameLocks noChangeAspect="1"/>
          </p:cNvGraphicFramePr>
          <p:nvPr/>
        </p:nvGraphicFramePr>
        <p:xfrm>
          <a:off x="2922588" y="3414713"/>
          <a:ext cx="712787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Clip" r:id="rId10" imgW="2580840" imgH="3152520" progId="">
                  <p:embed/>
                </p:oleObj>
              </mc:Choice>
              <mc:Fallback>
                <p:oleObj name="Clip" r:id="rId10" imgW="2580840" imgH="315252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2588" y="3414713"/>
                        <a:ext cx="712787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" name="Text Box 21"/>
          <p:cNvSpPr txBox="1">
            <a:spLocks noChangeArrowheads="1"/>
          </p:cNvSpPr>
          <p:nvPr/>
        </p:nvSpPr>
        <p:spPr bwMode="auto">
          <a:xfrm>
            <a:off x="2516188" y="5776913"/>
            <a:ext cx="814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Threat</a:t>
            </a:r>
            <a:endParaRPr lang="en-GB" sz="1200">
              <a:solidFill>
                <a:srgbClr val="000056"/>
              </a:solidFill>
            </a:endParaRPr>
          </a:p>
        </p:txBody>
      </p:sp>
      <p:sp>
        <p:nvSpPr>
          <p:cNvPr id="1044" name="Line 22"/>
          <p:cNvSpPr>
            <a:spLocks noChangeShapeType="1"/>
          </p:cNvSpPr>
          <p:nvPr/>
        </p:nvSpPr>
        <p:spPr bwMode="auto">
          <a:xfrm flipH="1">
            <a:off x="2922588" y="4405313"/>
            <a:ext cx="163512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45" name="Text Box 23"/>
          <p:cNvSpPr txBox="1">
            <a:spLocks noChangeArrowheads="1"/>
          </p:cNvSpPr>
          <p:nvPr/>
        </p:nvSpPr>
        <p:spPr bwMode="auto">
          <a:xfrm>
            <a:off x="3005138" y="2424113"/>
            <a:ext cx="10588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This is bigger than I thought!</a:t>
            </a:r>
          </a:p>
        </p:txBody>
      </p:sp>
      <p:graphicFrame>
        <p:nvGraphicFramePr>
          <p:cNvPr id="1028" name="Object 25"/>
          <p:cNvGraphicFramePr>
            <a:graphicFrameLocks noChangeAspect="1"/>
          </p:cNvGraphicFramePr>
          <p:nvPr/>
        </p:nvGraphicFramePr>
        <p:xfrm>
          <a:off x="3817938" y="4405313"/>
          <a:ext cx="376237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Clip" r:id="rId12" imgW="2226240" imgH="2179440" progId="">
                  <p:embed/>
                </p:oleObj>
              </mc:Choice>
              <mc:Fallback>
                <p:oleObj name="Clip" r:id="rId12" imgW="2226240" imgH="2179440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4405313"/>
                        <a:ext cx="376237" cy="715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6" name="Text Box 26"/>
          <p:cNvSpPr txBox="1">
            <a:spLocks noChangeArrowheads="1"/>
          </p:cNvSpPr>
          <p:nvPr/>
        </p:nvSpPr>
        <p:spPr bwMode="auto">
          <a:xfrm>
            <a:off x="3411538" y="5776913"/>
            <a:ext cx="650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Guilt</a:t>
            </a:r>
            <a:endParaRPr lang="en-GB" sz="1200">
              <a:solidFill>
                <a:srgbClr val="000056"/>
              </a:solidFill>
            </a:endParaRPr>
          </a:p>
        </p:txBody>
      </p:sp>
      <p:sp>
        <p:nvSpPr>
          <p:cNvPr id="1047" name="Line 27"/>
          <p:cNvSpPr>
            <a:spLocks noChangeShapeType="1"/>
          </p:cNvSpPr>
          <p:nvPr/>
        </p:nvSpPr>
        <p:spPr bwMode="auto">
          <a:xfrm flipH="1">
            <a:off x="3817938" y="5167313"/>
            <a:ext cx="8255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48" name="Text Box 28"/>
          <p:cNvSpPr txBox="1">
            <a:spLocks noChangeArrowheads="1"/>
          </p:cNvSpPr>
          <p:nvPr/>
        </p:nvSpPr>
        <p:spPr bwMode="auto">
          <a:xfrm>
            <a:off x="3817938" y="3490913"/>
            <a:ext cx="7334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Did I really do that</a:t>
            </a:r>
          </a:p>
        </p:txBody>
      </p:sp>
      <p:graphicFrame>
        <p:nvGraphicFramePr>
          <p:cNvPr id="1029" name="Object 30"/>
          <p:cNvGraphicFramePr>
            <a:graphicFrameLocks noChangeAspect="1"/>
          </p:cNvGraphicFramePr>
          <p:nvPr/>
        </p:nvGraphicFramePr>
        <p:xfrm>
          <a:off x="4714875" y="4786313"/>
          <a:ext cx="37306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Clip" r:id="rId14" imgW="1717560" imgH="3593520" progId="">
                  <p:embed/>
                </p:oleObj>
              </mc:Choice>
              <mc:Fallback>
                <p:oleObj name="Clip" r:id="rId14" imgW="1717560" imgH="3593520" progId="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4786313"/>
                        <a:ext cx="373063" cy="73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9" name="Text Box 31"/>
          <p:cNvSpPr txBox="1">
            <a:spLocks noChangeArrowheads="1"/>
          </p:cNvSpPr>
          <p:nvPr/>
        </p:nvSpPr>
        <p:spPr bwMode="auto">
          <a:xfrm>
            <a:off x="4225925" y="5827713"/>
            <a:ext cx="903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Depression</a:t>
            </a:r>
            <a:endParaRPr lang="en-GB" sz="1200">
              <a:solidFill>
                <a:srgbClr val="000056"/>
              </a:solidFill>
            </a:endParaRPr>
          </a:p>
        </p:txBody>
      </p:sp>
      <p:sp>
        <p:nvSpPr>
          <p:cNvPr id="1050" name="Line 32"/>
          <p:cNvSpPr>
            <a:spLocks noChangeShapeType="1"/>
          </p:cNvSpPr>
          <p:nvPr/>
        </p:nvSpPr>
        <p:spPr bwMode="auto">
          <a:xfrm>
            <a:off x="4795838" y="5624513"/>
            <a:ext cx="80962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51" name="Text Box 33"/>
          <p:cNvSpPr txBox="1">
            <a:spLocks noChangeArrowheads="1"/>
          </p:cNvSpPr>
          <p:nvPr/>
        </p:nvSpPr>
        <p:spPr bwMode="auto">
          <a:xfrm>
            <a:off x="4551363" y="4100513"/>
            <a:ext cx="81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Who am I?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6319838" y="2271713"/>
            <a:ext cx="1465262" cy="2819400"/>
            <a:chOff x="4032" y="1680"/>
            <a:chExt cx="864" cy="1776"/>
          </a:xfrm>
        </p:grpSpPr>
        <p:graphicFrame>
          <p:nvGraphicFramePr>
            <p:cNvPr id="1033" name="Object 35"/>
            <p:cNvGraphicFramePr>
              <a:graphicFrameLocks noChangeAspect="1"/>
            </p:cNvGraphicFramePr>
            <p:nvPr/>
          </p:nvGraphicFramePr>
          <p:xfrm>
            <a:off x="4128" y="2448"/>
            <a:ext cx="232" cy="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2" name="Clip" r:id="rId16" imgW="437400" imgH="968040" progId="">
                    <p:embed/>
                  </p:oleObj>
                </mc:Choice>
                <mc:Fallback>
                  <p:oleObj name="Clip" r:id="rId16" imgW="437400" imgH="968040" progId="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8" y="2448"/>
                          <a:ext cx="232" cy="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1" name="Text Box 36"/>
            <p:cNvSpPr txBox="1">
              <a:spLocks noChangeArrowheads="1"/>
            </p:cNvSpPr>
            <p:nvPr/>
          </p:nvSpPr>
          <p:spPr bwMode="auto">
            <a:xfrm>
              <a:off x="4128" y="3168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b="1">
                  <a:solidFill>
                    <a:srgbClr val="000056"/>
                  </a:solidFill>
                </a:rPr>
                <a:t>Gradual Acceptance</a:t>
              </a:r>
              <a:endParaRPr lang="en-GB" sz="1200">
                <a:solidFill>
                  <a:srgbClr val="000056"/>
                </a:solidFill>
              </a:endParaRPr>
            </a:p>
          </p:txBody>
        </p:sp>
        <p:sp>
          <p:nvSpPr>
            <p:cNvPr id="1072" name="Line 37"/>
            <p:cNvSpPr>
              <a:spLocks noChangeShapeType="1"/>
            </p:cNvSpPr>
            <p:nvPr/>
          </p:nvSpPr>
          <p:spPr bwMode="auto">
            <a:xfrm>
              <a:off x="4368" y="2928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73" name="Text Box 38"/>
            <p:cNvSpPr txBox="1">
              <a:spLocks noChangeArrowheads="1"/>
            </p:cNvSpPr>
            <p:nvPr/>
          </p:nvSpPr>
          <p:spPr bwMode="auto">
            <a:xfrm>
              <a:off x="4032" y="1680"/>
              <a:ext cx="43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000056"/>
                  </a:solidFill>
                </a:rPr>
                <a:t>I can see myself in the future</a:t>
              </a: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7645400" y="1128713"/>
            <a:ext cx="977900" cy="2743200"/>
            <a:chOff x="4992" y="816"/>
            <a:chExt cx="576" cy="1728"/>
          </a:xfrm>
        </p:grpSpPr>
        <p:graphicFrame>
          <p:nvGraphicFramePr>
            <p:cNvPr id="1032" name="Object 40"/>
            <p:cNvGraphicFramePr>
              <a:graphicFrameLocks noChangeAspect="1"/>
            </p:cNvGraphicFramePr>
            <p:nvPr/>
          </p:nvGraphicFramePr>
          <p:xfrm>
            <a:off x="5088" y="1488"/>
            <a:ext cx="269" cy="5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3" name="Clip" r:id="rId18" imgW="704880" imgH="1049400" progId="">
                    <p:embed/>
                  </p:oleObj>
                </mc:Choice>
                <mc:Fallback>
                  <p:oleObj name="Clip" r:id="rId18" imgW="704880" imgH="1049400" progId="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8" y="1488"/>
                          <a:ext cx="269" cy="5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8" name="Text Box 41"/>
            <p:cNvSpPr txBox="1">
              <a:spLocks noChangeArrowheads="1"/>
            </p:cNvSpPr>
            <p:nvPr/>
          </p:nvSpPr>
          <p:spPr bwMode="auto">
            <a:xfrm>
              <a:off x="4992" y="225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b="1">
                  <a:solidFill>
                    <a:srgbClr val="000056"/>
                  </a:solidFill>
                </a:rPr>
                <a:t>Moving Forward</a:t>
              </a:r>
              <a:endParaRPr lang="en-GB" sz="1200">
                <a:solidFill>
                  <a:srgbClr val="000056"/>
                </a:solidFill>
              </a:endParaRPr>
            </a:p>
          </p:txBody>
        </p:sp>
        <p:sp>
          <p:nvSpPr>
            <p:cNvPr id="1069" name="Line 42"/>
            <p:cNvSpPr>
              <a:spLocks noChangeShapeType="1"/>
            </p:cNvSpPr>
            <p:nvPr/>
          </p:nvSpPr>
          <p:spPr bwMode="auto">
            <a:xfrm>
              <a:off x="5232" y="2064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070" name="Text Box 43"/>
            <p:cNvSpPr txBox="1">
              <a:spLocks noChangeArrowheads="1"/>
            </p:cNvSpPr>
            <p:nvPr/>
          </p:nvSpPr>
          <p:spPr bwMode="auto">
            <a:xfrm>
              <a:off x="5039" y="816"/>
              <a:ext cx="43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000056"/>
                  </a:solidFill>
                </a:rPr>
                <a:t>This can work and be good</a:t>
              </a:r>
            </a:p>
          </p:txBody>
        </p:sp>
      </p:grpSp>
      <p:sp>
        <p:nvSpPr>
          <p:cNvPr id="1054" name="Freeform 47"/>
          <p:cNvSpPr>
            <a:spLocks/>
          </p:cNvSpPr>
          <p:nvPr/>
        </p:nvSpPr>
        <p:spPr bwMode="auto">
          <a:xfrm>
            <a:off x="3249613" y="4481513"/>
            <a:ext cx="3605212" cy="1438275"/>
          </a:xfrm>
          <a:custGeom>
            <a:avLst/>
            <a:gdLst>
              <a:gd name="T0" fmla="*/ 0 w 2126"/>
              <a:gd name="T1" fmla="*/ 0 h 906"/>
              <a:gd name="T2" fmla="*/ 2147483647 w 2126"/>
              <a:gd name="T3" fmla="*/ 1736388776 h 906"/>
              <a:gd name="T4" fmla="*/ 2147483647 w 2126"/>
              <a:gd name="T5" fmla="*/ 2147483647 h 906"/>
              <a:gd name="T6" fmla="*/ 0 60000 65536"/>
              <a:gd name="T7" fmla="*/ 0 60000 65536"/>
              <a:gd name="T8" fmla="*/ 0 60000 65536"/>
              <a:gd name="T9" fmla="*/ 0 w 2126"/>
              <a:gd name="T10" fmla="*/ 0 h 906"/>
              <a:gd name="T11" fmla="*/ 2126 w 2126"/>
              <a:gd name="T12" fmla="*/ 906 h 9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6" h="906">
                <a:moveTo>
                  <a:pt x="0" y="0"/>
                </a:moveTo>
                <a:cubicBezTo>
                  <a:pt x="125" y="115"/>
                  <a:pt x="395" y="538"/>
                  <a:pt x="749" y="689"/>
                </a:cubicBezTo>
                <a:cubicBezTo>
                  <a:pt x="1103" y="840"/>
                  <a:pt x="1839" y="861"/>
                  <a:pt x="2126" y="906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55" name="Text Box 48"/>
          <p:cNvSpPr txBox="1">
            <a:spLocks noChangeArrowheads="1"/>
          </p:cNvSpPr>
          <p:nvPr/>
        </p:nvSpPr>
        <p:spPr bwMode="auto">
          <a:xfrm>
            <a:off x="5935663" y="6005513"/>
            <a:ext cx="7445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Hostility</a:t>
            </a:r>
            <a:endParaRPr lang="en-GB" sz="1200">
              <a:solidFill>
                <a:srgbClr val="000056"/>
              </a:solidFill>
            </a:endParaRPr>
          </a:p>
        </p:txBody>
      </p:sp>
      <p:graphicFrame>
        <p:nvGraphicFramePr>
          <p:cNvPr id="1030" name="Object 49"/>
          <p:cNvGraphicFramePr>
            <a:graphicFrameLocks noChangeAspect="1"/>
          </p:cNvGraphicFramePr>
          <p:nvPr/>
        </p:nvGraphicFramePr>
        <p:xfrm>
          <a:off x="6994525" y="5395913"/>
          <a:ext cx="5619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Clip" r:id="rId20" imgW="2285280" imgH="3943440" progId="">
                  <p:embed/>
                </p:oleObj>
              </mc:Choice>
              <mc:Fallback>
                <p:oleObj name="Clip" r:id="rId20" imgW="2285280" imgH="3943440" progId="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4525" y="5395913"/>
                        <a:ext cx="561975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" name="Text Box 50"/>
          <p:cNvSpPr txBox="1">
            <a:spLocks noChangeArrowheads="1"/>
          </p:cNvSpPr>
          <p:nvPr/>
        </p:nvSpPr>
        <p:spPr bwMode="auto">
          <a:xfrm>
            <a:off x="7564438" y="5472113"/>
            <a:ext cx="8143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I’ll make this work if it kills me!!</a:t>
            </a:r>
          </a:p>
        </p:txBody>
      </p:sp>
      <p:sp>
        <p:nvSpPr>
          <p:cNvPr id="1057" name="Text Box 52"/>
          <p:cNvSpPr txBox="1">
            <a:spLocks noChangeArrowheads="1"/>
          </p:cNvSpPr>
          <p:nvPr/>
        </p:nvSpPr>
        <p:spPr bwMode="auto">
          <a:xfrm>
            <a:off x="160338" y="6538913"/>
            <a:ext cx="830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>
                <a:solidFill>
                  <a:srgbClr val="000056"/>
                </a:solidFill>
              </a:rPr>
              <a:t>© 2000-3 J M Fisher.  Not to be sold or published.  Sole risk with user. A free resource from </a:t>
            </a:r>
            <a:r>
              <a:rPr lang="en-GB" sz="1000">
                <a:solidFill>
                  <a:srgbClr val="000056"/>
                </a:solidFill>
                <a:hlinkClick r:id="rId22"/>
              </a:rPr>
              <a:t>www.businessballs.com</a:t>
            </a:r>
            <a:r>
              <a:rPr lang="en-GB" sz="1000">
                <a:solidFill>
                  <a:srgbClr val="000056"/>
                </a:solidFill>
              </a:rPr>
              <a:t>.</a:t>
            </a:r>
          </a:p>
        </p:txBody>
      </p:sp>
      <p:sp>
        <p:nvSpPr>
          <p:cNvPr id="1058" name="Line 54"/>
          <p:cNvSpPr>
            <a:spLocks noChangeShapeType="1"/>
          </p:cNvSpPr>
          <p:nvPr/>
        </p:nvSpPr>
        <p:spPr bwMode="auto">
          <a:xfrm flipV="1">
            <a:off x="1689100" y="3033713"/>
            <a:ext cx="26670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graphicFrame>
        <p:nvGraphicFramePr>
          <p:cNvPr id="1031" name="Object 57"/>
          <p:cNvGraphicFramePr>
            <a:graphicFrameLocks noChangeAspect="1"/>
          </p:cNvGraphicFramePr>
          <p:nvPr/>
        </p:nvGraphicFramePr>
        <p:xfrm>
          <a:off x="3975100" y="2119313"/>
          <a:ext cx="54133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Clip" r:id="rId23" imgW="2149560" imgH="3934080" progId="">
                  <p:embed/>
                </p:oleObj>
              </mc:Choice>
              <mc:Fallback>
                <p:oleObj name="Clip" r:id="rId23" imgW="2149560" imgH="3934080" progId="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2119313"/>
                        <a:ext cx="541338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Line 58"/>
          <p:cNvSpPr>
            <a:spLocks noChangeShapeType="1"/>
          </p:cNvSpPr>
          <p:nvPr/>
        </p:nvSpPr>
        <p:spPr bwMode="auto">
          <a:xfrm flipH="1">
            <a:off x="4584700" y="1738313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1060" name="Text Box 59"/>
          <p:cNvSpPr txBox="1">
            <a:spLocks noChangeArrowheads="1"/>
          </p:cNvSpPr>
          <p:nvPr/>
        </p:nvSpPr>
        <p:spPr bwMode="auto">
          <a:xfrm>
            <a:off x="4965700" y="1357313"/>
            <a:ext cx="608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0056"/>
                </a:solidFill>
              </a:rPr>
              <a:t>Denial</a:t>
            </a:r>
            <a:endParaRPr lang="en-GB" sz="1200">
              <a:solidFill>
                <a:srgbClr val="000056"/>
              </a:solidFill>
            </a:endParaRPr>
          </a:p>
        </p:txBody>
      </p:sp>
      <p:sp>
        <p:nvSpPr>
          <p:cNvPr id="1061" name="Text Box 60"/>
          <p:cNvSpPr txBox="1">
            <a:spLocks noChangeArrowheads="1"/>
          </p:cNvSpPr>
          <p:nvPr/>
        </p:nvSpPr>
        <p:spPr bwMode="auto">
          <a:xfrm>
            <a:off x="5041900" y="1662113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56"/>
                </a:solidFill>
              </a:rPr>
              <a:t>Change?  </a:t>
            </a:r>
          </a:p>
          <a:p>
            <a:r>
              <a:rPr lang="en-GB" sz="1200">
                <a:solidFill>
                  <a:srgbClr val="000056"/>
                </a:solidFill>
              </a:rPr>
              <a:t>What Change?</a:t>
            </a:r>
          </a:p>
        </p:txBody>
      </p: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3289300" y="2590800"/>
            <a:ext cx="2836863" cy="2647950"/>
            <a:chOff x="2228" y="1737"/>
            <a:chExt cx="1787" cy="1668"/>
          </a:xfrm>
        </p:grpSpPr>
        <p:sp>
          <p:nvSpPr>
            <p:cNvPr id="1063" name="Freeform 64"/>
            <p:cNvSpPr>
              <a:spLocks/>
            </p:cNvSpPr>
            <p:nvPr/>
          </p:nvSpPr>
          <p:spPr bwMode="auto">
            <a:xfrm>
              <a:off x="2228" y="2440"/>
              <a:ext cx="1414" cy="965"/>
            </a:xfrm>
            <a:custGeom>
              <a:avLst/>
              <a:gdLst>
                <a:gd name="T0" fmla="*/ 0 w 1414"/>
                <a:gd name="T1" fmla="*/ 516 h 965"/>
                <a:gd name="T2" fmla="*/ 76 w 1414"/>
                <a:gd name="T3" fmla="*/ 652 h 965"/>
                <a:gd name="T4" fmla="*/ 245 w 1414"/>
                <a:gd name="T5" fmla="*/ 796 h 965"/>
                <a:gd name="T6" fmla="*/ 466 w 1414"/>
                <a:gd name="T7" fmla="*/ 965 h 965"/>
                <a:gd name="T8" fmla="*/ 601 w 1414"/>
                <a:gd name="T9" fmla="*/ 957 h 965"/>
                <a:gd name="T10" fmla="*/ 627 w 1414"/>
                <a:gd name="T11" fmla="*/ 940 h 965"/>
                <a:gd name="T12" fmla="*/ 694 w 1414"/>
                <a:gd name="T13" fmla="*/ 906 h 965"/>
                <a:gd name="T14" fmla="*/ 881 w 1414"/>
                <a:gd name="T15" fmla="*/ 787 h 965"/>
                <a:gd name="T16" fmla="*/ 982 w 1414"/>
                <a:gd name="T17" fmla="*/ 728 h 965"/>
                <a:gd name="T18" fmla="*/ 1059 w 1414"/>
                <a:gd name="T19" fmla="*/ 677 h 965"/>
                <a:gd name="T20" fmla="*/ 1279 w 1414"/>
                <a:gd name="T21" fmla="*/ 457 h 965"/>
                <a:gd name="T22" fmla="*/ 1313 w 1414"/>
                <a:gd name="T23" fmla="*/ 398 h 965"/>
                <a:gd name="T24" fmla="*/ 1338 w 1414"/>
                <a:gd name="T25" fmla="*/ 338 h 965"/>
                <a:gd name="T26" fmla="*/ 1364 w 1414"/>
                <a:gd name="T27" fmla="*/ 237 h 965"/>
                <a:gd name="T28" fmla="*/ 1414 w 1414"/>
                <a:gd name="T29" fmla="*/ 0 h 9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14"/>
                <a:gd name="T46" fmla="*/ 0 h 965"/>
                <a:gd name="T47" fmla="*/ 1414 w 1414"/>
                <a:gd name="T48" fmla="*/ 965 h 9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14" h="965">
                  <a:moveTo>
                    <a:pt x="0" y="516"/>
                  </a:moveTo>
                  <a:cubicBezTo>
                    <a:pt x="14" y="575"/>
                    <a:pt x="38" y="600"/>
                    <a:pt x="76" y="652"/>
                  </a:cubicBezTo>
                  <a:cubicBezTo>
                    <a:pt x="120" y="712"/>
                    <a:pt x="171" y="772"/>
                    <a:pt x="245" y="796"/>
                  </a:cubicBezTo>
                  <a:cubicBezTo>
                    <a:pt x="325" y="851"/>
                    <a:pt x="370" y="935"/>
                    <a:pt x="466" y="965"/>
                  </a:cubicBezTo>
                  <a:cubicBezTo>
                    <a:pt x="511" y="962"/>
                    <a:pt x="556" y="964"/>
                    <a:pt x="601" y="957"/>
                  </a:cubicBezTo>
                  <a:cubicBezTo>
                    <a:pt x="611" y="955"/>
                    <a:pt x="618" y="945"/>
                    <a:pt x="627" y="940"/>
                  </a:cubicBezTo>
                  <a:cubicBezTo>
                    <a:pt x="649" y="928"/>
                    <a:pt x="673" y="919"/>
                    <a:pt x="694" y="906"/>
                  </a:cubicBezTo>
                  <a:cubicBezTo>
                    <a:pt x="757" y="867"/>
                    <a:pt x="818" y="825"/>
                    <a:pt x="881" y="787"/>
                  </a:cubicBezTo>
                  <a:cubicBezTo>
                    <a:pt x="918" y="765"/>
                    <a:pt x="942" y="741"/>
                    <a:pt x="982" y="728"/>
                  </a:cubicBezTo>
                  <a:cubicBezTo>
                    <a:pt x="1008" y="703"/>
                    <a:pt x="1032" y="699"/>
                    <a:pt x="1059" y="677"/>
                  </a:cubicBezTo>
                  <a:cubicBezTo>
                    <a:pt x="1139" y="611"/>
                    <a:pt x="1220" y="543"/>
                    <a:pt x="1279" y="457"/>
                  </a:cubicBezTo>
                  <a:cubicBezTo>
                    <a:pt x="1298" y="398"/>
                    <a:pt x="1271" y="472"/>
                    <a:pt x="1313" y="398"/>
                  </a:cubicBezTo>
                  <a:cubicBezTo>
                    <a:pt x="1324" y="379"/>
                    <a:pt x="1329" y="358"/>
                    <a:pt x="1338" y="338"/>
                  </a:cubicBezTo>
                  <a:cubicBezTo>
                    <a:pt x="1352" y="306"/>
                    <a:pt x="1355" y="270"/>
                    <a:pt x="1364" y="237"/>
                  </a:cubicBezTo>
                  <a:cubicBezTo>
                    <a:pt x="1385" y="162"/>
                    <a:pt x="1414" y="79"/>
                    <a:pt x="1414" y="0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/>
            <a:lstStyle/>
            <a:p>
              <a:endParaRPr lang="en-NZ"/>
            </a:p>
          </p:txBody>
        </p:sp>
        <p:pic>
          <p:nvPicPr>
            <p:cNvPr id="1064" name="Picture 66" descr="C:\WINNT\Profiles\john.fisher\Application Data\Microsoft\Media Catalog\Downloaded Clips\cl1f\j0078712.wmf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312" y="1968"/>
              <a:ext cx="662" cy="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5" name="Text Box 67"/>
            <p:cNvSpPr txBox="1">
              <a:spLocks noChangeArrowheads="1"/>
            </p:cNvSpPr>
            <p:nvPr/>
          </p:nvSpPr>
          <p:spPr bwMode="auto">
            <a:xfrm>
              <a:off x="3141" y="1737"/>
              <a:ext cx="87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b="1">
                  <a:solidFill>
                    <a:srgbClr val="000056"/>
                  </a:solidFill>
                </a:rPr>
                <a:t>Disillusionment</a:t>
              </a:r>
              <a:endParaRPr lang="en-GB" sz="1200">
                <a:solidFill>
                  <a:srgbClr val="000056"/>
                </a:solidFill>
              </a:endParaRPr>
            </a:p>
          </p:txBody>
        </p:sp>
        <p:sp>
          <p:nvSpPr>
            <p:cNvPr id="1066" name="Text Box 68"/>
            <p:cNvSpPr txBox="1">
              <a:spLocks noChangeArrowheads="1"/>
            </p:cNvSpPr>
            <p:nvPr/>
          </p:nvSpPr>
          <p:spPr bwMode="auto">
            <a:xfrm>
              <a:off x="3072" y="1872"/>
              <a:ext cx="51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000056"/>
                  </a:solidFill>
                </a:rPr>
                <a:t>I’m off!! … this isn’t for me!</a:t>
              </a:r>
            </a:p>
          </p:txBody>
        </p:sp>
        <p:sp>
          <p:nvSpPr>
            <p:cNvPr id="1067" name="Line 69"/>
            <p:cNvSpPr>
              <a:spLocks noChangeShapeType="1"/>
            </p:cNvSpPr>
            <p:nvPr/>
          </p:nvSpPr>
          <p:spPr bwMode="auto">
            <a:xfrm>
              <a:off x="3456" y="1872"/>
              <a:ext cx="28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</p:grpSp>
      <p:pic>
        <p:nvPicPr>
          <p:cNvPr id="56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5"/>
          <p:cNvSpPr>
            <a:spLocks/>
          </p:cNvSpPr>
          <p:nvPr/>
        </p:nvSpPr>
        <p:spPr bwMode="auto">
          <a:xfrm>
            <a:off x="1874829" y="2862263"/>
            <a:ext cx="982122" cy="1447800"/>
          </a:xfrm>
          <a:custGeom>
            <a:avLst/>
            <a:gdLst>
              <a:gd name="T0" fmla="*/ 2147483647 w 680"/>
              <a:gd name="T1" fmla="*/ 2147483647 h 1034"/>
              <a:gd name="T2" fmla="*/ 2147483647 w 680"/>
              <a:gd name="T3" fmla="*/ 2147483647 h 1034"/>
              <a:gd name="T4" fmla="*/ 2147483647 w 680"/>
              <a:gd name="T5" fmla="*/ 2147483647 h 1034"/>
              <a:gd name="T6" fmla="*/ 2147483647 w 680"/>
              <a:gd name="T7" fmla="*/ 2147483647 h 1034"/>
              <a:gd name="T8" fmla="*/ 2147483647 w 680"/>
              <a:gd name="T9" fmla="*/ 2147483647 h 1034"/>
              <a:gd name="T10" fmla="*/ 2147483647 w 680"/>
              <a:gd name="T11" fmla="*/ 2147483647 h 1034"/>
              <a:gd name="T12" fmla="*/ 2147483647 w 680"/>
              <a:gd name="T13" fmla="*/ 2147483647 h 1034"/>
              <a:gd name="T14" fmla="*/ 2147483647 w 680"/>
              <a:gd name="T15" fmla="*/ 2147483647 h 1034"/>
              <a:gd name="T16" fmla="*/ 2147483647 w 680"/>
              <a:gd name="T17" fmla="*/ 2147483647 h 1034"/>
              <a:gd name="T18" fmla="*/ 2147483647 w 680"/>
              <a:gd name="T19" fmla="*/ 2147483647 h 1034"/>
              <a:gd name="T20" fmla="*/ 2147483647 w 680"/>
              <a:gd name="T21" fmla="*/ 2147483647 h 1034"/>
              <a:gd name="T22" fmla="*/ 2147483647 w 680"/>
              <a:gd name="T23" fmla="*/ 2147483647 h 1034"/>
              <a:gd name="T24" fmla="*/ 2147483647 w 680"/>
              <a:gd name="T25" fmla="*/ 2147483647 h 1034"/>
              <a:gd name="T26" fmla="*/ 2147483647 w 680"/>
              <a:gd name="T27" fmla="*/ 2147483647 h 1034"/>
              <a:gd name="T28" fmla="*/ 2147483647 w 680"/>
              <a:gd name="T29" fmla="*/ 2147483647 h 1034"/>
              <a:gd name="T30" fmla="*/ 2147483647 w 680"/>
              <a:gd name="T31" fmla="*/ 2147483647 h 1034"/>
              <a:gd name="T32" fmla="*/ 0 w 680"/>
              <a:gd name="T33" fmla="*/ 0 h 10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80"/>
              <a:gd name="T52" fmla="*/ 0 h 1034"/>
              <a:gd name="T53" fmla="*/ 680 w 680"/>
              <a:gd name="T54" fmla="*/ 1034 h 103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80" h="1034">
                <a:moveTo>
                  <a:pt x="679" y="1033"/>
                </a:moveTo>
                <a:lnTo>
                  <a:pt x="660" y="956"/>
                </a:lnTo>
                <a:lnTo>
                  <a:pt x="640" y="880"/>
                </a:lnTo>
                <a:lnTo>
                  <a:pt x="615" y="804"/>
                </a:lnTo>
                <a:lnTo>
                  <a:pt x="587" y="730"/>
                </a:lnTo>
                <a:lnTo>
                  <a:pt x="556" y="658"/>
                </a:lnTo>
                <a:lnTo>
                  <a:pt x="521" y="587"/>
                </a:lnTo>
                <a:lnTo>
                  <a:pt x="483" y="519"/>
                </a:lnTo>
                <a:lnTo>
                  <a:pt x="441" y="452"/>
                </a:lnTo>
                <a:lnTo>
                  <a:pt x="396" y="388"/>
                </a:lnTo>
                <a:lnTo>
                  <a:pt x="349" y="324"/>
                </a:lnTo>
                <a:lnTo>
                  <a:pt x="297" y="264"/>
                </a:lnTo>
                <a:lnTo>
                  <a:pt x="243" y="206"/>
                </a:lnTo>
                <a:lnTo>
                  <a:pt x="187" y="151"/>
                </a:lnTo>
                <a:lnTo>
                  <a:pt x="127" y="98"/>
                </a:lnTo>
                <a:lnTo>
                  <a:pt x="65" y="48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3" name="Freeform 6"/>
          <p:cNvSpPr>
            <a:spLocks/>
          </p:cNvSpPr>
          <p:nvPr/>
        </p:nvSpPr>
        <p:spPr bwMode="auto">
          <a:xfrm>
            <a:off x="2854019" y="4311650"/>
            <a:ext cx="2645867" cy="952500"/>
          </a:xfrm>
          <a:custGeom>
            <a:avLst/>
            <a:gdLst>
              <a:gd name="T0" fmla="*/ 0 w 1834"/>
              <a:gd name="T1" fmla="*/ 0 h 680"/>
              <a:gd name="T2" fmla="*/ 2147483647 w 1834"/>
              <a:gd name="T3" fmla="*/ 2147483647 h 680"/>
              <a:gd name="T4" fmla="*/ 2147483647 w 1834"/>
              <a:gd name="T5" fmla="*/ 2147483647 h 680"/>
              <a:gd name="T6" fmla="*/ 2147483647 w 1834"/>
              <a:gd name="T7" fmla="*/ 2147483647 h 680"/>
              <a:gd name="T8" fmla="*/ 2147483647 w 1834"/>
              <a:gd name="T9" fmla="*/ 2147483647 h 680"/>
              <a:gd name="T10" fmla="*/ 2147483647 w 1834"/>
              <a:gd name="T11" fmla="*/ 2147483647 h 680"/>
              <a:gd name="T12" fmla="*/ 2147483647 w 1834"/>
              <a:gd name="T13" fmla="*/ 2147483647 h 680"/>
              <a:gd name="T14" fmla="*/ 2147483647 w 1834"/>
              <a:gd name="T15" fmla="*/ 2147483647 h 680"/>
              <a:gd name="T16" fmla="*/ 2147483647 w 1834"/>
              <a:gd name="T17" fmla="*/ 2147483647 h 680"/>
              <a:gd name="T18" fmla="*/ 2147483647 w 1834"/>
              <a:gd name="T19" fmla="*/ 2147483647 h 680"/>
              <a:gd name="T20" fmla="*/ 2147483647 w 1834"/>
              <a:gd name="T21" fmla="*/ 2147483647 h 680"/>
              <a:gd name="T22" fmla="*/ 2147483647 w 1834"/>
              <a:gd name="T23" fmla="*/ 2147483647 h 680"/>
              <a:gd name="T24" fmla="*/ 2147483647 w 1834"/>
              <a:gd name="T25" fmla="*/ 2147483647 h 680"/>
              <a:gd name="T26" fmla="*/ 2147483647 w 1834"/>
              <a:gd name="T27" fmla="*/ 2147483647 h 680"/>
              <a:gd name="T28" fmla="*/ 2147483647 w 1834"/>
              <a:gd name="T29" fmla="*/ 2147483647 h 680"/>
              <a:gd name="T30" fmla="*/ 2147483647 w 1834"/>
              <a:gd name="T31" fmla="*/ 2147483647 h 680"/>
              <a:gd name="T32" fmla="*/ 2147483647 w 1834"/>
              <a:gd name="T33" fmla="*/ 2147483647 h 68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34"/>
              <a:gd name="T52" fmla="*/ 0 h 680"/>
              <a:gd name="T53" fmla="*/ 1834 w 1834"/>
              <a:gd name="T54" fmla="*/ 680 h 68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34" h="680">
                <a:moveTo>
                  <a:pt x="0" y="0"/>
                </a:moveTo>
                <a:lnTo>
                  <a:pt x="61" y="158"/>
                </a:lnTo>
                <a:lnTo>
                  <a:pt x="143" y="295"/>
                </a:lnTo>
                <a:lnTo>
                  <a:pt x="242" y="411"/>
                </a:lnTo>
                <a:lnTo>
                  <a:pt x="357" y="505"/>
                </a:lnTo>
                <a:lnTo>
                  <a:pt x="483" y="580"/>
                </a:lnTo>
                <a:lnTo>
                  <a:pt x="620" y="634"/>
                </a:lnTo>
                <a:lnTo>
                  <a:pt x="762" y="667"/>
                </a:lnTo>
                <a:lnTo>
                  <a:pt x="907" y="679"/>
                </a:lnTo>
                <a:lnTo>
                  <a:pt x="1053" y="671"/>
                </a:lnTo>
                <a:lnTo>
                  <a:pt x="1195" y="641"/>
                </a:lnTo>
                <a:lnTo>
                  <a:pt x="1332" y="591"/>
                </a:lnTo>
                <a:lnTo>
                  <a:pt x="1462" y="519"/>
                </a:lnTo>
                <a:lnTo>
                  <a:pt x="1578" y="427"/>
                </a:lnTo>
                <a:lnTo>
                  <a:pt x="1681" y="314"/>
                </a:lnTo>
                <a:lnTo>
                  <a:pt x="1767" y="180"/>
                </a:lnTo>
                <a:lnTo>
                  <a:pt x="1833" y="23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4" name="Freeform 7"/>
          <p:cNvSpPr>
            <a:spLocks/>
          </p:cNvSpPr>
          <p:nvPr/>
        </p:nvSpPr>
        <p:spPr bwMode="auto">
          <a:xfrm>
            <a:off x="5496954" y="2898776"/>
            <a:ext cx="979191" cy="1450975"/>
          </a:xfrm>
          <a:custGeom>
            <a:avLst/>
            <a:gdLst>
              <a:gd name="T0" fmla="*/ 0 w 678"/>
              <a:gd name="T1" fmla="*/ 2147483647 h 1036"/>
              <a:gd name="T2" fmla="*/ 2147483647 w 678"/>
              <a:gd name="T3" fmla="*/ 2147483647 h 1036"/>
              <a:gd name="T4" fmla="*/ 2147483647 w 678"/>
              <a:gd name="T5" fmla="*/ 2147483647 h 1036"/>
              <a:gd name="T6" fmla="*/ 2147483647 w 678"/>
              <a:gd name="T7" fmla="*/ 2147483647 h 1036"/>
              <a:gd name="T8" fmla="*/ 2147483647 w 678"/>
              <a:gd name="T9" fmla="*/ 2147483647 h 1036"/>
              <a:gd name="T10" fmla="*/ 2147483647 w 678"/>
              <a:gd name="T11" fmla="*/ 2147483647 h 1036"/>
              <a:gd name="T12" fmla="*/ 2147483647 w 678"/>
              <a:gd name="T13" fmla="*/ 2147483647 h 1036"/>
              <a:gd name="T14" fmla="*/ 2147483647 w 678"/>
              <a:gd name="T15" fmla="*/ 2147483647 h 1036"/>
              <a:gd name="T16" fmla="*/ 2147483647 w 678"/>
              <a:gd name="T17" fmla="*/ 2147483647 h 1036"/>
              <a:gd name="T18" fmla="*/ 2147483647 w 678"/>
              <a:gd name="T19" fmla="*/ 2147483647 h 1036"/>
              <a:gd name="T20" fmla="*/ 2147483647 w 678"/>
              <a:gd name="T21" fmla="*/ 2147483647 h 1036"/>
              <a:gd name="T22" fmla="*/ 2147483647 w 678"/>
              <a:gd name="T23" fmla="*/ 2147483647 h 1036"/>
              <a:gd name="T24" fmla="*/ 2147483647 w 678"/>
              <a:gd name="T25" fmla="*/ 2147483647 h 1036"/>
              <a:gd name="T26" fmla="*/ 2147483647 w 678"/>
              <a:gd name="T27" fmla="*/ 2147483647 h 1036"/>
              <a:gd name="T28" fmla="*/ 2147483647 w 678"/>
              <a:gd name="T29" fmla="*/ 2147483647 h 1036"/>
              <a:gd name="T30" fmla="*/ 2147483647 w 678"/>
              <a:gd name="T31" fmla="*/ 2147483647 h 1036"/>
              <a:gd name="T32" fmla="*/ 2147483647 w 678"/>
              <a:gd name="T33" fmla="*/ 0 h 10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78"/>
              <a:gd name="T52" fmla="*/ 0 h 1036"/>
              <a:gd name="T53" fmla="*/ 678 w 678"/>
              <a:gd name="T54" fmla="*/ 1036 h 10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78" h="1036">
                <a:moveTo>
                  <a:pt x="0" y="1035"/>
                </a:moveTo>
                <a:lnTo>
                  <a:pt x="16" y="958"/>
                </a:lnTo>
                <a:lnTo>
                  <a:pt x="37" y="881"/>
                </a:lnTo>
                <a:lnTo>
                  <a:pt x="61" y="806"/>
                </a:lnTo>
                <a:lnTo>
                  <a:pt x="89" y="732"/>
                </a:lnTo>
                <a:lnTo>
                  <a:pt x="121" y="660"/>
                </a:lnTo>
                <a:lnTo>
                  <a:pt x="155" y="589"/>
                </a:lnTo>
                <a:lnTo>
                  <a:pt x="194" y="520"/>
                </a:lnTo>
                <a:lnTo>
                  <a:pt x="235" y="453"/>
                </a:lnTo>
                <a:lnTo>
                  <a:pt x="280" y="388"/>
                </a:lnTo>
                <a:lnTo>
                  <a:pt x="328" y="325"/>
                </a:lnTo>
                <a:lnTo>
                  <a:pt x="378" y="265"/>
                </a:lnTo>
                <a:lnTo>
                  <a:pt x="433" y="207"/>
                </a:lnTo>
                <a:lnTo>
                  <a:pt x="489" y="152"/>
                </a:lnTo>
                <a:lnTo>
                  <a:pt x="549" y="99"/>
                </a:lnTo>
                <a:lnTo>
                  <a:pt x="611" y="49"/>
                </a:lnTo>
                <a:lnTo>
                  <a:pt x="677" y="0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5" name="Freeform 8"/>
          <p:cNvSpPr>
            <a:spLocks/>
          </p:cNvSpPr>
          <p:nvPr/>
        </p:nvSpPr>
        <p:spPr bwMode="auto">
          <a:xfrm>
            <a:off x="838469" y="2671763"/>
            <a:ext cx="1040757" cy="195262"/>
          </a:xfrm>
          <a:custGeom>
            <a:avLst/>
            <a:gdLst>
              <a:gd name="T0" fmla="*/ 2147483647 w 721"/>
              <a:gd name="T1" fmla="*/ 2147483647 h 140"/>
              <a:gd name="T2" fmla="*/ 2147483647 w 721"/>
              <a:gd name="T3" fmla="*/ 2147483647 h 140"/>
              <a:gd name="T4" fmla="*/ 2147483647 w 721"/>
              <a:gd name="T5" fmla="*/ 2147483647 h 140"/>
              <a:gd name="T6" fmla="*/ 2147483647 w 721"/>
              <a:gd name="T7" fmla="*/ 2147483647 h 140"/>
              <a:gd name="T8" fmla="*/ 2147483647 w 721"/>
              <a:gd name="T9" fmla="*/ 2147483647 h 140"/>
              <a:gd name="T10" fmla="*/ 2147483647 w 721"/>
              <a:gd name="T11" fmla="*/ 2147483647 h 140"/>
              <a:gd name="T12" fmla="*/ 2147483647 w 721"/>
              <a:gd name="T13" fmla="*/ 2147483647 h 140"/>
              <a:gd name="T14" fmla="*/ 2147483647 w 721"/>
              <a:gd name="T15" fmla="*/ 2147483647 h 140"/>
              <a:gd name="T16" fmla="*/ 2147483647 w 721"/>
              <a:gd name="T17" fmla="*/ 2147483647 h 140"/>
              <a:gd name="T18" fmla="*/ 2147483647 w 721"/>
              <a:gd name="T19" fmla="*/ 2147483647 h 140"/>
              <a:gd name="T20" fmla="*/ 2147483647 w 721"/>
              <a:gd name="T21" fmla="*/ 0 h 140"/>
              <a:gd name="T22" fmla="*/ 2147483647 w 721"/>
              <a:gd name="T23" fmla="*/ 2147483647 h 140"/>
              <a:gd name="T24" fmla="*/ 2147483647 w 721"/>
              <a:gd name="T25" fmla="*/ 2147483647 h 140"/>
              <a:gd name="T26" fmla="*/ 2147483647 w 721"/>
              <a:gd name="T27" fmla="*/ 2147483647 h 140"/>
              <a:gd name="T28" fmla="*/ 2147483647 w 721"/>
              <a:gd name="T29" fmla="*/ 2147483647 h 140"/>
              <a:gd name="T30" fmla="*/ 2147483647 w 721"/>
              <a:gd name="T31" fmla="*/ 2147483647 h 140"/>
              <a:gd name="T32" fmla="*/ 0 w 721"/>
              <a:gd name="T33" fmla="*/ 2147483647 h 1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1"/>
              <a:gd name="T52" fmla="*/ 0 h 140"/>
              <a:gd name="T53" fmla="*/ 721 w 721"/>
              <a:gd name="T54" fmla="*/ 140 h 14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1" h="140">
                <a:moveTo>
                  <a:pt x="720" y="139"/>
                </a:moveTo>
                <a:lnTo>
                  <a:pt x="680" y="113"/>
                </a:lnTo>
                <a:lnTo>
                  <a:pt x="639" y="89"/>
                </a:lnTo>
                <a:lnTo>
                  <a:pt x="597" y="68"/>
                </a:lnTo>
                <a:lnTo>
                  <a:pt x="554" y="49"/>
                </a:lnTo>
                <a:lnTo>
                  <a:pt x="509" y="34"/>
                </a:lnTo>
                <a:lnTo>
                  <a:pt x="464" y="21"/>
                </a:lnTo>
                <a:lnTo>
                  <a:pt x="417" y="11"/>
                </a:lnTo>
                <a:lnTo>
                  <a:pt x="372" y="4"/>
                </a:lnTo>
                <a:lnTo>
                  <a:pt x="324" y="1"/>
                </a:lnTo>
                <a:lnTo>
                  <a:pt x="278" y="0"/>
                </a:lnTo>
                <a:lnTo>
                  <a:pt x="230" y="1"/>
                </a:lnTo>
                <a:lnTo>
                  <a:pt x="184" y="6"/>
                </a:lnTo>
                <a:lnTo>
                  <a:pt x="137" y="14"/>
                </a:lnTo>
                <a:lnTo>
                  <a:pt x="90" y="25"/>
                </a:lnTo>
                <a:lnTo>
                  <a:pt x="45" y="38"/>
                </a:lnTo>
                <a:lnTo>
                  <a:pt x="0" y="54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6" name="Freeform 9"/>
          <p:cNvSpPr>
            <a:spLocks/>
          </p:cNvSpPr>
          <p:nvPr/>
        </p:nvSpPr>
        <p:spPr bwMode="auto">
          <a:xfrm>
            <a:off x="6464418" y="2463801"/>
            <a:ext cx="1222523" cy="442913"/>
          </a:xfrm>
          <a:custGeom>
            <a:avLst/>
            <a:gdLst>
              <a:gd name="T0" fmla="*/ 2147483647 w 847"/>
              <a:gd name="T1" fmla="*/ 0 h 316"/>
              <a:gd name="T2" fmla="*/ 2147483647 w 847"/>
              <a:gd name="T3" fmla="*/ 2147483647 h 316"/>
              <a:gd name="T4" fmla="*/ 2147483647 w 847"/>
              <a:gd name="T5" fmla="*/ 2147483647 h 316"/>
              <a:gd name="T6" fmla="*/ 2147483647 w 847"/>
              <a:gd name="T7" fmla="*/ 2147483647 h 316"/>
              <a:gd name="T8" fmla="*/ 2147483647 w 847"/>
              <a:gd name="T9" fmla="*/ 2147483647 h 316"/>
              <a:gd name="T10" fmla="*/ 2147483647 w 847"/>
              <a:gd name="T11" fmla="*/ 2147483647 h 316"/>
              <a:gd name="T12" fmla="*/ 2147483647 w 847"/>
              <a:gd name="T13" fmla="*/ 2147483647 h 316"/>
              <a:gd name="T14" fmla="*/ 2147483647 w 847"/>
              <a:gd name="T15" fmla="*/ 2147483647 h 316"/>
              <a:gd name="T16" fmla="*/ 2147483647 w 847"/>
              <a:gd name="T17" fmla="*/ 2147483647 h 316"/>
              <a:gd name="T18" fmla="*/ 2147483647 w 847"/>
              <a:gd name="T19" fmla="*/ 2147483647 h 316"/>
              <a:gd name="T20" fmla="*/ 2147483647 w 847"/>
              <a:gd name="T21" fmla="*/ 2147483647 h 316"/>
              <a:gd name="T22" fmla="*/ 2147483647 w 847"/>
              <a:gd name="T23" fmla="*/ 2147483647 h 316"/>
              <a:gd name="T24" fmla="*/ 2147483647 w 847"/>
              <a:gd name="T25" fmla="*/ 2147483647 h 316"/>
              <a:gd name="T26" fmla="*/ 2147483647 w 847"/>
              <a:gd name="T27" fmla="*/ 2147483647 h 316"/>
              <a:gd name="T28" fmla="*/ 2147483647 w 847"/>
              <a:gd name="T29" fmla="*/ 2147483647 h 316"/>
              <a:gd name="T30" fmla="*/ 2147483647 w 847"/>
              <a:gd name="T31" fmla="*/ 2147483647 h 316"/>
              <a:gd name="T32" fmla="*/ 0 w 847"/>
              <a:gd name="T33" fmla="*/ 2147483647 h 3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47"/>
              <a:gd name="T52" fmla="*/ 0 h 316"/>
              <a:gd name="T53" fmla="*/ 847 w 847"/>
              <a:gd name="T54" fmla="*/ 316 h 3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47" h="316">
                <a:moveTo>
                  <a:pt x="846" y="0"/>
                </a:moveTo>
                <a:lnTo>
                  <a:pt x="786" y="2"/>
                </a:lnTo>
                <a:lnTo>
                  <a:pt x="728" y="5"/>
                </a:lnTo>
                <a:lnTo>
                  <a:pt x="670" y="11"/>
                </a:lnTo>
                <a:lnTo>
                  <a:pt x="612" y="19"/>
                </a:lnTo>
                <a:lnTo>
                  <a:pt x="555" y="31"/>
                </a:lnTo>
                <a:lnTo>
                  <a:pt x="499" y="45"/>
                </a:lnTo>
                <a:lnTo>
                  <a:pt x="444" y="62"/>
                </a:lnTo>
                <a:lnTo>
                  <a:pt x="390" y="80"/>
                </a:lnTo>
                <a:lnTo>
                  <a:pt x="336" y="102"/>
                </a:lnTo>
                <a:lnTo>
                  <a:pt x="283" y="125"/>
                </a:lnTo>
                <a:lnTo>
                  <a:pt x="233" y="152"/>
                </a:lnTo>
                <a:lnTo>
                  <a:pt x="183" y="180"/>
                </a:lnTo>
                <a:lnTo>
                  <a:pt x="135" y="211"/>
                </a:lnTo>
                <a:lnTo>
                  <a:pt x="88" y="243"/>
                </a:lnTo>
                <a:lnTo>
                  <a:pt x="43" y="279"/>
                </a:lnTo>
                <a:lnTo>
                  <a:pt x="0" y="315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7" name="Freeform 10"/>
          <p:cNvSpPr>
            <a:spLocks/>
          </p:cNvSpPr>
          <p:nvPr/>
        </p:nvSpPr>
        <p:spPr bwMode="auto">
          <a:xfrm>
            <a:off x="1719448" y="2473326"/>
            <a:ext cx="960134" cy="569913"/>
          </a:xfrm>
          <a:custGeom>
            <a:avLst/>
            <a:gdLst>
              <a:gd name="T0" fmla="*/ 2147483647 w 666"/>
              <a:gd name="T1" fmla="*/ 2147483647 h 407"/>
              <a:gd name="T2" fmla="*/ 2147483647 w 666"/>
              <a:gd name="T3" fmla="*/ 2147483647 h 407"/>
              <a:gd name="T4" fmla="*/ 2147483647 w 666"/>
              <a:gd name="T5" fmla="*/ 2147483647 h 407"/>
              <a:gd name="T6" fmla="*/ 2147483647 w 666"/>
              <a:gd name="T7" fmla="*/ 2147483647 h 407"/>
              <a:gd name="T8" fmla="*/ 2147483647 w 666"/>
              <a:gd name="T9" fmla="*/ 2147483647 h 407"/>
              <a:gd name="T10" fmla="*/ 2147483647 w 666"/>
              <a:gd name="T11" fmla="*/ 2147483647 h 407"/>
              <a:gd name="T12" fmla="*/ 2147483647 w 666"/>
              <a:gd name="T13" fmla="*/ 2147483647 h 407"/>
              <a:gd name="T14" fmla="*/ 2147483647 w 666"/>
              <a:gd name="T15" fmla="*/ 2147483647 h 407"/>
              <a:gd name="T16" fmla="*/ 2147483647 w 666"/>
              <a:gd name="T17" fmla="*/ 2147483647 h 407"/>
              <a:gd name="T18" fmla="*/ 2147483647 w 666"/>
              <a:gd name="T19" fmla="*/ 2147483647 h 407"/>
              <a:gd name="T20" fmla="*/ 2147483647 w 666"/>
              <a:gd name="T21" fmla="*/ 0 h 407"/>
              <a:gd name="T22" fmla="*/ 2147483647 w 666"/>
              <a:gd name="T23" fmla="*/ 2147483647 h 407"/>
              <a:gd name="T24" fmla="*/ 2147483647 w 666"/>
              <a:gd name="T25" fmla="*/ 2147483647 h 407"/>
              <a:gd name="T26" fmla="*/ 2147483647 w 666"/>
              <a:gd name="T27" fmla="*/ 2147483647 h 407"/>
              <a:gd name="T28" fmla="*/ 2147483647 w 666"/>
              <a:gd name="T29" fmla="*/ 2147483647 h 407"/>
              <a:gd name="T30" fmla="*/ 2147483647 w 666"/>
              <a:gd name="T31" fmla="*/ 2147483647 h 407"/>
              <a:gd name="T32" fmla="*/ 0 w 666"/>
              <a:gd name="T33" fmla="*/ 2147483647 h 40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66"/>
              <a:gd name="T52" fmla="*/ 0 h 407"/>
              <a:gd name="T53" fmla="*/ 666 w 666"/>
              <a:gd name="T54" fmla="*/ 407 h 40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66" h="407">
                <a:moveTo>
                  <a:pt x="653" y="406"/>
                </a:moveTo>
                <a:lnTo>
                  <a:pt x="665" y="338"/>
                </a:lnTo>
                <a:lnTo>
                  <a:pt x="664" y="274"/>
                </a:lnTo>
                <a:lnTo>
                  <a:pt x="649" y="215"/>
                </a:lnTo>
                <a:lnTo>
                  <a:pt x="623" y="162"/>
                </a:lnTo>
                <a:lnTo>
                  <a:pt x="586" y="116"/>
                </a:lnTo>
                <a:lnTo>
                  <a:pt x="542" y="76"/>
                </a:lnTo>
                <a:lnTo>
                  <a:pt x="491" y="45"/>
                </a:lnTo>
                <a:lnTo>
                  <a:pt x="436" y="20"/>
                </a:lnTo>
                <a:lnTo>
                  <a:pt x="376" y="6"/>
                </a:lnTo>
                <a:lnTo>
                  <a:pt x="315" y="0"/>
                </a:lnTo>
                <a:lnTo>
                  <a:pt x="253" y="3"/>
                </a:lnTo>
                <a:lnTo>
                  <a:pt x="194" y="17"/>
                </a:lnTo>
                <a:lnTo>
                  <a:pt x="136" y="42"/>
                </a:lnTo>
                <a:lnTo>
                  <a:pt x="84" y="78"/>
                </a:lnTo>
                <a:lnTo>
                  <a:pt x="37" y="126"/>
                </a:lnTo>
                <a:lnTo>
                  <a:pt x="0" y="186"/>
                </a:lnTo>
              </a:path>
            </a:pathLst>
          </a:cu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 flipH="1">
            <a:off x="2468499" y="3114676"/>
            <a:ext cx="145120" cy="346075"/>
          </a:xfrm>
          <a:prstGeom prst="line">
            <a:avLst/>
          </a:prstGeom>
          <a:noFill/>
          <a:ln w="9009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 flipV="1">
            <a:off x="747586" y="1960563"/>
            <a:ext cx="0" cy="369728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759313" y="5653088"/>
            <a:ext cx="7511038" cy="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11" name="Line 14"/>
          <p:cNvSpPr>
            <a:spLocks noChangeShapeType="1"/>
          </p:cNvSpPr>
          <p:nvPr/>
        </p:nvSpPr>
        <p:spPr bwMode="auto">
          <a:xfrm flipV="1">
            <a:off x="2768999" y="1858964"/>
            <a:ext cx="0" cy="3792537"/>
          </a:xfrm>
          <a:prstGeom prst="line">
            <a:avLst/>
          </a:pr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12" name="Line 15"/>
          <p:cNvSpPr>
            <a:spLocks noChangeShapeType="1"/>
          </p:cNvSpPr>
          <p:nvPr/>
        </p:nvSpPr>
        <p:spPr bwMode="auto">
          <a:xfrm flipV="1">
            <a:off x="4720051" y="1858964"/>
            <a:ext cx="0" cy="3792537"/>
          </a:xfrm>
          <a:prstGeom prst="line">
            <a:avLst/>
          </a:pr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13" name="Line 16"/>
          <p:cNvSpPr>
            <a:spLocks noChangeShapeType="1"/>
          </p:cNvSpPr>
          <p:nvPr/>
        </p:nvSpPr>
        <p:spPr bwMode="auto">
          <a:xfrm flipV="1">
            <a:off x="6873392" y="1858964"/>
            <a:ext cx="0" cy="3792537"/>
          </a:xfrm>
          <a:prstGeom prst="line">
            <a:avLst/>
          </a:prstGeom>
          <a:noFill/>
          <a:ln w="19050">
            <a:solidFill>
              <a:srgbClr val="777777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endParaRPr lang="en-NZ"/>
          </a:p>
        </p:txBody>
      </p:sp>
      <p:sp>
        <p:nvSpPr>
          <p:cNvPr id="25614" name="Rectangle 2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381000">
              <a:buFont typeface="Monotype Sorts" pitchFamily="2" charset="2"/>
              <a:buNone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Supporting Personal Change</a:t>
            </a:r>
          </a:p>
        </p:txBody>
      </p:sp>
      <p:sp>
        <p:nvSpPr>
          <p:cNvPr id="25615" name="Text Box 4"/>
          <p:cNvSpPr txBox="1">
            <a:spLocks noChangeArrowheads="1"/>
          </p:cNvSpPr>
          <p:nvPr/>
        </p:nvSpPr>
        <p:spPr bwMode="auto">
          <a:xfrm>
            <a:off x="812083" y="2365376"/>
            <a:ext cx="2129887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External Data</a:t>
            </a:r>
            <a:br>
              <a:rPr lang="en-GB" sz="1200" b="1"/>
            </a:br>
            <a:endParaRPr lang="en-GB" sz="1200" b="1"/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Head up/out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Work through feedback</a:t>
            </a:r>
            <a:br>
              <a:rPr lang="en-GB" sz="1200" b="1"/>
            </a:br>
            <a:endParaRPr lang="en-GB" sz="1200" b="1"/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Cross boundary exposure</a:t>
            </a:r>
            <a:br>
              <a:rPr lang="en-GB" sz="1200" b="1"/>
            </a:br>
            <a:endParaRPr lang="en-GB" sz="1200" b="1"/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Hold back rewards</a:t>
            </a:r>
            <a:br>
              <a:rPr lang="en-GB" sz="1200" b="1"/>
            </a:br>
            <a:endParaRPr lang="en-GB" sz="1200" b="1"/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Job rotation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Office moves</a:t>
            </a:r>
          </a:p>
        </p:txBody>
      </p:sp>
      <p:sp>
        <p:nvSpPr>
          <p:cNvPr id="25616" name="Text Box 17"/>
          <p:cNvSpPr txBox="1">
            <a:spLocks noChangeArrowheads="1"/>
          </p:cNvSpPr>
          <p:nvPr/>
        </p:nvSpPr>
        <p:spPr bwMode="auto">
          <a:xfrm>
            <a:off x="2881870" y="2365375"/>
            <a:ext cx="1783945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External Data</a:t>
            </a:r>
            <a:br>
              <a:rPr lang="en-GB" sz="1200" b="1"/>
            </a:br>
            <a:endParaRPr lang="en-GB" sz="1200" b="1"/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Role models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Spell out current reality &amp; consequences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Listen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Avoid providing solutions / quick fixes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Recognise efforts/acknowledge the past but don't get stuck in it</a:t>
            </a: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4849047" y="2365376"/>
            <a:ext cx="2138682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Focus / and</a:t>
            </a:r>
            <a:br>
              <a:rPr lang="en-GB" sz="1200" b="1"/>
            </a:br>
            <a:r>
              <a:rPr lang="en-GB" sz="1200" b="1"/>
              <a:t>Prioritise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Identify first / small steps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Increase personal accountability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Their solutions not yours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Encourage experiments  &amp; review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Build confidence  / competence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Praise early success</a:t>
            </a:r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7011183" y="2374900"/>
            <a:ext cx="1615372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Continue development challenge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Keep providing feedback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Stretch performance targets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Celebrate success but link to new targets</a:t>
            </a:r>
          </a:p>
          <a:p>
            <a:pPr marL="173038" indent="-173038" algn="l" defTabSz="381000">
              <a:lnSpc>
                <a:spcPct val="150000"/>
              </a:lnSpc>
              <a:buClr>
                <a:srgbClr val="000099"/>
              </a:buClr>
              <a:buSzPct val="120000"/>
              <a:buFontTx/>
              <a:buChar char="•"/>
            </a:pPr>
            <a:r>
              <a:rPr lang="en-GB" sz="1200" b="1"/>
              <a:t>Challenge assumptions about change</a:t>
            </a:r>
          </a:p>
        </p:txBody>
      </p:sp>
      <p:pic>
        <p:nvPicPr>
          <p:cNvPr id="19" name="Picture 3" descr="H:\HR Documents\HR Management\Logos\Dilworth Logo Collection 2012\Dilworth logo without tagline\Horizontal\PNG\Dilworth logo_horiz_colour logo white text on transparent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99392"/>
            <a:ext cx="1136051" cy="4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1001</TotalTime>
  <Words>1725</Words>
  <Application>Microsoft Office PowerPoint</Application>
  <PresentationFormat>On-screen Show (4:3)</PresentationFormat>
  <Paragraphs>402</Paragraphs>
  <Slides>32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Clarity</vt:lpstr>
      <vt:lpstr>Clip</vt:lpstr>
      <vt:lpstr>                                                    EMPLOYEE ENGAGEMENT AND Change </vt:lpstr>
      <vt:lpstr>Agenda</vt:lpstr>
      <vt:lpstr>Research on Organizational and   Personal Change</vt:lpstr>
      <vt:lpstr>Engagement and Change…the research </vt:lpstr>
      <vt:lpstr>Why its tough…</vt:lpstr>
      <vt:lpstr> Change Management Tools  -The Change Curve  -The Change House</vt:lpstr>
      <vt:lpstr>The Change Curve  - The emotional stages of change:</vt:lpstr>
      <vt:lpstr>PowerPoint Presentation</vt:lpstr>
      <vt:lpstr>Supporting Personal Change</vt:lpstr>
      <vt:lpstr>PowerPoint Presentation</vt:lpstr>
      <vt:lpstr>PowerPoint Presentation</vt:lpstr>
      <vt:lpstr>Evidence of Contentment</vt:lpstr>
      <vt:lpstr>PowerPoint Presentation</vt:lpstr>
      <vt:lpstr>Evidence of Denial</vt:lpstr>
      <vt:lpstr>PowerPoint Presentation</vt:lpstr>
      <vt:lpstr>Evidence of Confusion</vt:lpstr>
      <vt:lpstr>PowerPoint Presentation</vt:lpstr>
      <vt:lpstr>Evidence of Renewal</vt:lpstr>
      <vt:lpstr>PowerPoint Presentation</vt:lpstr>
      <vt:lpstr>PowerPoint Presentation</vt:lpstr>
      <vt:lpstr>From Contentment To Denial</vt:lpstr>
      <vt:lpstr>From Denial To Confusion</vt:lpstr>
      <vt:lpstr>From Confusion To Renewal</vt:lpstr>
      <vt:lpstr>Preventing Slippage Into Contentment</vt:lpstr>
      <vt:lpstr>PowerPoint Presentation</vt:lpstr>
      <vt:lpstr>Change House: Key Messages</vt:lpstr>
      <vt:lpstr> Appraisal at Dilworth  – a Case Study in change</vt:lpstr>
      <vt:lpstr>Appraisal at Dilworth – Case Study</vt:lpstr>
      <vt:lpstr> The emotional stages of change:</vt:lpstr>
      <vt:lpstr>Behavioural Goals…the “How” - key to engagement</vt:lpstr>
      <vt:lpstr>Agreed Behavioural Goals…</vt:lpstr>
      <vt:lpstr>Concept of change is hardly new…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 Tutor Induction</dc:title>
  <dc:creator>Deborahb</dc:creator>
  <cp:lastModifiedBy>Deborahb</cp:lastModifiedBy>
  <cp:revision>66</cp:revision>
  <cp:lastPrinted>2013-10-10T21:59:37Z</cp:lastPrinted>
  <dcterms:created xsi:type="dcterms:W3CDTF">2013-07-24T01:14:52Z</dcterms:created>
  <dcterms:modified xsi:type="dcterms:W3CDTF">2014-04-07T02:09:56Z</dcterms:modified>
</cp:coreProperties>
</file>