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4" d="100"/>
          <a:sy n="104" d="100"/>
        </p:scale>
        <p:origin x="-90" y="-5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09CF8A-A63D-41ED-89B6-B49CEC1E26DF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NZ"/>
        </a:p>
      </dgm:t>
    </dgm:pt>
    <dgm:pt modelId="{9155CB75-A806-49DF-96E1-0B45144BFF3E}">
      <dgm:prSet custT="1"/>
      <dgm:spPr>
        <a:ln>
          <a:solidFill>
            <a:srgbClr val="C00000"/>
          </a:solidFill>
        </a:ln>
      </dgm:spPr>
      <dgm:t>
        <a:bodyPr/>
        <a:lstStyle/>
        <a:p>
          <a:pPr rtl="0"/>
          <a:r>
            <a:rPr lang="en-US" sz="2000" b="1" dirty="0" smtClean="0">
              <a:solidFill>
                <a:schemeClr val="bg1">
                  <a:lumMod val="50000"/>
                </a:schemeClr>
              </a:solidFill>
            </a:rPr>
            <a:t>Fiduciary</a:t>
          </a:r>
          <a:endParaRPr lang="en-NZ" sz="2000" b="1" dirty="0">
            <a:solidFill>
              <a:schemeClr val="bg1">
                <a:lumMod val="50000"/>
              </a:schemeClr>
            </a:solidFill>
          </a:endParaRPr>
        </a:p>
      </dgm:t>
    </dgm:pt>
    <dgm:pt modelId="{0ED34E79-2C4B-4413-AF27-BB884EFE5846}" type="parTrans" cxnId="{DD1CAA4F-2099-446B-A04E-2E2E30E922E5}">
      <dgm:prSet/>
      <dgm:spPr/>
      <dgm:t>
        <a:bodyPr/>
        <a:lstStyle/>
        <a:p>
          <a:endParaRPr lang="en-NZ"/>
        </a:p>
      </dgm:t>
    </dgm:pt>
    <dgm:pt modelId="{4355A92F-DCDD-4449-BB0E-8E5D82C18F78}" type="sibTrans" cxnId="{DD1CAA4F-2099-446B-A04E-2E2E30E922E5}">
      <dgm:prSet/>
      <dgm:spPr/>
      <dgm:t>
        <a:bodyPr/>
        <a:lstStyle/>
        <a:p>
          <a:endParaRPr lang="en-NZ"/>
        </a:p>
      </dgm:t>
    </dgm:pt>
    <dgm:pt modelId="{9A3D3476-88C2-4F88-A89F-08C715E3B038}">
      <dgm:prSet custT="1"/>
      <dgm:spPr>
        <a:ln>
          <a:solidFill>
            <a:srgbClr val="C00000"/>
          </a:solidFill>
        </a:ln>
      </dgm:spPr>
      <dgm:t>
        <a:bodyPr/>
        <a:lstStyle/>
        <a:p>
          <a:pPr rtl="0"/>
          <a:r>
            <a:rPr lang="en-US" sz="2000" b="1" dirty="0" smtClean="0">
              <a:solidFill>
                <a:schemeClr val="bg1">
                  <a:lumMod val="50000"/>
                </a:schemeClr>
              </a:solidFill>
            </a:rPr>
            <a:t>Strategic</a:t>
          </a:r>
          <a:endParaRPr lang="en-NZ" sz="2000" b="1" dirty="0">
            <a:solidFill>
              <a:schemeClr val="bg1">
                <a:lumMod val="50000"/>
              </a:schemeClr>
            </a:solidFill>
          </a:endParaRPr>
        </a:p>
      </dgm:t>
    </dgm:pt>
    <dgm:pt modelId="{02AD2F3C-57CD-4A0D-8A10-81542E037093}" type="parTrans" cxnId="{C22A4F81-0D45-48C4-AAF7-0700DA4FE856}">
      <dgm:prSet/>
      <dgm:spPr/>
      <dgm:t>
        <a:bodyPr/>
        <a:lstStyle/>
        <a:p>
          <a:endParaRPr lang="en-NZ"/>
        </a:p>
      </dgm:t>
    </dgm:pt>
    <dgm:pt modelId="{B746E61B-3386-4078-8271-EAC7315629E4}" type="sibTrans" cxnId="{C22A4F81-0D45-48C4-AAF7-0700DA4FE856}">
      <dgm:prSet/>
      <dgm:spPr/>
      <dgm:t>
        <a:bodyPr/>
        <a:lstStyle/>
        <a:p>
          <a:endParaRPr lang="en-NZ"/>
        </a:p>
      </dgm:t>
    </dgm:pt>
    <dgm:pt modelId="{3A6B0F6F-5D3C-4A00-9857-40030A3A0609}" type="pres">
      <dgm:prSet presAssocID="{2D09CF8A-A63D-41ED-89B6-B49CEC1E26DF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n-NZ"/>
        </a:p>
      </dgm:t>
    </dgm:pt>
    <dgm:pt modelId="{C5D4C417-5C33-477F-99B4-14D0FB08B507}" type="pres">
      <dgm:prSet presAssocID="{2D09CF8A-A63D-41ED-89B6-B49CEC1E26DF}" presName="pyramid" presStyleLbl="node1" presStyleIdx="0" presStyleCnt="1" custScaleX="154237" custLinFactNeighborX="389" custLinFactNeighborY="-559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endParaRPr lang="en-NZ"/>
        </a:p>
      </dgm:t>
    </dgm:pt>
    <dgm:pt modelId="{7071112E-6F72-420D-B58E-7393B394586E}" type="pres">
      <dgm:prSet presAssocID="{2D09CF8A-A63D-41ED-89B6-B49CEC1E26DF}" presName="theList" presStyleCnt="0"/>
      <dgm:spPr/>
    </dgm:pt>
    <dgm:pt modelId="{CF7FA7FD-620D-48FD-892C-32F7BC2044CD}" type="pres">
      <dgm:prSet presAssocID="{9155CB75-A806-49DF-96E1-0B45144BFF3E}" presName="aNode" presStyleLbl="fgAcc1" presStyleIdx="0" presStyleCnt="2" custAng="18481417" custScaleX="103518" custScaleY="14816" custLinFactX="-19114" custLinFactY="3792" custLinFactNeighborX="-100000" custLinFactNeighborY="100000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7026EA68-BB87-413D-AAE5-1A1E6BAF036F}" type="pres">
      <dgm:prSet presAssocID="{9155CB75-A806-49DF-96E1-0B45144BFF3E}" presName="aSpace" presStyleCnt="0"/>
      <dgm:spPr/>
    </dgm:pt>
    <dgm:pt modelId="{88479334-F484-4F89-896F-D8DD19D86A38}" type="pres">
      <dgm:prSet presAssocID="{9A3D3476-88C2-4F88-A89F-08C715E3B038}" presName="aNode" presStyleLbl="fgAcc1" presStyleIdx="1" presStyleCnt="2" custAng="3150419" custScaleX="111380" custScaleY="17824" custLinFactNeighborX="25687" custLinFactNeighborY="-83840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F3123B11-2879-4E4E-8286-C7B3367C002B}" type="pres">
      <dgm:prSet presAssocID="{9A3D3476-88C2-4F88-A89F-08C715E3B038}" presName="aSpace" presStyleCnt="0"/>
      <dgm:spPr/>
    </dgm:pt>
  </dgm:ptLst>
  <dgm:cxnLst>
    <dgm:cxn modelId="{DD1CAA4F-2099-446B-A04E-2E2E30E922E5}" srcId="{2D09CF8A-A63D-41ED-89B6-B49CEC1E26DF}" destId="{9155CB75-A806-49DF-96E1-0B45144BFF3E}" srcOrd="0" destOrd="0" parTransId="{0ED34E79-2C4B-4413-AF27-BB884EFE5846}" sibTransId="{4355A92F-DCDD-4449-BB0E-8E5D82C18F78}"/>
    <dgm:cxn modelId="{F24B441D-FE85-469B-B3E0-D34177E58E1C}" type="presOf" srcId="{9A3D3476-88C2-4F88-A89F-08C715E3B038}" destId="{88479334-F484-4F89-896F-D8DD19D86A38}" srcOrd="0" destOrd="0" presId="urn:microsoft.com/office/officeart/2005/8/layout/pyramid2"/>
    <dgm:cxn modelId="{FA4FCD67-590A-4B96-9714-3339D4247923}" type="presOf" srcId="{2D09CF8A-A63D-41ED-89B6-B49CEC1E26DF}" destId="{3A6B0F6F-5D3C-4A00-9857-40030A3A0609}" srcOrd="0" destOrd="0" presId="urn:microsoft.com/office/officeart/2005/8/layout/pyramid2"/>
    <dgm:cxn modelId="{C22A4F81-0D45-48C4-AAF7-0700DA4FE856}" srcId="{2D09CF8A-A63D-41ED-89B6-B49CEC1E26DF}" destId="{9A3D3476-88C2-4F88-A89F-08C715E3B038}" srcOrd="1" destOrd="0" parTransId="{02AD2F3C-57CD-4A0D-8A10-81542E037093}" sibTransId="{B746E61B-3386-4078-8271-EAC7315629E4}"/>
    <dgm:cxn modelId="{811C21E4-A4C4-4DA2-9380-3919E8871B7A}" type="presOf" srcId="{9155CB75-A806-49DF-96E1-0B45144BFF3E}" destId="{CF7FA7FD-620D-48FD-892C-32F7BC2044CD}" srcOrd="0" destOrd="0" presId="urn:microsoft.com/office/officeart/2005/8/layout/pyramid2"/>
    <dgm:cxn modelId="{5513D0FA-7698-409A-845C-6DCB41C81C0F}" type="presParOf" srcId="{3A6B0F6F-5D3C-4A00-9857-40030A3A0609}" destId="{C5D4C417-5C33-477F-99B4-14D0FB08B507}" srcOrd="0" destOrd="0" presId="urn:microsoft.com/office/officeart/2005/8/layout/pyramid2"/>
    <dgm:cxn modelId="{32138873-76DD-420C-9547-558F64E7BFE1}" type="presParOf" srcId="{3A6B0F6F-5D3C-4A00-9857-40030A3A0609}" destId="{7071112E-6F72-420D-B58E-7393B394586E}" srcOrd="1" destOrd="0" presId="urn:microsoft.com/office/officeart/2005/8/layout/pyramid2"/>
    <dgm:cxn modelId="{29237444-B6DC-4D51-8EC0-3636F32F2259}" type="presParOf" srcId="{7071112E-6F72-420D-B58E-7393B394586E}" destId="{CF7FA7FD-620D-48FD-892C-32F7BC2044CD}" srcOrd="0" destOrd="0" presId="urn:microsoft.com/office/officeart/2005/8/layout/pyramid2"/>
    <dgm:cxn modelId="{E09F2141-EF0F-4012-8C3A-65FF1837E3A4}" type="presParOf" srcId="{7071112E-6F72-420D-B58E-7393B394586E}" destId="{7026EA68-BB87-413D-AAE5-1A1E6BAF036F}" srcOrd="1" destOrd="0" presId="urn:microsoft.com/office/officeart/2005/8/layout/pyramid2"/>
    <dgm:cxn modelId="{97B2BEA7-D587-467B-916E-D3EFFE11A792}" type="presParOf" srcId="{7071112E-6F72-420D-B58E-7393B394586E}" destId="{88479334-F484-4F89-896F-D8DD19D86A38}" srcOrd="2" destOrd="0" presId="urn:microsoft.com/office/officeart/2005/8/layout/pyramid2"/>
    <dgm:cxn modelId="{FA44BEBD-6F02-4945-993D-F495624E237B}" type="presParOf" srcId="{7071112E-6F72-420D-B58E-7393B394586E}" destId="{F3123B11-2879-4E4E-8286-C7B3367C002B}" srcOrd="3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D4C417-5C33-477F-99B4-14D0FB08B507}">
      <dsp:nvSpPr>
        <dsp:cNvPr id="0" name=""/>
        <dsp:cNvSpPr/>
      </dsp:nvSpPr>
      <dsp:spPr>
        <a:xfrm>
          <a:off x="1134703" y="0"/>
          <a:ext cx="4720176" cy="3060340"/>
        </a:xfrm>
        <a:prstGeom prst="triangle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7FA7FD-620D-48FD-892C-32F7BC2044CD}">
      <dsp:nvSpPr>
        <dsp:cNvPr id="0" name=""/>
        <dsp:cNvSpPr/>
      </dsp:nvSpPr>
      <dsp:spPr>
        <a:xfrm rot="18481417">
          <a:off x="1078456" y="1223450"/>
          <a:ext cx="2059201" cy="36273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bg1">
                  <a:lumMod val="50000"/>
                </a:schemeClr>
              </a:solidFill>
            </a:rPr>
            <a:t>Fiduciary</a:t>
          </a:r>
          <a:endParaRPr lang="en-NZ" sz="2000" b="1" kern="1200" dirty="0">
            <a:solidFill>
              <a:schemeClr val="bg1">
                <a:lumMod val="50000"/>
              </a:schemeClr>
            </a:solidFill>
          </a:endParaRPr>
        </a:p>
      </dsp:txBody>
      <dsp:txXfrm>
        <a:off x="1096163" y="1241157"/>
        <a:ext cx="2023787" cy="327321"/>
      </dsp:txXfrm>
    </dsp:sp>
    <dsp:sp modelId="{88479334-F484-4F89-896F-D8DD19D86A38}">
      <dsp:nvSpPr>
        <dsp:cNvPr id="0" name=""/>
        <dsp:cNvSpPr/>
      </dsp:nvSpPr>
      <dsp:spPr>
        <a:xfrm rot="3150419">
          <a:off x="3880672" y="1236769"/>
          <a:ext cx="2215594" cy="4363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bg1">
                  <a:lumMod val="50000"/>
                </a:schemeClr>
              </a:solidFill>
            </a:rPr>
            <a:t>Strategic</a:t>
          </a:r>
          <a:endParaRPr lang="en-NZ" sz="2000" b="1" kern="1200" dirty="0">
            <a:solidFill>
              <a:schemeClr val="bg1">
                <a:lumMod val="50000"/>
              </a:schemeClr>
            </a:solidFill>
          </a:endParaRPr>
        </a:p>
      </dsp:txBody>
      <dsp:txXfrm>
        <a:off x="3901974" y="1258071"/>
        <a:ext cx="2172990" cy="3937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084E67-8E11-4C0A-8173-55E2111DB376}" type="datetimeFigureOut">
              <a:rPr lang="en-NZ" smtClean="0"/>
              <a:t>19/06/2014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CFD770-CDC3-4028-8390-565877A0EB1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870317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60F33D75-AA37-4CE4-923D-885FD58104F7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NZ" dirty="0" smtClean="0">
                <a:latin typeface="Arial" pitchFamily="34" charset="0"/>
                <a:cs typeface="Arial" pitchFamily="34" charset="0"/>
              </a:rPr>
              <a:t>No change</a:t>
            </a:r>
          </a:p>
        </p:txBody>
      </p:sp>
      <p:sp>
        <p:nvSpPr>
          <p:cNvPr id="40964" name="Slide Number Placeholder 3"/>
          <p:cNvSpPr txBox="1">
            <a:spLocks noGrp="1"/>
          </p:cNvSpPr>
          <p:nvPr/>
        </p:nvSpPr>
        <p:spPr bwMode="auto">
          <a:xfrm>
            <a:off x="3884614" y="8685214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/>
            <a:fld id="{C0D8B2ED-E44E-44F4-AB23-5585FA7A2C86}" type="slidenum">
              <a:rPr lang="en-GB" sz="1200"/>
              <a:pPr algn="r"/>
              <a:t>2</a:t>
            </a:fld>
            <a:endParaRPr lang="en-GB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60F33D75-AA37-4CE4-923D-885FD58104F7}" type="slidenum">
              <a:rPr lang="en-GB" smtClean="0"/>
              <a:pPr/>
              <a:t>3</a:t>
            </a:fld>
            <a:endParaRPr lang="en-GB" smtClean="0"/>
          </a:p>
        </p:txBody>
      </p:sp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NZ" dirty="0" smtClean="0">
                <a:latin typeface="Arial" pitchFamily="34" charset="0"/>
                <a:cs typeface="Arial" pitchFamily="34" charset="0"/>
              </a:rPr>
              <a:t>No change</a:t>
            </a:r>
          </a:p>
        </p:txBody>
      </p:sp>
      <p:sp>
        <p:nvSpPr>
          <p:cNvPr id="40964" name="Slide Number Placeholder 3"/>
          <p:cNvSpPr txBox="1">
            <a:spLocks noGrp="1"/>
          </p:cNvSpPr>
          <p:nvPr/>
        </p:nvSpPr>
        <p:spPr bwMode="auto">
          <a:xfrm>
            <a:off x="3884614" y="8685214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/>
            <a:fld id="{C0D8B2ED-E44E-44F4-AB23-5585FA7A2C86}" type="slidenum">
              <a:rPr lang="en-GB" sz="1200"/>
              <a:pPr algn="r"/>
              <a:t>3</a:t>
            </a:fld>
            <a:endParaRPr lang="en-GB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60F33D75-AA37-4CE4-923D-885FD58104F7}" type="slidenum">
              <a:rPr lang="en-GB" smtClean="0"/>
              <a:pPr/>
              <a:t>4</a:t>
            </a:fld>
            <a:endParaRPr lang="en-GB" smtClean="0"/>
          </a:p>
        </p:txBody>
      </p:sp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NZ" dirty="0" smtClean="0">
                <a:latin typeface="Arial" pitchFamily="34" charset="0"/>
                <a:cs typeface="Arial" pitchFamily="34" charset="0"/>
              </a:rPr>
              <a:t>No change</a:t>
            </a:r>
          </a:p>
        </p:txBody>
      </p:sp>
      <p:sp>
        <p:nvSpPr>
          <p:cNvPr id="40964" name="Slide Number Placeholder 3"/>
          <p:cNvSpPr txBox="1">
            <a:spLocks noGrp="1"/>
          </p:cNvSpPr>
          <p:nvPr/>
        </p:nvSpPr>
        <p:spPr bwMode="auto">
          <a:xfrm>
            <a:off x="3884614" y="8685214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/>
            <a:fld id="{C0D8B2ED-E44E-44F4-AB23-5585FA7A2C86}" type="slidenum">
              <a:rPr lang="en-GB" sz="1200"/>
              <a:pPr algn="r"/>
              <a:t>4</a:t>
            </a:fld>
            <a:endParaRPr lang="en-GB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No change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34B738-B571-4AD1-A765-A944AD1676B0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79770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No change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34B738-B571-4AD1-A765-A944AD1676B0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27264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No change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34B738-B571-4AD1-A765-A944AD1676B0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5640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2183F-494B-41DB-99D0-B830B4AD57CA}" type="datetimeFigureOut">
              <a:rPr lang="en-NZ" smtClean="0"/>
              <a:t>19/06/2014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EE0A-0F0C-4D79-80C4-5911C45B41D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19713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2183F-494B-41DB-99D0-B830B4AD57CA}" type="datetimeFigureOut">
              <a:rPr lang="en-NZ" smtClean="0"/>
              <a:t>19/06/2014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EE0A-0F0C-4D79-80C4-5911C45B41D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11785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2183F-494B-41DB-99D0-B830B4AD57CA}" type="datetimeFigureOut">
              <a:rPr lang="en-NZ" smtClean="0"/>
              <a:t>19/06/2014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EE0A-0F0C-4D79-80C4-5911C45B41D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89710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2183F-494B-41DB-99D0-B830B4AD57CA}" type="datetimeFigureOut">
              <a:rPr lang="en-NZ" smtClean="0"/>
              <a:t>19/06/2014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EE0A-0F0C-4D79-80C4-5911C45B41D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19623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2183F-494B-41DB-99D0-B830B4AD57CA}" type="datetimeFigureOut">
              <a:rPr lang="en-NZ" smtClean="0"/>
              <a:t>19/06/2014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EE0A-0F0C-4D79-80C4-5911C45B41D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06503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2183F-494B-41DB-99D0-B830B4AD57CA}" type="datetimeFigureOut">
              <a:rPr lang="en-NZ" smtClean="0"/>
              <a:t>19/06/2014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EE0A-0F0C-4D79-80C4-5911C45B41D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57019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2183F-494B-41DB-99D0-B830B4AD57CA}" type="datetimeFigureOut">
              <a:rPr lang="en-NZ" smtClean="0"/>
              <a:t>19/06/2014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EE0A-0F0C-4D79-80C4-5911C45B41D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81831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2183F-494B-41DB-99D0-B830B4AD57CA}" type="datetimeFigureOut">
              <a:rPr lang="en-NZ" smtClean="0"/>
              <a:t>19/06/2014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EE0A-0F0C-4D79-80C4-5911C45B41D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5876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2183F-494B-41DB-99D0-B830B4AD57CA}" type="datetimeFigureOut">
              <a:rPr lang="en-NZ" smtClean="0"/>
              <a:t>19/06/2014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EE0A-0F0C-4D79-80C4-5911C45B41D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55522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2183F-494B-41DB-99D0-B830B4AD57CA}" type="datetimeFigureOut">
              <a:rPr lang="en-NZ" smtClean="0"/>
              <a:t>19/06/2014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EE0A-0F0C-4D79-80C4-5911C45B41D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0968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2183F-494B-41DB-99D0-B830B4AD57CA}" type="datetimeFigureOut">
              <a:rPr lang="en-NZ" smtClean="0"/>
              <a:t>19/06/2014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EE0A-0F0C-4D79-80C4-5911C45B41D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28450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2183F-494B-41DB-99D0-B830B4AD57CA}" type="datetimeFigureOut">
              <a:rPr lang="en-NZ" smtClean="0"/>
              <a:t>19/06/2014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51EE0A-0F0C-4D79-80C4-5911C45B41D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75137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576" y="573528"/>
            <a:ext cx="7056784" cy="1728192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GENERATIVE GOVERNANCE:</a:t>
            </a:r>
          </a:p>
          <a:p>
            <a:pPr algn="l">
              <a:lnSpc>
                <a:spcPct val="200000"/>
              </a:lnSpc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Aspiration, Innovation, Possibility and Potential</a:t>
            </a:r>
          </a:p>
          <a:p>
            <a:pPr algn="l">
              <a:lnSpc>
                <a:spcPct val="150000"/>
              </a:lnSpc>
            </a:pPr>
            <a:r>
              <a:rPr lang="en-US" sz="2200" dirty="0" err="1" smtClean="0">
                <a:solidFill>
                  <a:schemeClr val="accent2"/>
                </a:solidFill>
                <a:latin typeface="+mj-lt"/>
                <a:ea typeface="Verdana" pitchFamily="34" charset="0"/>
                <a:cs typeface="Verdana" pitchFamily="34" charset="0"/>
              </a:rPr>
              <a:t>Dr</a:t>
            </a:r>
            <a:r>
              <a:rPr lang="en-US" sz="2200" dirty="0" smtClean="0">
                <a:solidFill>
                  <a:schemeClr val="accent2"/>
                </a:solidFill>
                <a:latin typeface="+mj-lt"/>
                <a:ea typeface="Verdana" pitchFamily="34" charset="0"/>
                <a:cs typeface="Verdana" pitchFamily="34" charset="0"/>
              </a:rPr>
              <a:t> Lester </a:t>
            </a:r>
            <a:r>
              <a:rPr lang="en-US" sz="2200" dirty="0" smtClean="0">
                <a:solidFill>
                  <a:srgbClr val="C00000"/>
                </a:solidFill>
                <a:latin typeface="+mj-lt"/>
                <a:ea typeface="Verdana" pitchFamily="34" charset="0"/>
                <a:cs typeface="Verdana" pitchFamily="34" charset="0"/>
              </a:rPr>
              <a:t>Levy</a:t>
            </a:r>
          </a:p>
          <a:p>
            <a:endParaRPr lang="en-NZ" dirty="0"/>
          </a:p>
        </p:txBody>
      </p:sp>
      <p:pic>
        <p:nvPicPr>
          <p:cNvPr id="4" name="Picture 3" descr="http://magicalthinkingbook.com/wp-content/uploads/2013/02/thinker-close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211710"/>
            <a:ext cx="3871654" cy="2931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83568" y="4299943"/>
            <a:ext cx="4536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ISNZ Annual Conference</a:t>
            </a:r>
          </a:p>
          <a:p>
            <a:r>
              <a:rPr lang="en-NZ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21</a:t>
            </a:r>
            <a:r>
              <a:rPr lang="en-NZ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</a:t>
            </a:r>
            <a:r>
              <a:rPr lang="en-NZ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June 2014</a:t>
            </a:r>
            <a:endParaRPr lang="en-NZ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530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95263"/>
            <a:ext cx="9144000" cy="857250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NZ" sz="3600" dirty="0" smtClean="0">
                <a:solidFill>
                  <a:schemeClr val="accent2"/>
                </a:solidFill>
              </a:rPr>
              <a:t>Governance</a:t>
            </a:r>
            <a:endParaRPr lang="en-GB" sz="3600" dirty="0" smtClean="0">
              <a:solidFill>
                <a:schemeClr val="accent2"/>
              </a:solidFill>
            </a:endParaRPr>
          </a:p>
        </p:txBody>
      </p:sp>
      <p:graphicFrame>
        <p:nvGraphicFramePr>
          <p:cNvPr id="90152" name="Group 40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838764741"/>
              </p:ext>
            </p:extLst>
          </p:nvPr>
        </p:nvGraphicFramePr>
        <p:xfrm>
          <a:off x="457200" y="971550"/>
          <a:ext cx="8229600" cy="2872979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593850"/>
                <a:gridCol w="3168650"/>
                <a:gridCol w="3467100"/>
              </a:tblGrid>
              <a:tr h="16885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5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External</a:t>
                      </a:r>
                      <a:endParaRPr kumimoji="0" lang="en-GB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34296" marB="34296" horzOverflow="overflow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5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Accountability: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 Stakeholders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 Regulatory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 Compliance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 Audit </a:t>
                      </a:r>
                      <a:endParaRPr kumimoji="0" lang="en-GB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34296" marB="34296" horzOverflow="overflow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5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Strategy: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 Thinking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5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 </a:t>
                      </a:r>
                      <a:r>
                        <a:rPr kumimoji="0" lang="en-NZ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Analysis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 Strategy formulation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 Setting direction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 Policy</a:t>
                      </a:r>
                      <a:endParaRPr kumimoji="0" lang="en-GB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34296" marB="34296" horzOverflow="overflow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887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5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Internal</a:t>
                      </a:r>
                      <a:endParaRPr kumimoji="0" lang="en-GB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34296" marB="34296" horzOverflow="overflow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5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Management: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5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</a:t>
                      </a:r>
                      <a:r>
                        <a:rPr kumimoji="0" lang="en-NZ" sz="15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NZ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Implementation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 Execution</a:t>
                      </a:r>
                      <a:endParaRPr kumimoji="0" lang="en-GB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34296" marB="34296" horzOverflow="overflow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5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Positioning: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5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 </a:t>
                      </a:r>
                      <a:r>
                        <a:rPr kumimoji="0" lang="en-NZ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Interpersonal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 Culture</a:t>
                      </a:r>
                      <a:endParaRPr kumimoji="0" lang="en-GB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34296" marB="34296" horzOverflow="overflow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972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34296" marB="34296" horzOverflow="overflow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5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Short term</a:t>
                      </a:r>
                      <a:endParaRPr kumimoji="0" lang="en-GB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34296" marB="34296" horzOverflow="overflow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5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Long term</a:t>
                      </a:r>
                      <a:endParaRPr kumimoji="0" lang="en-GB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34296" marB="34296" horzOverflow="overflow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876256" y="4894008"/>
            <a:ext cx="216024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NZ" altLang="en-US" sz="600" dirty="0">
                <a:effectLst/>
              </a:rPr>
              <a:t>Referenced to Corporate Governance author, Bob </a:t>
            </a:r>
            <a:r>
              <a:rPr lang="en-NZ" altLang="en-US" sz="600" dirty="0" err="1">
                <a:effectLst/>
              </a:rPr>
              <a:t>Tricker</a:t>
            </a:r>
            <a:endParaRPr lang="en-GB" altLang="en-US" sz="6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0378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95263"/>
            <a:ext cx="9144000" cy="857250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NZ" sz="3600" dirty="0" smtClean="0">
                <a:solidFill>
                  <a:schemeClr val="accent2"/>
                </a:solidFill>
              </a:rPr>
              <a:t>Governance</a:t>
            </a:r>
            <a:endParaRPr lang="en-GB" sz="3600" dirty="0" smtClean="0">
              <a:solidFill>
                <a:schemeClr val="accent2"/>
              </a:solidFill>
            </a:endParaRPr>
          </a:p>
        </p:txBody>
      </p:sp>
      <p:graphicFrame>
        <p:nvGraphicFramePr>
          <p:cNvPr id="90152" name="Group 40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619792629"/>
              </p:ext>
            </p:extLst>
          </p:nvPr>
        </p:nvGraphicFramePr>
        <p:xfrm>
          <a:off x="457200" y="971550"/>
          <a:ext cx="8229600" cy="2872979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593850"/>
                <a:gridCol w="3168650"/>
                <a:gridCol w="3467100"/>
              </a:tblGrid>
              <a:tr h="16885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5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External</a:t>
                      </a:r>
                      <a:endParaRPr kumimoji="0" lang="en-GB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34296" marB="34296" horzOverflow="overflow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5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Accountability: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 Stakeholders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 Regulatory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 Compliance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 Audit </a:t>
                      </a:r>
                      <a:endParaRPr kumimoji="0" lang="en-GB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34296" marB="34296" horzOverflow="overflow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5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Strategy 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400" b="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 Thinking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Char char="-"/>
                        <a:tabLst/>
                      </a:pPr>
                      <a:r>
                        <a:rPr kumimoji="0" lang="en-NZ" sz="15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NZ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Analysis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 Strategy formulation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 Setting direction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 Policy</a:t>
                      </a:r>
                      <a:endParaRPr kumimoji="0" lang="en-GB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34296" marB="34296" horzOverflow="overflow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887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5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Internal</a:t>
                      </a:r>
                      <a:endParaRPr kumimoji="0" lang="en-GB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34296" marB="34296" horzOverflow="overflow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5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Management: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5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</a:t>
                      </a:r>
                      <a:r>
                        <a:rPr kumimoji="0" lang="en-NZ" sz="15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NZ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Implementation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 Execution</a:t>
                      </a:r>
                      <a:endParaRPr kumimoji="0" lang="en-GB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34296" marB="34296" horzOverflow="overflow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5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Positioning: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5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 </a:t>
                      </a:r>
                      <a:r>
                        <a:rPr kumimoji="0" lang="en-NZ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Interpersonal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 Culture</a:t>
                      </a:r>
                      <a:endParaRPr kumimoji="0" lang="en-GB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34296" marB="34296" horzOverflow="overflow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972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34296" marB="34296" horzOverflow="overflow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5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Short term</a:t>
                      </a:r>
                      <a:endParaRPr kumimoji="0" lang="en-GB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34296" marB="34296" horzOverflow="overflow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5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Long term</a:t>
                      </a:r>
                      <a:endParaRPr kumimoji="0" lang="en-GB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34296" marB="34296" horzOverflow="overflow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804248" y="4894008"/>
            <a:ext cx="223224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NZ" altLang="en-US" sz="600" dirty="0">
                <a:effectLst/>
              </a:rPr>
              <a:t>Referenced to Corporate Governance author, Bob </a:t>
            </a:r>
            <a:r>
              <a:rPr lang="en-NZ" altLang="en-US" sz="600" dirty="0" err="1">
                <a:effectLst/>
              </a:rPr>
              <a:t>Tricker</a:t>
            </a:r>
            <a:endParaRPr lang="en-GB" altLang="en-US" sz="600" dirty="0">
              <a:effectLst/>
            </a:endParaRPr>
          </a:p>
        </p:txBody>
      </p:sp>
      <p:sp>
        <p:nvSpPr>
          <p:cNvPr id="2" name="TextBox 1"/>
          <p:cNvSpPr txBox="1"/>
          <p:nvPr/>
        </p:nvSpPr>
        <p:spPr>
          <a:xfrm rot="19302143">
            <a:off x="1922566" y="1922149"/>
            <a:ext cx="34856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b="1" spc="200" dirty="0" smtClean="0">
                <a:solidFill>
                  <a:srgbClr val="C00000"/>
                </a:solidFill>
              </a:rPr>
              <a:t>Conformance</a:t>
            </a:r>
            <a:endParaRPr lang="en-NZ" sz="4000" b="1" spc="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85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95263"/>
            <a:ext cx="9144000" cy="857250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NZ" sz="3600" dirty="0" smtClean="0">
                <a:solidFill>
                  <a:schemeClr val="accent2"/>
                </a:solidFill>
              </a:rPr>
              <a:t>Governance</a:t>
            </a:r>
            <a:endParaRPr lang="en-GB" sz="3600" dirty="0" smtClean="0">
              <a:solidFill>
                <a:schemeClr val="accent2"/>
              </a:solidFill>
            </a:endParaRPr>
          </a:p>
        </p:txBody>
      </p:sp>
      <p:graphicFrame>
        <p:nvGraphicFramePr>
          <p:cNvPr id="90152" name="Group 40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228059876"/>
              </p:ext>
            </p:extLst>
          </p:nvPr>
        </p:nvGraphicFramePr>
        <p:xfrm>
          <a:off x="457200" y="971550"/>
          <a:ext cx="8229600" cy="2872979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593850"/>
                <a:gridCol w="3168650"/>
                <a:gridCol w="3467100"/>
              </a:tblGrid>
              <a:tr h="16885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5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External</a:t>
                      </a:r>
                      <a:endParaRPr kumimoji="0" lang="en-GB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34296" marB="34296" horzOverflow="overflow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5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Accountability: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 Stakeholders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 Regulatory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 Compliance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 Audit </a:t>
                      </a:r>
                      <a:endParaRPr kumimoji="0" lang="en-GB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34296" marB="34296" horzOverflow="overflow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5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Strategy: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 Thinking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Char char="-"/>
                        <a:tabLst/>
                      </a:pPr>
                      <a:r>
                        <a:rPr kumimoji="0" lang="en-NZ" sz="15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NZ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Analysis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 Strategy formulation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 Setting direction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 Policy</a:t>
                      </a:r>
                      <a:endParaRPr kumimoji="0" lang="en-GB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34296" marB="34296" horzOverflow="overflow">
                    <a:solidFill>
                      <a:srgbClr val="FFFFCC"/>
                    </a:solidFill>
                  </a:tcPr>
                </a:tc>
              </a:tr>
              <a:tr h="887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5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Internal</a:t>
                      </a:r>
                      <a:endParaRPr kumimoji="0" lang="en-GB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34296" marB="34296" horzOverflow="overflow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5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Management: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5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</a:t>
                      </a:r>
                      <a:r>
                        <a:rPr kumimoji="0" lang="en-NZ" sz="15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NZ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Implementation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 Execution</a:t>
                      </a:r>
                      <a:endParaRPr kumimoji="0" lang="en-GB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34296" marB="34296" horzOverflow="overflow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5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Positioning: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5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 </a:t>
                      </a:r>
                      <a:r>
                        <a:rPr kumimoji="0" lang="en-NZ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Interpersonal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 Culture</a:t>
                      </a:r>
                      <a:endParaRPr kumimoji="0" lang="en-GB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34296" marB="34296" horzOverflow="overflow">
                    <a:solidFill>
                      <a:srgbClr val="FFFFCC"/>
                    </a:solidFill>
                  </a:tcPr>
                </a:tc>
              </a:tr>
              <a:tr h="2972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34296" marB="34296" horzOverflow="overflow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5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Short term</a:t>
                      </a:r>
                      <a:endParaRPr kumimoji="0" lang="en-GB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34296" marB="34296" horzOverflow="overflow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15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Long term</a:t>
                      </a:r>
                      <a:endParaRPr kumimoji="0" lang="en-GB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34296" marB="34296" horzOverflow="overflow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732240" y="4948014"/>
            <a:ext cx="223224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NZ" altLang="en-US" sz="600" dirty="0">
                <a:effectLst/>
              </a:rPr>
              <a:t>Referenced to Corporate Governance author, Bob </a:t>
            </a:r>
            <a:r>
              <a:rPr lang="en-NZ" altLang="en-US" sz="600" dirty="0" err="1">
                <a:effectLst/>
              </a:rPr>
              <a:t>Tricker</a:t>
            </a:r>
            <a:endParaRPr lang="en-GB" altLang="en-US" sz="600" dirty="0">
              <a:effectLst/>
            </a:endParaRPr>
          </a:p>
        </p:txBody>
      </p:sp>
      <p:sp>
        <p:nvSpPr>
          <p:cNvPr id="2" name="TextBox 1"/>
          <p:cNvSpPr txBox="1"/>
          <p:nvPr/>
        </p:nvSpPr>
        <p:spPr>
          <a:xfrm rot="19277227">
            <a:off x="5330128" y="1778690"/>
            <a:ext cx="32403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b="1" spc="200" dirty="0" smtClean="0">
                <a:solidFill>
                  <a:srgbClr val="C00000"/>
                </a:solidFill>
              </a:rPr>
              <a:t>Performance</a:t>
            </a:r>
            <a:endParaRPr lang="en-NZ" sz="4000" b="1" spc="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0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NZ" sz="3600" dirty="0" smtClean="0">
                <a:solidFill>
                  <a:srgbClr val="C00000"/>
                </a:solidFill>
                <a:latin typeface="+mj-lt"/>
              </a:rPr>
              <a:t>The Governance Triangle</a:t>
            </a:r>
            <a:endParaRPr lang="en-GB" sz="3600" u="sng" dirty="0" smtClean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437085"/>
            <a:ext cx="7772400" cy="3398044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zh-CN" sz="2400" dirty="0" smtClean="0">
              <a:ea typeface="宋体" pitchFamily="2" charset="-122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NZ" altLang="zh-CN" sz="2400" dirty="0" smtClean="0">
              <a:ea typeface="宋体" pitchFamily="2" charset="-122"/>
            </a:endParaRPr>
          </a:p>
          <a:p>
            <a:pPr eaLnBrk="1" hangingPunct="1">
              <a:lnSpc>
                <a:spcPct val="90000"/>
              </a:lnSpc>
            </a:pPr>
            <a:endParaRPr lang="en-NZ" altLang="zh-CN" sz="3200" dirty="0" smtClean="0">
              <a:ea typeface="宋体" pitchFamily="2" charset="-122"/>
            </a:endParaRPr>
          </a:p>
        </p:txBody>
      </p:sp>
      <p:sp>
        <p:nvSpPr>
          <p:cNvPr id="15364" name="Text Box 59"/>
          <p:cNvSpPr txBox="1">
            <a:spLocks noChangeArrowheads="1"/>
          </p:cNvSpPr>
          <p:nvPr/>
        </p:nvSpPr>
        <p:spPr bwMode="auto">
          <a:xfrm>
            <a:off x="6948264" y="4948014"/>
            <a:ext cx="201622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NZ" sz="600" dirty="0">
                <a:effectLst/>
              </a:rPr>
              <a:t>Referenced to </a:t>
            </a:r>
            <a:r>
              <a:rPr lang="en-NZ" sz="600" dirty="0" err="1">
                <a:effectLst/>
              </a:rPr>
              <a:t>Chait</a:t>
            </a:r>
            <a:r>
              <a:rPr lang="en-NZ" sz="600" dirty="0">
                <a:effectLst/>
              </a:rPr>
              <a:t>, R., Ryan, W., Taylor, B. (2005</a:t>
            </a:r>
            <a:r>
              <a:rPr lang="en-NZ" sz="600" dirty="0" smtClean="0">
                <a:effectLst/>
              </a:rPr>
              <a:t>)</a:t>
            </a:r>
            <a:endParaRPr lang="en-GB" sz="600" dirty="0">
              <a:effectLst/>
            </a:endParaRP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944706875"/>
              </p:ext>
            </p:extLst>
          </p:nvPr>
        </p:nvGraphicFramePr>
        <p:xfrm>
          <a:off x="990601" y="1182953"/>
          <a:ext cx="6965775" cy="30603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0" name="Group 19"/>
          <p:cNvGrpSpPr/>
          <p:nvPr/>
        </p:nvGrpSpPr>
        <p:grpSpPr>
          <a:xfrm rot="3092505">
            <a:off x="4209555" y="3047991"/>
            <a:ext cx="372265" cy="2839252"/>
            <a:chOff x="1168945" y="775255"/>
            <a:chExt cx="496353" cy="2839252"/>
          </a:xfrm>
        </p:grpSpPr>
        <p:sp>
          <p:nvSpPr>
            <p:cNvPr id="21" name="Rounded Rectangle 20"/>
            <p:cNvSpPr/>
            <p:nvPr/>
          </p:nvSpPr>
          <p:spPr>
            <a:xfrm rot="18507495">
              <a:off x="-2504" y="1946704"/>
              <a:ext cx="2839252" cy="496353"/>
            </a:xfrm>
            <a:prstGeom prst="roundRect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ounded Rectangle 4"/>
            <p:cNvSpPr/>
            <p:nvPr/>
          </p:nvSpPr>
          <p:spPr>
            <a:xfrm rot="18481417">
              <a:off x="6995" y="1964915"/>
              <a:ext cx="2790792" cy="44789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NZ" sz="2000" b="1" dirty="0" smtClean="0">
                  <a:solidFill>
                    <a:schemeClr val="bg1">
                      <a:lumMod val="50000"/>
                    </a:schemeClr>
                  </a:solidFill>
                </a:rPr>
                <a:t>Generative</a:t>
              </a:r>
              <a:endParaRPr lang="en-NZ" sz="2000" b="1" kern="12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2586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sz="3600" dirty="0" smtClean="0">
                <a:solidFill>
                  <a:srgbClr val="C00000"/>
                </a:solidFill>
                <a:latin typeface="+mj-lt"/>
              </a:rPr>
              <a:t>The Generative Curve</a:t>
            </a:r>
            <a:endParaRPr lang="en-NZ" sz="3600" dirty="0">
              <a:solidFill>
                <a:srgbClr val="C00000"/>
              </a:solidFill>
              <a:latin typeface="+mj-lt"/>
            </a:endParaRPr>
          </a:p>
        </p:txBody>
      </p:sp>
      <p:cxnSp>
        <p:nvCxnSpPr>
          <p:cNvPr id="28675" name="Straight Connector 7"/>
          <p:cNvCxnSpPr>
            <a:cxnSpLocks noChangeShapeType="1"/>
          </p:cNvCxnSpPr>
          <p:nvPr/>
        </p:nvCxnSpPr>
        <p:spPr bwMode="auto">
          <a:xfrm rot="5400000">
            <a:off x="1637705" y="2517577"/>
            <a:ext cx="2268141" cy="0"/>
          </a:xfrm>
          <a:prstGeom prst="line">
            <a:avLst/>
          </a:prstGeom>
          <a:noFill/>
          <a:ln w="1587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8676" name="Straight Connector 9"/>
          <p:cNvCxnSpPr>
            <a:cxnSpLocks noChangeShapeType="1"/>
          </p:cNvCxnSpPr>
          <p:nvPr/>
        </p:nvCxnSpPr>
        <p:spPr bwMode="auto">
          <a:xfrm>
            <a:off x="2771775" y="3658791"/>
            <a:ext cx="3455988" cy="0"/>
          </a:xfrm>
          <a:prstGeom prst="line">
            <a:avLst/>
          </a:prstGeom>
          <a:noFill/>
          <a:ln w="1587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40" name="Freeform 39"/>
          <p:cNvSpPr/>
          <p:nvPr/>
        </p:nvSpPr>
        <p:spPr bwMode="auto">
          <a:xfrm>
            <a:off x="2771775" y="1707356"/>
            <a:ext cx="2998788" cy="1924050"/>
          </a:xfrm>
          <a:custGeom>
            <a:avLst/>
            <a:gdLst>
              <a:gd name="connsiteX0" fmla="*/ 0 w 2999232"/>
              <a:gd name="connsiteY0" fmla="*/ 0 h 2564892"/>
              <a:gd name="connsiteX1" fmla="*/ 1024128 w 2999232"/>
              <a:gd name="connsiteY1" fmla="*/ 384048 h 2564892"/>
              <a:gd name="connsiteX2" fmla="*/ 1536192 w 2999232"/>
              <a:gd name="connsiteY2" fmla="*/ 2212848 h 2564892"/>
              <a:gd name="connsiteX3" fmla="*/ 2999232 w 2999232"/>
              <a:gd name="connsiteY3" fmla="*/ 2496312 h 2564892"/>
              <a:gd name="connsiteX4" fmla="*/ 2999232 w 2999232"/>
              <a:gd name="connsiteY4" fmla="*/ 2496312 h 2564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99232" h="2564892">
                <a:moveTo>
                  <a:pt x="0" y="0"/>
                </a:moveTo>
                <a:cubicBezTo>
                  <a:pt x="384048" y="7620"/>
                  <a:pt x="768096" y="15240"/>
                  <a:pt x="1024128" y="384048"/>
                </a:cubicBezTo>
                <a:cubicBezTo>
                  <a:pt x="1280160" y="752856"/>
                  <a:pt x="1207008" y="1860804"/>
                  <a:pt x="1536192" y="2212848"/>
                </a:cubicBezTo>
                <a:cubicBezTo>
                  <a:pt x="1865376" y="2564892"/>
                  <a:pt x="2999232" y="2496312"/>
                  <a:pt x="2999232" y="2496312"/>
                </a:cubicBezTo>
                <a:lnTo>
                  <a:pt x="2999232" y="2496312"/>
                </a:lnTo>
              </a:path>
            </a:pathLst>
          </a:custGeom>
          <a:noFill/>
          <a:ln w="3175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NZ">
              <a:solidFill>
                <a:schemeClr val="tx2"/>
              </a:solidFill>
            </a:endParaRPr>
          </a:p>
        </p:txBody>
      </p:sp>
      <p:sp>
        <p:nvSpPr>
          <p:cNvPr id="28683" name="TextBox 50"/>
          <p:cNvSpPr txBox="1">
            <a:spLocks noChangeArrowheads="1"/>
          </p:cNvSpPr>
          <p:nvPr/>
        </p:nvSpPr>
        <p:spPr bwMode="auto">
          <a:xfrm>
            <a:off x="4716016" y="4938368"/>
            <a:ext cx="424914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600" dirty="0">
                <a:effectLst/>
              </a:rPr>
              <a:t>Referenced to: Letts et al., 1999  - the curve is a modification of </a:t>
            </a:r>
            <a:r>
              <a:rPr lang="en-US" sz="600" dirty="0" err="1">
                <a:effectLst/>
              </a:rPr>
              <a:t>Deschamps</a:t>
            </a:r>
            <a:r>
              <a:rPr lang="en-US" sz="600" dirty="0">
                <a:effectLst/>
              </a:rPr>
              <a:t> and </a:t>
            </a:r>
            <a:r>
              <a:rPr lang="en-US" sz="600" dirty="0" err="1">
                <a:effectLst/>
              </a:rPr>
              <a:t>Nayak’s</a:t>
            </a:r>
            <a:r>
              <a:rPr lang="en-US" sz="600" dirty="0">
                <a:effectLst/>
              </a:rPr>
              <a:t> product development curve</a:t>
            </a:r>
            <a:endParaRPr lang="en-NZ" sz="600" dirty="0">
              <a:effectLst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6315057" y="3409121"/>
            <a:ext cx="1728887" cy="49934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Strategic Options </a:t>
            </a:r>
          </a:p>
          <a:p>
            <a:pPr algn="ctr"/>
            <a:r>
              <a:rPr lang="en-US" sz="1600" b="1" dirty="0" smtClean="0"/>
              <a:t>and Plans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899593" y="1274004"/>
            <a:ext cx="1728887" cy="49934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Opportunity for Generative Work</a:t>
            </a:r>
          </a:p>
        </p:txBody>
      </p:sp>
    </p:spTree>
    <p:extLst>
      <p:ext uri="{BB962C8B-B14F-4D97-AF65-F5344CB8AC3E}">
        <p14:creationId xmlns:p14="http://schemas.microsoft.com/office/powerpoint/2010/main" val="300760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sz="3600" dirty="0" smtClean="0">
                <a:solidFill>
                  <a:srgbClr val="C00000"/>
                </a:solidFill>
                <a:latin typeface="+mj-lt"/>
              </a:rPr>
              <a:t>Boards and Generative Opportunity</a:t>
            </a:r>
            <a:endParaRPr lang="en-NZ" sz="3600" dirty="0">
              <a:solidFill>
                <a:srgbClr val="C00000"/>
              </a:solidFill>
              <a:latin typeface="+mj-lt"/>
            </a:endParaRPr>
          </a:p>
        </p:txBody>
      </p:sp>
      <p:cxnSp>
        <p:nvCxnSpPr>
          <p:cNvPr id="29699" name="Straight Connector 7"/>
          <p:cNvCxnSpPr>
            <a:cxnSpLocks noChangeShapeType="1"/>
          </p:cNvCxnSpPr>
          <p:nvPr/>
        </p:nvCxnSpPr>
        <p:spPr bwMode="auto">
          <a:xfrm rot="5400000">
            <a:off x="1583531" y="2571750"/>
            <a:ext cx="2376488" cy="0"/>
          </a:xfrm>
          <a:prstGeom prst="line">
            <a:avLst/>
          </a:prstGeom>
          <a:noFill/>
          <a:ln w="1587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9700" name="Straight Connector 9"/>
          <p:cNvCxnSpPr>
            <a:cxnSpLocks noChangeShapeType="1"/>
          </p:cNvCxnSpPr>
          <p:nvPr/>
        </p:nvCxnSpPr>
        <p:spPr bwMode="auto">
          <a:xfrm>
            <a:off x="2771775" y="3767138"/>
            <a:ext cx="3455988" cy="0"/>
          </a:xfrm>
          <a:prstGeom prst="line">
            <a:avLst/>
          </a:prstGeom>
          <a:noFill/>
          <a:ln w="1587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9701" name="Text Box 59"/>
          <p:cNvSpPr txBox="1">
            <a:spLocks noChangeArrowheads="1"/>
          </p:cNvSpPr>
          <p:nvPr/>
        </p:nvSpPr>
        <p:spPr bwMode="auto">
          <a:xfrm>
            <a:off x="7020273" y="4925050"/>
            <a:ext cx="201612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NZ" sz="600" dirty="0">
                <a:effectLst/>
              </a:rPr>
              <a:t>Referenced to </a:t>
            </a:r>
            <a:r>
              <a:rPr lang="en-NZ" sz="600" dirty="0" err="1">
                <a:effectLst/>
              </a:rPr>
              <a:t>Chait</a:t>
            </a:r>
            <a:r>
              <a:rPr lang="en-NZ" sz="600" dirty="0">
                <a:effectLst/>
              </a:rPr>
              <a:t>, R., Ryan, W., Taylor, B. (2005</a:t>
            </a:r>
            <a:r>
              <a:rPr lang="en-NZ" sz="600" dirty="0" smtClean="0">
                <a:effectLst/>
              </a:rPr>
              <a:t>)</a:t>
            </a:r>
            <a:endParaRPr lang="en-GB" sz="600" dirty="0">
              <a:effectLst/>
            </a:endParaRPr>
          </a:p>
        </p:txBody>
      </p:sp>
      <p:sp>
        <p:nvSpPr>
          <p:cNvPr id="40" name="Freeform 39"/>
          <p:cNvSpPr/>
          <p:nvPr/>
        </p:nvSpPr>
        <p:spPr bwMode="auto">
          <a:xfrm>
            <a:off x="2771775" y="1707356"/>
            <a:ext cx="2998788" cy="1924050"/>
          </a:xfrm>
          <a:custGeom>
            <a:avLst/>
            <a:gdLst>
              <a:gd name="connsiteX0" fmla="*/ 0 w 2999232"/>
              <a:gd name="connsiteY0" fmla="*/ 0 h 2564892"/>
              <a:gd name="connsiteX1" fmla="*/ 1024128 w 2999232"/>
              <a:gd name="connsiteY1" fmla="*/ 384048 h 2564892"/>
              <a:gd name="connsiteX2" fmla="*/ 1536192 w 2999232"/>
              <a:gd name="connsiteY2" fmla="*/ 2212848 h 2564892"/>
              <a:gd name="connsiteX3" fmla="*/ 2999232 w 2999232"/>
              <a:gd name="connsiteY3" fmla="*/ 2496312 h 2564892"/>
              <a:gd name="connsiteX4" fmla="*/ 2999232 w 2999232"/>
              <a:gd name="connsiteY4" fmla="*/ 2496312 h 2564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99232" h="2564892">
                <a:moveTo>
                  <a:pt x="0" y="0"/>
                </a:moveTo>
                <a:cubicBezTo>
                  <a:pt x="384048" y="7620"/>
                  <a:pt x="768096" y="15240"/>
                  <a:pt x="1024128" y="384048"/>
                </a:cubicBezTo>
                <a:cubicBezTo>
                  <a:pt x="1280160" y="752856"/>
                  <a:pt x="1207008" y="1860804"/>
                  <a:pt x="1536192" y="2212848"/>
                </a:cubicBezTo>
                <a:cubicBezTo>
                  <a:pt x="1865376" y="2564892"/>
                  <a:pt x="2999232" y="2496312"/>
                  <a:pt x="2999232" y="2496312"/>
                </a:cubicBezTo>
                <a:lnTo>
                  <a:pt x="2999232" y="2496312"/>
                </a:lnTo>
              </a:path>
            </a:pathLst>
          </a:custGeom>
          <a:noFill/>
          <a:ln w="254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NZ"/>
          </a:p>
        </p:txBody>
      </p:sp>
      <p:sp>
        <p:nvSpPr>
          <p:cNvPr id="42" name="TextBox 41"/>
          <p:cNvSpPr txBox="1"/>
          <p:nvPr/>
        </p:nvSpPr>
        <p:spPr>
          <a:xfrm>
            <a:off x="5003800" y="2787254"/>
            <a:ext cx="2160588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j-lt"/>
              </a:rPr>
              <a:t>Typical Board’s Involvement Curve </a:t>
            </a:r>
            <a:endParaRPr lang="en-NZ" b="1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492500" y="1491854"/>
            <a:ext cx="21590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j-lt"/>
              </a:rPr>
              <a:t>The Generative </a:t>
            </a:r>
          </a:p>
          <a:p>
            <a:pPr algn="ctr">
              <a:defRPr/>
            </a:pP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j-lt"/>
              </a:rPr>
              <a:t>Curve</a:t>
            </a:r>
            <a:endParaRPr lang="en-NZ" b="1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+mj-lt"/>
            </a:endParaRPr>
          </a:p>
        </p:txBody>
      </p:sp>
      <p:cxnSp>
        <p:nvCxnSpPr>
          <p:cNvPr id="29706" name="Straight Arrow Connector 44"/>
          <p:cNvCxnSpPr>
            <a:cxnSpLocks noChangeShapeType="1"/>
          </p:cNvCxnSpPr>
          <p:nvPr/>
        </p:nvCxnSpPr>
        <p:spPr bwMode="auto">
          <a:xfrm rot="5400000">
            <a:off x="3951288" y="1788716"/>
            <a:ext cx="161925" cy="2159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1" name="Freeform 20"/>
          <p:cNvSpPr/>
          <p:nvPr/>
        </p:nvSpPr>
        <p:spPr bwMode="auto">
          <a:xfrm>
            <a:off x="2770188" y="2193132"/>
            <a:ext cx="3097212" cy="1564481"/>
          </a:xfrm>
          <a:custGeom>
            <a:avLst/>
            <a:gdLst>
              <a:gd name="connsiteX0" fmla="*/ 0 w 2359152"/>
              <a:gd name="connsiteY0" fmla="*/ 1847088 h 1847088"/>
              <a:gd name="connsiteX1" fmla="*/ 685800 w 2359152"/>
              <a:gd name="connsiteY1" fmla="*/ 1005840 h 1847088"/>
              <a:gd name="connsiteX2" fmla="*/ 2359152 w 2359152"/>
              <a:gd name="connsiteY2" fmla="*/ 0 h 1847088"/>
              <a:gd name="connsiteX3" fmla="*/ 2359152 w 2359152"/>
              <a:gd name="connsiteY3" fmla="*/ 0 h 1847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59152" h="1847088">
                <a:moveTo>
                  <a:pt x="0" y="1847088"/>
                </a:moveTo>
                <a:cubicBezTo>
                  <a:pt x="146304" y="1580388"/>
                  <a:pt x="292608" y="1313688"/>
                  <a:pt x="685800" y="1005840"/>
                </a:cubicBezTo>
                <a:cubicBezTo>
                  <a:pt x="1078992" y="697992"/>
                  <a:pt x="2359152" y="0"/>
                  <a:pt x="2359152" y="0"/>
                </a:cubicBezTo>
                <a:lnTo>
                  <a:pt x="2359152" y="0"/>
                </a:lnTo>
              </a:path>
            </a:pathLst>
          </a:custGeom>
          <a:noFill/>
          <a:ln w="254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NZ">
              <a:solidFill>
                <a:srgbClr val="C00000"/>
              </a:solidFill>
            </a:endParaRPr>
          </a:p>
        </p:txBody>
      </p:sp>
      <p:cxnSp>
        <p:nvCxnSpPr>
          <p:cNvPr id="29710" name="Straight Arrow Connector 24"/>
          <p:cNvCxnSpPr>
            <a:cxnSpLocks noChangeShapeType="1"/>
          </p:cNvCxnSpPr>
          <p:nvPr/>
        </p:nvCxnSpPr>
        <p:spPr bwMode="auto">
          <a:xfrm rot="16200000" flipV="1">
            <a:off x="5237957" y="2445147"/>
            <a:ext cx="323850" cy="36036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6" name="Rounded Rectangle 15"/>
          <p:cNvSpPr/>
          <p:nvPr/>
        </p:nvSpPr>
        <p:spPr>
          <a:xfrm>
            <a:off x="6294084" y="3604850"/>
            <a:ext cx="1158237" cy="324576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Time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1547664" y="1192274"/>
            <a:ext cx="1080119" cy="356278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Amount</a:t>
            </a:r>
          </a:p>
        </p:txBody>
      </p:sp>
    </p:spTree>
    <p:extLst>
      <p:ext uri="{BB962C8B-B14F-4D97-AF65-F5344CB8AC3E}">
        <p14:creationId xmlns:p14="http://schemas.microsoft.com/office/powerpoint/2010/main" val="293816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280</Words>
  <Application>Microsoft Office PowerPoint</Application>
  <PresentationFormat>On-screen Show (16:9)</PresentationFormat>
  <Paragraphs>109</Paragraphs>
  <Slides>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Governance</vt:lpstr>
      <vt:lpstr>Governance</vt:lpstr>
      <vt:lpstr>Governance</vt:lpstr>
      <vt:lpstr>The Governance Triangle</vt:lpstr>
      <vt:lpstr>The Generative Curve</vt:lpstr>
      <vt:lpstr>Boards and Generative Opportunity</vt:lpstr>
    </vt:vector>
  </TitlesOfParts>
  <Company>University of Auckland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Levy, Lester</dc:creator>
  <cp:lastModifiedBy>Peta Molloy (WDHB)</cp:lastModifiedBy>
  <cp:revision>15</cp:revision>
  <dcterms:created xsi:type="dcterms:W3CDTF">2014-06-17T22:16:34Z</dcterms:created>
  <dcterms:modified xsi:type="dcterms:W3CDTF">2014-06-18T19:52:59Z</dcterms:modified>
</cp:coreProperties>
</file>