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  <p:sldMasterId id="2147483669" r:id="rId3"/>
  </p:sldMasterIdLst>
  <p:notesMasterIdLst>
    <p:notesMasterId r:id="rId25"/>
  </p:notesMasterIdLst>
  <p:sldIdLst>
    <p:sldId id="334" r:id="rId4"/>
    <p:sldId id="333" r:id="rId5"/>
    <p:sldId id="335" r:id="rId6"/>
    <p:sldId id="336" r:id="rId7"/>
    <p:sldId id="338" r:id="rId8"/>
    <p:sldId id="339" r:id="rId9"/>
    <p:sldId id="342" r:id="rId10"/>
    <p:sldId id="354" r:id="rId11"/>
    <p:sldId id="340" r:id="rId12"/>
    <p:sldId id="341" r:id="rId13"/>
    <p:sldId id="343" r:id="rId14"/>
    <p:sldId id="346" r:id="rId15"/>
    <p:sldId id="347" r:id="rId16"/>
    <p:sldId id="348" r:id="rId17"/>
    <p:sldId id="349" r:id="rId18"/>
    <p:sldId id="350" r:id="rId19"/>
    <p:sldId id="351" r:id="rId20"/>
    <p:sldId id="345" r:id="rId21"/>
    <p:sldId id="337" r:id="rId22"/>
    <p:sldId id="353" r:id="rId23"/>
    <p:sldId id="35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y Camp" initials="M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8A2"/>
    <a:srgbClr val="8C8C8C"/>
    <a:srgbClr val="14A7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761" autoAdjust="0"/>
  </p:normalViewPr>
  <p:slideViewPr>
    <p:cSldViewPr>
      <p:cViewPr varScale="1">
        <p:scale>
          <a:sx n="47" d="100"/>
          <a:sy n="4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F46D6-A65C-4006-88BF-D1234B9E2CF4}" type="datetimeFigureOut">
              <a:rPr lang="en-NZ" smtClean="0"/>
              <a:t>27/03/2014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D76CD-90E6-4625-8343-836AE3004EFE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7632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24526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11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12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13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Lessons from CHC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14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Lessons from CHC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15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Lessons from CHC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16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Lessons from CHC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17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18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1052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What can we at ENZ bring to the party? What’s our value add?</a:t>
            </a:r>
          </a:p>
          <a:p>
            <a:endParaRPr lang="en-NZ" dirty="0" smtClean="0"/>
          </a:p>
          <a:p>
            <a:pPr marL="172993" indent="-172993">
              <a:buFontTx/>
              <a:buChar char="-"/>
            </a:pPr>
            <a:r>
              <a:rPr lang="en-NZ" dirty="0" smtClean="0"/>
              <a:t>Resources:</a:t>
            </a:r>
          </a:p>
          <a:p>
            <a:pPr marL="634308" lvl="1" indent="-172993">
              <a:buFontTx/>
              <a:buChar char="-"/>
            </a:pPr>
            <a:r>
              <a:rPr lang="en-NZ" dirty="0" smtClean="0"/>
              <a:t>International offices in key markets (14 offices world wide)</a:t>
            </a:r>
          </a:p>
          <a:p>
            <a:pPr marL="634308" lvl="1" indent="-172993">
              <a:buFontTx/>
              <a:buChar char="-"/>
            </a:pPr>
            <a:r>
              <a:rPr lang="en-NZ" dirty="0" smtClean="0"/>
              <a:t>Experienced</a:t>
            </a:r>
            <a:r>
              <a:rPr lang="en-NZ" baseline="0" dirty="0" smtClean="0"/>
              <a:t> and committed s</a:t>
            </a:r>
            <a:r>
              <a:rPr lang="en-NZ" dirty="0" smtClean="0"/>
              <a:t>taff (about 60)</a:t>
            </a:r>
          </a:p>
          <a:p>
            <a:pPr marL="634308" lvl="1" indent="-172993">
              <a:buFontTx/>
              <a:buChar char="-"/>
            </a:pPr>
            <a:r>
              <a:rPr lang="en-NZ" dirty="0" smtClean="0"/>
              <a:t>Dollars - in the current</a:t>
            </a:r>
            <a:r>
              <a:rPr lang="en-NZ" baseline="0" dirty="0" smtClean="0"/>
              <a:t> financial year we have a budget of $34 million</a:t>
            </a:r>
          </a:p>
          <a:p>
            <a:pPr marL="634308" lvl="1" indent="-172993">
              <a:buFontTx/>
              <a:buChar char="-"/>
            </a:pPr>
            <a:r>
              <a:rPr lang="en-NZ" b="0" dirty="0" smtClean="0"/>
              <a:t>80% resources on the front line</a:t>
            </a:r>
            <a:endParaRPr lang="en-NZ" baseline="0" dirty="0" smtClean="0"/>
          </a:p>
          <a:p>
            <a:pPr marL="630193" lvl="1" indent="-172993">
              <a:buFontTx/>
              <a:buChar char="-"/>
            </a:pPr>
            <a:r>
              <a:rPr lang="en-NZ" dirty="0" smtClean="0"/>
              <a:t>Being a key part</a:t>
            </a:r>
            <a:r>
              <a:rPr lang="en-NZ" baseline="0" dirty="0" smtClean="0"/>
              <a:t> of a government international education effort</a:t>
            </a:r>
          </a:p>
          <a:p>
            <a:pPr marL="172993" indent="-172993">
              <a:buFontTx/>
              <a:buChar char="-"/>
            </a:pPr>
            <a:endParaRPr lang="en-NZ" baseline="0" dirty="0" smtClean="0"/>
          </a:p>
          <a:p>
            <a:r>
              <a:rPr lang="en-NZ" baseline="0" dirty="0" smtClean="0"/>
              <a:t>For schools:</a:t>
            </a:r>
          </a:p>
          <a:p>
            <a:pPr marL="172993" indent="-172993">
              <a:buFontTx/>
              <a:buChar char="-"/>
            </a:pPr>
            <a:r>
              <a:rPr lang="en-NZ" baseline="0" dirty="0" smtClean="0"/>
              <a:t>Telling the story</a:t>
            </a:r>
          </a:p>
          <a:p>
            <a:pPr marL="634308" lvl="1" indent="-172993">
              <a:buFontTx/>
              <a:buChar char="-"/>
            </a:pPr>
            <a:r>
              <a:rPr lang="en-NZ" baseline="0" dirty="0" smtClean="0"/>
              <a:t>Marketing</a:t>
            </a:r>
          </a:p>
          <a:p>
            <a:pPr marL="172993" indent="-172993">
              <a:buFontTx/>
              <a:buChar char="-"/>
            </a:pPr>
            <a:r>
              <a:rPr lang="en-NZ" baseline="0" dirty="0" smtClean="0"/>
              <a:t>Paving the way</a:t>
            </a:r>
          </a:p>
          <a:p>
            <a:pPr marL="634308" lvl="1" indent="-172993">
              <a:buFontTx/>
              <a:buChar char="-"/>
            </a:pPr>
            <a:r>
              <a:rPr lang="en-NZ" baseline="0" dirty="0" smtClean="0"/>
              <a:t>Building capability</a:t>
            </a:r>
          </a:p>
          <a:p>
            <a:pPr marL="634308" lvl="1" indent="-172993">
              <a:buFontTx/>
              <a:buChar char="-"/>
            </a:pPr>
            <a:r>
              <a:rPr lang="en-NZ" baseline="0" dirty="0" smtClean="0"/>
              <a:t>Facilitating</a:t>
            </a:r>
          </a:p>
          <a:p>
            <a:pPr marL="634308" lvl="1" indent="-172993">
              <a:buFontTx/>
              <a:buChar char="-"/>
            </a:pPr>
            <a:r>
              <a:rPr lang="en-NZ" baseline="0" dirty="0" smtClean="0"/>
              <a:t>Providing tools</a:t>
            </a:r>
          </a:p>
          <a:p>
            <a:pPr marL="634308" lvl="1" indent="-172993">
              <a:buFontTx/>
              <a:buChar char="-"/>
            </a:pPr>
            <a:r>
              <a:rPr lang="en-NZ" baseline="0" dirty="0" smtClean="0"/>
              <a:t>Encouraging collaboration</a:t>
            </a:r>
            <a:endParaRPr lang="en-NZ" dirty="0" smtClean="0"/>
          </a:p>
          <a:p>
            <a:endParaRPr lang="en-NZ" dirty="0" smtClean="0"/>
          </a:p>
          <a:p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8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CD76CD-90E6-4625-8343-836AE3004EFE}" type="slidenum">
              <a:rPr lang="en-NZ" smtClean="0">
                <a:solidFill>
                  <a:prstClr val="black"/>
                </a:solidFill>
              </a:rPr>
              <a:pPr/>
              <a:t>10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03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Volumes/KTwork/The%20Work/Clients/EDUCATION%20NZ/%E2%80%A2%20Brand%20Guidelines/Think%20New%20Logos/RGB/REV/TNEW-A-HORIZ-REV-RGB-Right.png" TargetMode="Externa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Volumes/KTwork/The%20Work/Clients/EDUCATION%20NZ/%E2%80%A2%20Brand%20Guidelines/Think%20New%20Logos/RGB/REV/TNEW-A-HORIZ-REV-RGB-Right.png" TargetMode="Externa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Volumes/KTwork/The%20Work/Clients/EDUCATION%20NZ/%E2%80%A2%20Brand%20Guidelines/Think%20New%20Logos/RGB/REV/TNEW-A-HORIZ-REV-RGB-Right.png" TargetMode="Externa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Volumes/KTwork/The%20Work/Clients/EDUCATION%20NZ/%E2%80%A2%20Brand%20Guidelines/Think%20New%20Logos/RGB/REV/TNEW-A-HORIZ-REV-RGB-Right.png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Volumes/KTwork/The%20Work/Clients/EDUCATION%20NZ/%E2%80%A2%20Brand%20Guidelines/Think%20New%20Logos/RGB/REV/TNEW-A-HORIZ-REV-RGB-Right.png" TargetMode="Externa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file://localhost/Volumes/KTwork/The%20Work/Clients/EDUCATION%20NZ/%E2%80%A2%20Brand%20Guidelines/Think%20New%20Logos/RGB/REV/TNEW-A-HORIZ-REV-RGB-Right.png" TargetMode="Externa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Volumes/KTwork/The%20Work/Clients/EDUCATION%20NZ/%E2%80%A2%20Brand%20Guidelines/Think%20New%20Logos/RGB/REV/TNEW-A-HORIZ-REV-RGB-Right.png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mi-NZ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mi-NZ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869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TNEW-A-HORIZ-CMYK Righ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5747175"/>
            <a:ext cx="2590800" cy="943669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tx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08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TNEW-A-HORIZ-CMYK Righ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200"/>
            <a:ext cx="2819400" cy="102693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tx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626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005838" y="6022547"/>
            <a:ext cx="76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srgbClr val="5F5F5F"/>
                </a:solidFill>
                <a:cs typeface="Arial"/>
              </a:rPr>
              <a:t>3</a:t>
            </a:r>
            <a:endParaRPr lang="en-US" sz="2200" b="1" dirty="0">
              <a:solidFill>
                <a:srgbClr val="5F5F5F"/>
              </a:solidFill>
              <a:cs typeface="Arial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TNEW-A-HORIZ-CMYK Righ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200"/>
            <a:ext cx="2819400" cy="1026934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70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TNEW-A-HORIZ-CMYK Righ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200"/>
            <a:ext cx="2819400" cy="1026934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</a:t>
            </a:r>
            <a:r>
              <a:rPr lang="en-AU" dirty="0" err="1" smtClean="0"/>
              <a:t>levelz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tx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3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NEW-A-HORIZ-CMYK Right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5747175"/>
            <a:ext cx="2590800" cy="943669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242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1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pic>
        <p:nvPicPr>
          <p:cNvPr id="20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438" y="76200"/>
            <a:ext cx="2819400" cy="1026426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41960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86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2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41960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960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3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438" y="76200"/>
            <a:ext cx="2819400" cy="1026426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1282700" y="1905000"/>
            <a:ext cx="6858000" cy="35052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783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4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pic>
        <p:nvPicPr>
          <p:cNvPr id="5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33" y="5741643"/>
            <a:ext cx="2590800" cy="94320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650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5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438" y="76200"/>
            <a:ext cx="2819400" cy="1026426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916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6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438" y="76200"/>
            <a:ext cx="2819400" cy="1026426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228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7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8005838" y="6022547"/>
            <a:ext cx="76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prstClr val="white"/>
                </a:solidFill>
                <a:cs typeface="Arial"/>
              </a:rPr>
              <a:t>3</a:t>
            </a:r>
            <a:endParaRPr lang="en-US" sz="2200" b="1" dirty="0">
              <a:solidFill>
                <a:prstClr val="white"/>
              </a:solidFill>
              <a:cs typeface="Arial"/>
            </a:endParaRPr>
          </a:p>
        </p:txBody>
      </p:sp>
      <p:pic>
        <p:nvPicPr>
          <p:cNvPr id="6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438" y="76200"/>
            <a:ext cx="2819400" cy="1026426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7825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8">
    <p:bg>
      <p:bgPr>
        <a:solidFill>
          <a:schemeClr val="tx1">
            <a:lumMod val="50000"/>
            <a:lumOff val="50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NEW-A-HORIZ-REV-RGB-Right.png" descr="/Volumes/KTwork/The Work/Clients/EDUCATION NZ/• Brand Guidelines/Think New Logos/RGB/REV/TNEW-A-HORIZ-REV-RGB-Right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33" y="5741643"/>
            <a:ext cx="2590800" cy="943202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206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1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48400" y="152400"/>
            <a:ext cx="2649893" cy="914399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41960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8942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2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41960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1885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3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48400" y="152400"/>
            <a:ext cx="2649893" cy="914399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886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4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406" y="5829334"/>
            <a:ext cx="2408994" cy="83127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354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5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48400" y="152400"/>
            <a:ext cx="2649893" cy="914399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6172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6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48400" y="152400"/>
            <a:ext cx="2649893" cy="914399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9634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7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48400" y="152400"/>
            <a:ext cx="2649893" cy="914399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rgbClr val="F5EE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8005838" y="6022547"/>
            <a:ext cx="76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 b="1" dirty="0" smtClean="0">
                <a:solidFill>
                  <a:prstClr val="white"/>
                </a:solidFill>
                <a:cs typeface="Arial"/>
              </a:rPr>
              <a:t>3</a:t>
            </a:r>
            <a:endParaRPr lang="en-US" sz="2200" b="1" dirty="0">
              <a:solidFill>
                <a:prstClr val="white"/>
              </a:solidFill>
              <a:cs typeface="Arial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639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mi-NZ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mi-NZ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3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8">
    <p:bg>
      <p:bgPr>
        <a:solidFill>
          <a:srgbClr val="00808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06406" y="5829334"/>
            <a:ext cx="2408994" cy="831272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7362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067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 Teac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2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57493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Q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3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64667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4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3088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assro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5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40057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6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0386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21354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7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41071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c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8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530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ckl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9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7279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mi-NZ" smtClean="0"/>
              <a:t>Click to edit Master text styles</a:t>
            </a:r>
          </a:p>
          <a:p>
            <a:pPr lvl="1"/>
            <a:r>
              <a:rPr lang="mi-NZ" smtClean="0"/>
              <a:t>Second level</a:t>
            </a:r>
          </a:p>
          <a:p>
            <a:pPr lvl="2"/>
            <a:r>
              <a:rPr lang="mi-NZ" smtClean="0"/>
              <a:t>Third level</a:t>
            </a:r>
          </a:p>
          <a:p>
            <a:pPr lvl="3"/>
            <a:r>
              <a:rPr lang="mi-NZ" smtClean="0"/>
              <a:t>Fourth level</a:t>
            </a:r>
          </a:p>
          <a:p>
            <a:pPr lvl="4"/>
            <a:r>
              <a:rPr lang="mi-NZ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680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10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028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11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09600" y="533400"/>
            <a:ext cx="4953000" cy="2133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32564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623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 Teacher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2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722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Q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3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125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h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4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456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assroom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5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395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port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6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5370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7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990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ckland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8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382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735828" y="1143000"/>
            <a:ext cx="6702055" cy="472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sp>
        <p:nvSpPr>
          <p:cNvPr id="8" name="Title 13"/>
          <p:cNvSpPr txBox="1">
            <a:spLocks/>
          </p:cNvSpPr>
          <p:nvPr userDrawn="1"/>
        </p:nvSpPr>
        <p:spPr bwMode="auto">
          <a:xfrm>
            <a:off x="1066800" y="1524000"/>
            <a:ext cx="2895600" cy="30480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lang="en-US" sz="32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84" charset="-128"/>
                <a:cs typeface="ＭＳ Ｐゴシック" pitchFamily="-8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84" charset="-128"/>
                <a:cs typeface="ＭＳ Ｐゴシック" pitchFamily="-8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84" charset="-128"/>
                <a:cs typeface="ＭＳ Ｐゴシック" pitchFamily="-8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pitchFamily="-84" charset="-128"/>
                <a:cs typeface="ＭＳ Ｐゴシック" pitchFamily="-84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en-NZ" sz="4400" b="1">
                <a:solidFill>
                  <a:srgbClr val="000000">
                    <a:lumMod val="75000"/>
                    <a:lumOff val="25000"/>
                  </a:srgbClr>
                </a:solidFill>
                <a:cs typeface="Arial"/>
              </a:rPr>
              <a:t>NEW</a:t>
            </a:r>
            <a:r>
              <a:rPr lang="en-NZ" sz="4400" b="1">
                <a:solidFill>
                  <a:prstClr val="white"/>
                </a:solidFill>
                <a:cs typeface="Arial"/>
              </a:rPr>
              <a:t> </a:t>
            </a:r>
            <a:br>
              <a:rPr lang="en-NZ" sz="4400" b="1">
                <a:solidFill>
                  <a:prstClr val="white"/>
                </a:solidFill>
                <a:cs typeface="Arial"/>
              </a:rPr>
            </a:br>
            <a:r>
              <a:rPr lang="en-NZ" sz="4400" b="1">
                <a:solidFill>
                  <a:prstClr val="white"/>
                </a:solidFill>
                <a:cs typeface="Arial"/>
              </a:rPr>
              <a:t>IDEAS</a:t>
            </a:r>
            <a:r>
              <a:rPr lang="en-NZ" sz="4400" b="1">
                <a:solidFill>
                  <a:srgbClr val="0E1319"/>
                </a:solidFill>
                <a:cs typeface="Arial"/>
              </a:rPr>
              <a:t/>
            </a:r>
            <a:br>
              <a:rPr lang="en-NZ" sz="4400" b="1">
                <a:solidFill>
                  <a:srgbClr val="0E1319"/>
                </a:solidFill>
                <a:cs typeface="Arial"/>
              </a:rPr>
            </a:br>
            <a:r>
              <a:rPr lang="en-NZ" sz="4400" b="1">
                <a:solidFill>
                  <a:prstClr val="white"/>
                </a:solidFill>
                <a:cs typeface="Arial"/>
              </a:rPr>
              <a:t>GROW </a:t>
            </a:r>
            <a:br>
              <a:rPr lang="en-NZ" sz="4400" b="1">
                <a:solidFill>
                  <a:prstClr val="white"/>
                </a:solidFill>
                <a:cs typeface="Arial"/>
              </a:rPr>
            </a:br>
            <a:r>
              <a:rPr lang="en-NZ" sz="4400" b="1">
                <a:solidFill>
                  <a:prstClr val="white"/>
                </a:solidFill>
                <a:cs typeface="Arial"/>
              </a:rPr>
              <a:t>BETTER </a:t>
            </a:r>
            <a:br>
              <a:rPr lang="en-NZ" sz="4400" b="1">
                <a:solidFill>
                  <a:prstClr val="white"/>
                </a:solidFill>
                <a:cs typeface="Arial"/>
              </a:rPr>
            </a:br>
            <a:r>
              <a:rPr lang="en-NZ" sz="4400" b="1">
                <a:solidFill>
                  <a:prstClr val="white"/>
                </a:solidFill>
                <a:cs typeface="Arial"/>
              </a:rPr>
              <a:t>HERE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30754" y="5392163"/>
            <a:ext cx="3732246" cy="1287887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13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city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52 ENZ Presentation masters_[IMAGE]_V3_[ONLY]rc9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3807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mp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352 ENZ Presentation masters_[IMAGE]_V3_[ONLY]rc10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0838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ge 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52 ENZ Presentation masters_[IMAGE]_V3_[ONLY]rc11lo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0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735828" y="1143000"/>
            <a:ext cx="6702055" cy="472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30754" y="5392163"/>
            <a:ext cx="3732246" cy="128788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371600"/>
            <a:ext cx="3124200" cy="31242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/>
            </a:lvl1pPr>
          </a:lstStyle>
          <a:p>
            <a:pPr lvl="0"/>
            <a:r>
              <a:rPr lang="en-AU" dirty="0" smtClean="0"/>
              <a:t>CLICK TO ADD HEADLINE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bg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55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pic>
        <p:nvPicPr>
          <p:cNvPr id="7" name="Picture 6" descr="TNEW-A-HORIZ-CMYK Righ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200"/>
            <a:ext cx="2819400" cy="1026934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41960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1" i="0">
                <a:solidFill>
                  <a:schemeClr val="tx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5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9871" y="5943600"/>
            <a:ext cx="1138422" cy="80249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41960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1" i="0">
                <a:solidFill>
                  <a:schemeClr val="tx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45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81267"/>
            <a:ext cx="922868" cy="118316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228600" y="1295400"/>
            <a:ext cx="8669693" cy="0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TNEW-A-HORIZ-CMYK Right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6200"/>
            <a:ext cx="2819400" cy="1026934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sz="quarter" idx="10"/>
          </p:nvPr>
        </p:nvSpPr>
        <p:spPr>
          <a:xfrm>
            <a:off x="1295400" y="1828800"/>
            <a:ext cx="6858000" cy="3810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59644" y="533400"/>
            <a:ext cx="5410200" cy="60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AU" dirty="0" smtClean="0"/>
              <a:t>CLICK TO ADD HEADER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03490" y="6348262"/>
            <a:ext cx="3048000" cy="38258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i="0">
                <a:solidFill>
                  <a:schemeClr val="tx1"/>
                </a:solidFill>
                <a:latin typeface="Rockwell"/>
              </a:defRPr>
            </a:lvl1pPr>
          </a:lstStyle>
          <a:p>
            <a:pPr lvl="0"/>
            <a:r>
              <a:rPr lang="en-AU" dirty="0" smtClean="0"/>
              <a:t>Click to edit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804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26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43.xml"/><Relationship Id="rId3" Type="http://schemas.openxmlformats.org/officeDocument/2006/relationships/slideLayout" Target="../slideLayouts/slideLayout7.xml"/><Relationship Id="rId21" Type="http://schemas.openxmlformats.org/officeDocument/2006/relationships/slideLayout" Target="../slideLayouts/slideLayout25.xml"/><Relationship Id="rId34" Type="http://schemas.openxmlformats.org/officeDocument/2006/relationships/slideLayout" Target="../slideLayouts/slideLayout38.xml"/><Relationship Id="rId42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51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5" Type="http://schemas.openxmlformats.org/officeDocument/2006/relationships/slideLayout" Target="../slideLayouts/slideLayout29.xml"/><Relationship Id="rId33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42.xml"/><Relationship Id="rId46" Type="http://schemas.openxmlformats.org/officeDocument/2006/relationships/slideLayout" Target="../slideLayouts/slideLayout50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0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45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24" Type="http://schemas.openxmlformats.org/officeDocument/2006/relationships/slideLayout" Target="../slideLayouts/slideLayout28.xml"/><Relationship Id="rId32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9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32.xml"/><Relationship Id="rId36" Type="http://schemas.openxmlformats.org/officeDocument/2006/relationships/slideLayout" Target="../slideLayouts/slideLayout40.xml"/><Relationship Id="rId49" Type="http://schemas.openxmlformats.org/officeDocument/2006/relationships/theme" Target="../theme/theme3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35.xml"/><Relationship Id="rId44" Type="http://schemas.openxmlformats.org/officeDocument/2006/relationships/slideLayout" Target="../slideLayouts/slideLayout48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52.xml"/><Relationship Id="rId8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6607" y="1524979"/>
            <a:ext cx="7658484" cy="7451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mi-NZ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6606" y="2270120"/>
            <a:ext cx="7658485" cy="4587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mi-NZ" dirty="0" smtClean="0"/>
              <a:t>Click to edit Master text styles</a:t>
            </a:r>
          </a:p>
          <a:p>
            <a:pPr lvl="1"/>
            <a:r>
              <a:rPr lang="mi-NZ" dirty="0" smtClean="0"/>
              <a:t>Second level</a:t>
            </a:r>
          </a:p>
          <a:p>
            <a:pPr lvl="2"/>
            <a:r>
              <a:rPr lang="mi-NZ" dirty="0" smtClean="0"/>
              <a:t>Third level</a:t>
            </a:r>
          </a:p>
          <a:p>
            <a:pPr lvl="2"/>
            <a:r>
              <a:rPr lang="mi-NZ" dirty="0" smtClean="0"/>
              <a:t>Fourth level</a:t>
            </a:r>
          </a:p>
          <a:p>
            <a:pPr lvl="2"/>
            <a:r>
              <a:rPr lang="mi-NZ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46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08F88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›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Lucida Grande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»"/>
        <a:defRPr sz="2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»"/>
        <a:defRPr sz="2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6607" y="1524979"/>
            <a:ext cx="7658484" cy="7451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mi-NZ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6606" y="2270121"/>
            <a:ext cx="7658485" cy="3925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mi-NZ" dirty="0" smtClean="0"/>
              <a:t>Click to edit Master text styles</a:t>
            </a:r>
          </a:p>
          <a:p>
            <a:pPr lvl="1"/>
            <a:r>
              <a:rPr lang="mi-NZ" dirty="0" smtClean="0"/>
              <a:t>Second level</a:t>
            </a:r>
          </a:p>
          <a:p>
            <a:pPr lvl="2"/>
            <a:r>
              <a:rPr lang="mi-NZ" dirty="0" smtClean="0"/>
              <a:t>Third level</a:t>
            </a:r>
          </a:p>
          <a:p>
            <a:pPr lvl="2"/>
            <a:r>
              <a:rPr lang="mi-NZ" dirty="0" smtClean="0"/>
              <a:t>Fourth level</a:t>
            </a:r>
          </a:p>
          <a:p>
            <a:pPr lvl="2"/>
            <a:r>
              <a:rPr lang="mi-NZ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8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kern="1200">
          <a:solidFill>
            <a:srgbClr val="008F88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Lucida Grande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Lucida Grande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Lucida Grande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Lucida Grande"/>
        <a:buChar char="»"/>
        <a:defRPr sz="2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Lucida Grande"/>
        <a:buChar char="»"/>
        <a:defRPr sz="2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80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  <p:sldLayoutId id="2147483700" r:id="rId31"/>
    <p:sldLayoutId id="2147483701" r:id="rId32"/>
    <p:sldLayoutId id="2147483702" r:id="rId33"/>
    <p:sldLayoutId id="2147483703" r:id="rId34"/>
    <p:sldLayoutId id="2147483704" r:id="rId35"/>
    <p:sldLayoutId id="2147483705" r:id="rId36"/>
    <p:sldLayoutId id="2147483706" r:id="rId37"/>
    <p:sldLayoutId id="2147483707" r:id="rId38"/>
    <p:sldLayoutId id="2147483708" r:id="rId39"/>
    <p:sldLayoutId id="2147483709" r:id="rId40"/>
    <p:sldLayoutId id="2147483710" r:id="rId41"/>
    <p:sldLayoutId id="2147483711" r:id="rId42"/>
    <p:sldLayoutId id="2147483712" r:id="rId43"/>
    <p:sldLayoutId id="2147483713" r:id="rId44"/>
    <p:sldLayoutId id="2147483714" r:id="rId45"/>
    <p:sldLayoutId id="2147483715" r:id="rId46"/>
    <p:sldLayoutId id="2147483716" r:id="rId47"/>
    <p:sldLayoutId id="2147483717" r:id="rId4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z.govt.nz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Mary.Camp@enz.govt.nz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hyperlink" Target="mailto:Richard.Kyle@enz.govt.nz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tionnz.govt.nz/news/education-stor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NZ" dirty="0" smtClean="0">
                <a:solidFill>
                  <a:schemeClr val="bg1"/>
                </a:solidFill>
              </a:rPr>
              <a:t>School Sector Overview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2229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pPr lvl="0"/>
            <a:r>
              <a:rPr lang="en-NZ" dirty="0"/>
              <a:t>Strategic Roadmaps so each sector of can plan a route to continued success</a:t>
            </a:r>
          </a:p>
          <a:p>
            <a:pPr lvl="0"/>
            <a:r>
              <a:rPr lang="en-NZ" dirty="0"/>
              <a:t>By and for the sector</a:t>
            </a:r>
          </a:p>
          <a:p>
            <a:pPr lvl="0"/>
            <a:r>
              <a:rPr lang="en-NZ" dirty="0"/>
              <a:t>Will identify an agreed future vision and a set of actionable steps to reach sector’s goals</a:t>
            </a:r>
          </a:p>
          <a:p>
            <a:pPr lvl="0"/>
            <a:r>
              <a:rPr lang="en-NZ" dirty="0"/>
              <a:t>Strongly encourage to you participate in the process</a:t>
            </a:r>
          </a:p>
          <a:p>
            <a:pPr lvl="0"/>
            <a:r>
              <a:rPr lang="en-NZ" dirty="0" smtClean="0"/>
              <a:t>Details and </a:t>
            </a:r>
            <a:r>
              <a:rPr lang="en-NZ" dirty="0" err="1" smtClean="0"/>
              <a:t>ToR</a:t>
            </a:r>
            <a:r>
              <a:rPr lang="en-NZ" dirty="0" smtClean="0"/>
              <a:t> on ENZ </a:t>
            </a:r>
            <a:r>
              <a:rPr lang="en-NZ" dirty="0"/>
              <a:t>web </a:t>
            </a:r>
            <a:r>
              <a:rPr lang="en-NZ" dirty="0" smtClean="0"/>
              <a:t>site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Strategic Roadmaps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8825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pPr lvl="0"/>
            <a:r>
              <a:rPr lang="en-NZ" sz="2400" dirty="0"/>
              <a:t>Broaden engagement to build support;</a:t>
            </a:r>
          </a:p>
          <a:p>
            <a:pPr lvl="1"/>
            <a:r>
              <a:rPr lang="en-NZ" sz="2000" dirty="0"/>
              <a:t>Principals Associations, </a:t>
            </a:r>
            <a:r>
              <a:rPr lang="en-NZ" sz="2000" dirty="0" err="1"/>
              <a:t>BoTs</a:t>
            </a:r>
            <a:r>
              <a:rPr lang="en-NZ" sz="2000" dirty="0"/>
              <a:t>, regional and other groups</a:t>
            </a:r>
          </a:p>
          <a:p>
            <a:pPr lvl="1"/>
            <a:endParaRPr lang="en-NZ" sz="2000" dirty="0"/>
          </a:p>
          <a:p>
            <a:pPr lvl="0"/>
            <a:r>
              <a:rPr lang="en-NZ" sz="2400" dirty="0"/>
              <a:t>Explore and support niche areas;</a:t>
            </a:r>
          </a:p>
          <a:p>
            <a:pPr lvl="1"/>
            <a:r>
              <a:rPr lang="en-NZ" sz="2000" dirty="0"/>
              <a:t>Independent Schools</a:t>
            </a:r>
          </a:p>
          <a:p>
            <a:pPr lvl="1"/>
            <a:r>
              <a:rPr lang="en-NZ" sz="2000" dirty="0"/>
              <a:t>Primary and intermediate schools</a:t>
            </a:r>
          </a:p>
          <a:p>
            <a:pPr lvl="1"/>
            <a:r>
              <a:rPr lang="en-NZ" sz="2000" dirty="0"/>
              <a:t>Outdoor Education</a:t>
            </a:r>
          </a:p>
          <a:p>
            <a:pPr lvl="1"/>
            <a:endParaRPr lang="en-NZ" sz="2000" dirty="0"/>
          </a:p>
          <a:p>
            <a:pPr marL="514350" lvl="1" indent="-342900">
              <a:buFont typeface="Arial" panose="020B0604020202020204" pitchFamily="34" charset="0"/>
              <a:buChar char="•"/>
            </a:pPr>
            <a:r>
              <a:rPr lang="en-NZ" sz="2400" dirty="0"/>
              <a:t>Explore and address </a:t>
            </a:r>
            <a:r>
              <a:rPr lang="en-NZ" sz="2400" dirty="0" smtClean="0"/>
              <a:t>constraints</a:t>
            </a:r>
            <a:endParaRPr lang="en-NZ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sz="3000" dirty="0" smtClean="0"/>
              <a:t>Other work in school sector</a:t>
            </a:r>
            <a:endParaRPr lang="en-NZ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3965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r>
              <a:rPr lang="en-NZ" sz="2400" dirty="0"/>
              <a:t>Kim Harase, Academic Colleges Group, Auckland</a:t>
            </a:r>
          </a:p>
          <a:p>
            <a:r>
              <a:rPr lang="en-NZ" sz="2400" dirty="0"/>
              <a:t>Gail Moore, Green Bay High, Auckland</a:t>
            </a:r>
          </a:p>
          <a:p>
            <a:r>
              <a:rPr lang="en-NZ" sz="2400" dirty="0"/>
              <a:t>Robbie Pickford, Takapuna Grammar, Auckland</a:t>
            </a:r>
          </a:p>
          <a:p>
            <a:r>
              <a:rPr lang="en-NZ" sz="2400" dirty="0"/>
              <a:t>Raeburne Bourke, </a:t>
            </a:r>
            <a:r>
              <a:rPr lang="en-GB" sz="2400" dirty="0"/>
              <a:t>Sacred Heart Girls College Hamilton</a:t>
            </a:r>
            <a:endParaRPr lang="en-NZ" sz="2400" dirty="0"/>
          </a:p>
          <a:p>
            <a:r>
              <a:rPr lang="en-NZ" sz="2400" dirty="0"/>
              <a:t>Graeme Lind, </a:t>
            </a:r>
            <a:r>
              <a:rPr lang="en-NZ" sz="2400" dirty="0" err="1"/>
              <a:t>Greenpark</a:t>
            </a:r>
            <a:r>
              <a:rPr lang="en-NZ" sz="2400" dirty="0"/>
              <a:t> School Tauranga</a:t>
            </a:r>
          </a:p>
          <a:p>
            <a:r>
              <a:rPr lang="en-NZ" sz="2400" dirty="0"/>
              <a:t>Wendy Jochem, Freyberg High, Palmerston North</a:t>
            </a:r>
          </a:p>
          <a:p>
            <a:r>
              <a:rPr lang="en-NZ" sz="2400" dirty="0"/>
              <a:t>Kerry </a:t>
            </a:r>
            <a:r>
              <a:rPr lang="en-NZ" sz="2400" dirty="0" err="1"/>
              <a:t>Finnigan</a:t>
            </a:r>
            <a:r>
              <a:rPr lang="en-NZ" sz="2400" dirty="0"/>
              <a:t>, Onslow College Wellington</a:t>
            </a:r>
          </a:p>
          <a:p>
            <a:r>
              <a:rPr lang="en-NZ" sz="2400" dirty="0"/>
              <a:t>Greg Scott, Middleton Grange, Christchurch</a:t>
            </a:r>
          </a:p>
          <a:p>
            <a:r>
              <a:rPr lang="en-NZ" sz="2400" dirty="0"/>
              <a:t>Kirstyn </a:t>
            </a:r>
            <a:r>
              <a:rPr lang="en-NZ" sz="2400" dirty="0" err="1"/>
              <a:t>Mawdsley</a:t>
            </a:r>
            <a:r>
              <a:rPr lang="en-NZ" sz="2400" dirty="0"/>
              <a:t>, </a:t>
            </a:r>
            <a:r>
              <a:rPr lang="en-US" sz="2400" dirty="0"/>
              <a:t>John </a:t>
            </a:r>
            <a:r>
              <a:rPr lang="en-US" sz="2400" dirty="0" err="1"/>
              <a:t>McGlashan</a:t>
            </a:r>
            <a:r>
              <a:rPr lang="en-US" sz="2400" dirty="0"/>
              <a:t> College Dunedin</a:t>
            </a:r>
          </a:p>
          <a:p>
            <a:r>
              <a:rPr lang="en-US" sz="2400" dirty="0"/>
              <a:t>Rex </a:t>
            </a:r>
            <a:r>
              <a:rPr lang="en-US" sz="2400" dirty="0" err="1"/>
              <a:t>Capil</a:t>
            </a:r>
            <a:r>
              <a:rPr lang="en-US" sz="2400" dirty="0"/>
              <a:t>, Venture Southland</a:t>
            </a:r>
          </a:p>
          <a:p>
            <a:r>
              <a:rPr lang="en-US" sz="2400" dirty="0"/>
              <a:t>Deborah James, Independent Schools New Zealand</a:t>
            </a:r>
            <a:endParaRPr lang="en-NZ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sz="3000" dirty="0" smtClean="0"/>
              <a:t>Reference Group Members</a:t>
            </a:r>
            <a:endParaRPr lang="en-NZ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8831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pPr lvl="0"/>
            <a:r>
              <a:rPr lang="en-NZ" sz="2400" dirty="0"/>
              <a:t>The 2012 </a:t>
            </a:r>
            <a:r>
              <a:rPr lang="en-NZ" sz="2400" dirty="0" err="1"/>
              <a:t>i</a:t>
            </a:r>
            <a:r>
              <a:rPr lang="en-NZ" sz="2400" dirty="0"/>
              <a:t>-Graduate International Student Barometer (ISB) survey showed 47% of current international students in the schools sector identified the presentation and usability of school websites as a key influence in their decision-making process.  </a:t>
            </a:r>
          </a:p>
          <a:p>
            <a:pPr lvl="0"/>
            <a:r>
              <a:rPr lang="en-NZ" sz="2400" dirty="0"/>
              <a:t>Improvements in school websites will increase their effectiveness as a tool for recruiting international students. </a:t>
            </a:r>
          </a:p>
          <a:p>
            <a:pPr lvl="0"/>
            <a:r>
              <a:rPr lang="en-NZ" sz="2400" dirty="0"/>
              <a:t>Applications are open for Hamilton, Auckland, Whanganui and Dunedin for review rounds in March, April and May.</a:t>
            </a:r>
          </a:p>
          <a:p>
            <a:pPr lvl="0"/>
            <a:r>
              <a:rPr lang="en-NZ" sz="2400" dirty="0"/>
              <a:t>Visit </a:t>
            </a:r>
            <a:r>
              <a:rPr lang="en-NZ" sz="2400" dirty="0">
                <a:hlinkClick r:id="rId3"/>
              </a:rPr>
              <a:t>www.enz.govt.nz</a:t>
            </a:r>
            <a:r>
              <a:rPr lang="en-NZ" sz="2400" dirty="0"/>
              <a:t> for more information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sz="3000" dirty="0" smtClean="0"/>
              <a:t>Web site review service</a:t>
            </a:r>
            <a:endParaRPr lang="en-NZ" sz="3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5386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pPr lvl="0"/>
            <a:r>
              <a:rPr lang="en-NZ" sz="2400" dirty="0"/>
              <a:t>International section</a:t>
            </a:r>
          </a:p>
          <a:p>
            <a:pPr lvl="1"/>
            <a:r>
              <a:rPr lang="en-NZ" sz="2000" dirty="0"/>
              <a:t>Need to consider layout and structure</a:t>
            </a:r>
          </a:p>
          <a:p>
            <a:pPr lvl="1"/>
            <a:r>
              <a:rPr lang="en-NZ" sz="2000" dirty="0"/>
              <a:t>How will a user navigate around this section</a:t>
            </a:r>
          </a:p>
          <a:p>
            <a:pPr lvl="1"/>
            <a:r>
              <a:rPr lang="en-NZ" sz="2000" dirty="0"/>
              <a:t>What type of content will be provided and how presented</a:t>
            </a:r>
          </a:p>
          <a:p>
            <a:pPr lvl="1"/>
            <a:endParaRPr lang="en-NZ" sz="2000" dirty="0"/>
          </a:p>
          <a:p>
            <a:r>
              <a:rPr lang="en-NZ" sz="2400" dirty="0"/>
              <a:t>Mobile Friendly</a:t>
            </a:r>
          </a:p>
          <a:p>
            <a:pPr lvl="1"/>
            <a:r>
              <a:rPr lang="en-NZ" sz="2000" dirty="0"/>
              <a:t>The mobile audience is growing rapidly </a:t>
            </a:r>
          </a:p>
          <a:p>
            <a:pPr lvl="1"/>
            <a:r>
              <a:rPr lang="en-NZ" sz="2000" dirty="0"/>
              <a:t>Recommend you consider the implementation of a mobile friendly or fully mobile optimised design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548680"/>
            <a:ext cx="5976664" cy="648072"/>
          </a:xfrm>
        </p:spPr>
        <p:txBody>
          <a:bodyPr/>
          <a:lstStyle/>
          <a:p>
            <a:r>
              <a:rPr lang="en-NZ" sz="2800" dirty="0" smtClean="0"/>
              <a:t>Web site reviews - findings</a:t>
            </a:r>
            <a:endParaRPr lang="en-NZ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1131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pPr lvl="0"/>
            <a:r>
              <a:rPr lang="en-NZ" sz="2400" dirty="0"/>
              <a:t>Conversion paths and calls to action</a:t>
            </a:r>
          </a:p>
          <a:p>
            <a:pPr lvl="1"/>
            <a:r>
              <a:rPr lang="en-NZ" sz="2200" dirty="0"/>
              <a:t>Need well-presented clear calls to action on homepages and key landing pages </a:t>
            </a:r>
          </a:p>
          <a:p>
            <a:pPr lvl="1"/>
            <a:r>
              <a:rPr lang="en-NZ" sz="2200" dirty="0"/>
              <a:t>Direct user attention toward a clear path that they follow to complete a goal</a:t>
            </a:r>
          </a:p>
          <a:p>
            <a:pPr lvl="1"/>
            <a:r>
              <a:rPr lang="en-NZ" sz="2200" dirty="0"/>
              <a:t>An example may be to submit an application form</a:t>
            </a:r>
          </a:p>
          <a:p>
            <a:pPr lvl="1"/>
            <a:endParaRPr lang="en-NZ" sz="2000" dirty="0"/>
          </a:p>
          <a:p>
            <a:r>
              <a:rPr lang="en-NZ" sz="2400" dirty="0"/>
              <a:t>Design </a:t>
            </a:r>
          </a:p>
          <a:p>
            <a:pPr lvl="1"/>
            <a:r>
              <a:rPr lang="en-NZ" sz="2200" dirty="0"/>
              <a:t>Most website owners focus on having a great homepage but often place less emphasis on the remainder of site pages</a:t>
            </a:r>
          </a:p>
          <a:p>
            <a:pPr lvl="1"/>
            <a:r>
              <a:rPr lang="en-NZ" sz="2200" dirty="0"/>
              <a:t>Recommend having fewer pages that are thoughtfully presented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548680"/>
            <a:ext cx="5976664" cy="648072"/>
          </a:xfrm>
        </p:spPr>
        <p:txBody>
          <a:bodyPr/>
          <a:lstStyle/>
          <a:p>
            <a:r>
              <a:rPr lang="en-NZ" sz="2800" dirty="0" smtClean="0"/>
              <a:t>Web site reviews - findings</a:t>
            </a:r>
            <a:endParaRPr lang="en-NZ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4848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r>
              <a:rPr lang="en-NZ" sz="2400" dirty="0"/>
              <a:t>Content</a:t>
            </a:r>
          </a:p>
          <a:p>
            <a:pPr lvl="1"/>
            <a:r>
              <a:rPr lang="en-NZ" sz="2400" dirty="0"/>
              <a:t>Ideally needs to be updated every 1-2 </a:t>
            </a:r>
            <a:r>
              <a:rPr lang="en-NZ" sz="2400" dirty="0" smtClean="0"/>
              <a:t>weeks</a:t>
            </a:r>
          </a:p>
          <a:p>
            <a:pPr marL="457200" lvl="1" indent="0">
              <a:buNone/>
            </a:pPr>
            <a:endParaRPr lang="en-NZ" sz="2400" dirty="0"/>
          </a:p>
          <a:p>
            <a:pPr lvl="1"/>
            <a:r>
              <a:rPr lang="en-NZ" sz="2400" dirty="0"/>
              <a:t>Basis of a content </a:t>
            </a:r>
            <a:r>
              <a:rPr lang="en-NZ" sz="2400" dirty="0" smtClean="0"/>
              <a:t>plan</a:t>
            </a:r>
          </a:p>
          <a:p>
            <a:pPr marL="685800" lvl="2" indent="0">
              <a:buNone/>
            </a:pPr>
            <a:r>
              <a:rPr lang="en-NZ" sz="2000" dirty="0" smtClean="0"/>
              <a:t>• </a:t>
            </a:r>
            <a:r>
              <a:rPr lang="en-NZ" sz="2000" dirty="0"/>
              <a:t>Who will have access to manage website content? </a:t>
            </a:r>
          </a:p>
          <a:p>
            <a:pPr marL="685800" lvl="2" indent="0">
              <a:buNone/>
            </a:pPr>
            <a:r>
              <a:rPr lang="en-NZ" sz="2000" dirty="0"/>
              <a:t>• What sections/pages will each user will be responsible for? </a:t>
            </a:r>
          </a:p>
          <a:p>
            <a:pPr marL="685800" lvl="2" indent="0">
              <a:buNone/>
            </a:pPr>
            <a:r>
              <a:rPr lang="en-NZ" sz="2000" dirty="0"/>
              <a:t>• What is the minimum timeframe that content should be updated/added? </a:t>
            </a:r>
          </a:p>
          <a:p>
            <a:pPr marL="685800" lvl="2" indent="0">
              <a:buNone/>
            </a:pPr>
            <a:r>
              <a:rPr lang="en-NZ" sz="2000" dirty="0"/>
              <a:t>• What type of content should be created/added to each section/page? </a:t>
            </a:r>
          </a:p>
          <a:p>
            <a:pPr marL="685800" lvl="2" indent="0">
              <a:buNone/>
            </a:pPr>
            <a:r>
              <a:rPr lang="en-NZ" sz="2000" dirty="0"/>
              <a:t>• Do content managers need specialist training on how to best utilise the framework? </a:t>
            </a:r>
            <a:r>
              <a:rPr lang="en-NZ" sz="1800" dirty="0"/>
              <a:t>	</a:t>
            </a:r>
          </a:p>
          <a:p>
            <a:pPr lvl="1"/>
            <a:endParaRPr lang="en-NZ" dirty="0"/>
          </a:p>
          <a:p>
            <a:pPr marL="0" lvl="0" indent="0">
              <a:buNone/>
            </a:pPr>
            <a:r>
              <a:rPr lang="en-NZ" sz="2400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548680"/>
            <a:ext cx="5976664" cy="648072"/>
          </a:xfrm>
        </p:spPr>
        <p:txBody>
          <a:bodyPr/>
          <a:lstStyle/>
          <a:p>
            <a:r>
              <a:rPr lang="en-NZ" sz="2800" dirty="0" smtClean="0"/>
              <a:t>Web site reviews - findings</a:t>
            </a:r>
            <a:endParaRPr lang="en-NZ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530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064896" cy="5373216"/>
          </a:xfrm>
        </p:spPr>
        <p:txBody>
          <a:bodyPr/>
          <a:lstStyle/>
          <a:p>
            <a:pPr marL="457200" lvl="1" indent="0">
              <a:buNone/>
            </a:pPr>
            <a:endParaRPr lang="en-NZ" dirty="0"/>
          </a:p>
          <a:p>
            <a:pPr lvl="0"/>
            <a:r>
              <a:rPr lang="en-NZ" sz="2400" dirty="0"/>
              <a:t>In-house capability</a:t>
            </a:r>
          </a:p>
          <a:p>
            <a:r>
              <a:rPr lang="en-NZ" sz="2000" dirty="0"/>
              <a:t>Don’t necessarily need programming knowledge</a:t>
            </a:r>
          </a:p>
          <a:p>
            <a:r>
              <a:rPr lang="en-NZ" sz="2000" dirty="0"/>
              <a:t>Do need content managers who can create, edit and update content on a regular basis</a:t>
            </a:r>
          </a:p>
          <a:p>
            <a:r>
              <a:rPr lang="en-NZ" sz="2000" dirty="0"/>
              <a:t>Consider a content management plan – may need some external guidance  </a:t>
            </a:r>
            <a:r>
              <a:rPr lang="en-NZ" sz="2400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548680"/>
            <a:ext cx="5976664" cy="648072"/>
          </a:xfrm>
        </p:spPr>
        <p:txBody>
          <a:bodyPr/>
          <a:lstStyle/>
          <a:p>
            <a:r>
              <a:rPr lang="en-NZ" sz="2800" dirty="0" smtClean="0"/>
              <a:t>Web site reviews - findings</a:t>
            </a:r>
            <a:endParaRPr lang="en-NZ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2190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683568" y="1916832"/>
            <a:ext cx="7776864" cy="4104456"/>
          </a:xfrm>
        </p:spPr>
        <p:txBody>
          <a:bodyPr/>
          <a:lstStyle/>
          <a:p>
            <a:pPr marL="0" lvl="0" indent="0">
              <a:buNone/>
            </a:pPr>
            <a:r>
              <a:rPr lang="en-NZ" dirty="0"/>
              <a:t>Mary Camp</a:t>
            </a:r>
          </a:p>
          <a:p>
            <a:pPr marL="0" lvl="0" indent="0">
              <a:buNone/>
            </a:pPr>
            <a:r>
              <a:rPr lang="en-NZ" dirty="0" smtClean="0">
                <a:hlinkClick r:id="rId3"/>
              </a:rPr>
              <a:t>Mary.Camp@enz.govt.nz</a:t>
            </a:r>
            <a:endParaRPr lang="en-NZ" dirty="0" smtClean="0"/>
          </a:p>
          <a:p>
            <a:pPr marL="0" lvl="0" indent="0">
              <a:buNone/>
            </a:pPr>
            <a:endParaRPr lang="en-NZ" dirty="0"/>
          </a:p>
          <a:p>
            <a:pPr marL="0" lvl="0" indent="0">
              <a:buNone/>
            </a:pPr>
            <a:r>
              <a:rPr lang="en-NZ" dirty="0"/>
              <a:t>Richard Kyle</a:t>
            </a:r>
          </a:p>
          <a:p>
            <a:pPr marL="0" lvl="0" indent="0">
              <a:buNone/>
            </a:pPr>
            <a:r>
              <a:rPr lang="en-NZ" dirty="0">
                <a:hlinkClick r:id="rId4"/>
              </a:rPr>
              <a:t>Richard.Kyle@enz.govt.nz</a:t>
            </a:r>
            <a:endParaRPr lang="en-NZ" dirty="0"/>
          </a:p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9644" y="533400"/>
            <a:ext cx="5680508" cy="591344"/>
          </a:xfrm>
        </p:spPr>
        <p:txBody>
          <a:bodyPr/>
          <a:lstStyle/>
          <a:p>
            <a:r>
              <a:rPr lang="en-NZ" sz="2800" dirty="0" smtClean="0"/>
              <a:t>We’re keen to hear from you</a:t>
            </a:r>
            <a:endParaRPr lang="en-NZ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085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612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Economic value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 dirty="0"/>
          </a:p>
        </p:txBody>
      </p:sp>
      <p:grpSp>
        <p:nvGrpSpPr>
          <p:cNvPr id="5" name="Group 4"/>
          <p:cNvGrpSpPr/>
          <p:nvPr/>
        </p:nvGrpSpPr>
        <p:grpSpPr>
          <a:xfrm>
            <a:off x="323528" y="1916832"/>
            <a:ext cx="8424936" cy="4248471"/>
            <a:chOff x="556845" y="4173176"/>
            <a:chExt cx="5180751" cy="2454099"/>
          </a:xfrm>
        </p:grpSpPr>
        <p:grpSp>
          <p:nvGrpSpPr>
            <p:cNvPr id="6" name="Group 5"/>
            <p:cNvGrpSpPr/>
            <p:nvPr/>
          </p:nvGrpSpPr>
          <p:grpSpPr>
            <a:xfrm>
              <a:off x="772225" y="5249028"/>
              <a:ext cx="4355010" cy="564194"/>
              <a:chOff x="743650" y="3826807"/>
              <a:chExt cx="4355010" cy="564194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743650" y="4129391"/>
                <a:ext cx="542136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457200"/>
                <a:r>
                  <a:rPr lang="en-NZ" sz="1100" b="1" dirty="0" smtClean="0">
                    <a:solidFill>
                      <a:srgbClr val="0CDAE4"/>
                    </a:solidFill>
                  </a:rPr>
                  <a:t>34.7%</a:t>
                </a:r>
                <a:endParaRPr lang="en-NZ" sz="1100" b="1" dirty="0">
                  <a:solidFill>
                    <a:srgbClr val="0CDAE4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651394" y="4052967"/>
                <a:ext cx="542136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457200"/>
                <a:r>
                  <a:rPr lang="en-NZ" sz="1100" b="1" dirty="0" smtClean="0">
                    <a:solidFill>
                      <a:srgbClr val="C1A027"/>
                    </a:solidFill>
                  </a:rPr>
                  <a:t>22.5%</a:t>
                </a:r>
                <a:endParaRPr lang="en-NZ" sz="1100" b="1" dirty="0">
                  <a:solidFill>
                    <a:srgbClr val="C1A027"/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491921" y="4026243"/>
                <a:ext cx="542136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457200"/>
                <a:r>
                  <a:rPr lang="en-NZ" sz="1100" b="1" dirty="0" smtClean="0">
                    <a:solidFill>
                      <a:srgbClr val="E503EA"/>
                    </a:solidFill>
                  </a:rPr>
                  <a:t>13.2%</a:t>
                </a:r>
                <a:endParaRPr lang="en-NZ" sz="1100" b="1" dirty="0">
                  <a:solidFill>
                    <a:srgbClr val="E503EA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3169065" y="3975424"/>
                <a:ext cx="542136" cy="32652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457200"/>
                <a:r>
                  <a:rPr lang="en-NZ" sz="1100" b="1" dirty="0" smtClean="0">
                    <a:solidFill>
                      <a:srgbClr val="4DA808"/>
                    </a:solidFill>
                  </a:rPr>
                  <a:t>11.9%</a:t>
                </a:r>
                <a:endParaRPr lang="en-NZ" sz="1100" b="1" dirty="0">
                  <a:solidFill>
                    <a:srgbClr val="4DA808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983423" y="3922182"/>
                <a:ext cx="524503" cy="3169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457200"/>
                <a:r>
                  <a:rPr lang="en-NZ" sz="1050" b="1" dirty="0" smtClean="0">
                    <a:solidFill>
                      <a:srgbClr val="EF7903"/>
                    </a:solidFill>
                  </a:rPr>
                  <a:t>11.7%</a:t>
                </a:r>
                <a:endParaRPr lang="en-NZ" sz="1050" b="1" dirty="0">
                  <a:solidFill>
                    <a:srgbClr val="EF7903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655910" y="3826807"/>
                <a:ext cx="442750" cy="246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defTabSz="457200"/>
                <a:r>
                  <a:rPr lang="en-NZ" sz="1000" b="1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</a:rPr>
                  <a:t>4.0%</a:t>
                </a:r>
                <a:endParaRPr lang="en-NZ" sz="1000" b="1" dirty="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56845" y="4173176"/>
              <a:ext cx="5180751" cy="2454099"/>
              <a:chOff x="224095" y="5816481"/>
              <a:chExt cx="5180751" cy="2454099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4083" b="51835" l="15273" r="84545">
                            <a14:foregroundMark x1="20727" y1="26835" x2="20727" y2="26835"/>
                            <a14:foregroundMark x1="33818" y1="33716" x2="33818" y2="33716"/>
                            <a14:foregroundMark x1="34000" y1="28670" x2="34000" y2="28670"/>
                            <a14:foregroundMark x1="34727" y1="43349" x2="34727" y2="43349"/>
                            <a14:foregroundMark x1="44909" y1="35321" x2="44909" y2="35321"/>
                            <a14:foregroundMark x1="44909" y1="31422" x2="44909" y2="31422"/>
                            <a14:foregroundMark x1="43091" y1="37844" x2="43091" y2="37844"/>
                            <a14:foregroundMark x1="54727" y1="41972" x2="54727" y2="41972"/>
                            <a14:foregroundMark x1="55273" y1="31651" x2="55273" y2="31651"/>
                            <a14:foregroundMark x1="65455" y1="36009" x2="65455" y2="36009"/>
                            <a14:foregroundMark x1="65636" y1="31193" x2="65636" y2="31193"/>
                            <a14:foregroundMark x1="75273" y1="36697" x2="75273" y2="36697"/>
                            <a14:foregroundMark x1="74909" y1="33945" x2="74909" y2="33945"/>
                            <a14:foregroundMark x1="74909" y1="37844" x2="74909" y2="37844"/>
                            <a14:foregroundMark x1="83091" y1="36468" x2="83091" y2="36468"/>
                            <a14:foregroundMark x1="82727" y1="34633" x2="82727" y2="34633"/>
                            <a14:foregroundMark x1="74909" y1="33257" x2="75273" y2="40138"/>
                            <a14:foregroundMark x1="16727" y1="40596" x2="83273" y2="37156"/>
                            <a14:foregroundMark x1="18545" y1="45183" x2="19091" y2="48165"/>
                            <a14:foregroundMark x1="74364" y1="40826" x2="74364" y2="34862"/>
                            <a14:foregroundMark x1="19273" y1="25688" x2="82727" y2="33945"/>
                            <a14:foregroundMark x1="16182" y1="27523" x2="16364" y2="44954"/>
                            <a14:foregroundMark x1="16364" y1="45642" x2="18909" y2="47936"/>
                            <a14:foregroundMark x1="18909" y1="48165" x2="34182" y2="44725"/>
                            <a14:foregroundMark x1="32364" y1="45642" x2="46364" y2="43578"/>
                            <a14:foregroundMark x1="45273" y1="44266" x2="69091" y2="42431"/>
                            <a14:foregroundMark x1="64727" y1="43578" x2="82727" y2="39450"/>
                            <a14:foregroundMark x1="19636" y1="27064" x2="81455" y2="36697"/>
                            <a14:foregroundMark x1="16182" y1="28211" x2="18727" y2="25229"/>
                            <a14:foregroundMark x1="19273" y1="28440" x2="36182" y2="33945"/>
                            <a14:foregroundMark x1="19091" y1="48394" x2="35091" y2="46560"/>
                            <a14:foregroundMark x1="82727" y1="33945" x2="82545" y2="38761"/>
                            <a14:backgroundMark x1="17455" y1="50459" x2="27091" y2="48624"/>
                            <a14:backgroundMark x1="30000" y1="48853" x2="48545" y2="45642"/>
                            <a14:backgroundMark x1="73273" y1="43807" x2="77818" y2="42431"/>
                            <a14:backgroundMark x1="19455" y1="48624" x2="78182" y2="4289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064" t="23522" r="14689" b="44706"/>
              <a:stretch/>
            </p:blipFill>
            <p:spPr>
              <a:xfrm>
                <a:off x="224095" y="5816481"/>
                <a:ext cx="5101036" cy="1759080"/>
              </a:xfrm>
              <a:prstGeom prst="rect">
                <a:avLst/>
              </a:prstGeom>
            </p:spPr>
          </p:pic>
          <p:grpSp>
            <p:nvGrpSpPr>
              <p:cNvPr id="9" name="Group 8"/>
              <p:cNvGrpSpPr/>
              <p:nvPr/>
            </p:nvGrpSpPr>
            <p:grpSpPr>
              <a:xfrm>
                <a:off x="319970" y="6842877"/>
                <a:ext cx="5084876" cy="1427703"/>
                <a:chOff x="336787" y="4233698"/>
                <a:chExt cx="5084876" cy="1427703"/>
              </a:xfrm>
            </p:grpSpPr>
            <p:grpSp>
              <p:nvGrpSpPr>
                <p:cNvPr id="10" name="Group 9"/>
                <p:cNvGrpSpPr/>
                <p:nvPr/>
              </p:nvGrpSpPr>
              <p:grpSpPr>
                <a:xfrm>
                  <a:off x="336787" y="4233698"/>
                  <a:ext cx="5084876" cy="895831"/>
                  <a:chOff x="507149" y="4350737"/>
                  <a:chExt cx="4750181" cy="973016"/>
                </a:xfrm>
              </p:grpSpPr>
              <p:grpSp>
                <p:nvGrpSpPr>
                  <p:cNvPr id="19" name="Group 18"/>
                  <p:cNvGrpSpPr/>
                  <p:nvPr/>
                </p:nvGrpSpPr>
                <p:grpSpPr>
                  <a:xfrm>
                    <a:off x="507149" y="4601814"/>
                    <a:ext cx="4750181" cy="721939"/>
                    <a:chOff x="546853" y="4639852"/>
                    <a:chExt cx="5925860" cy="1173404"/>
                  </a:xfrm>
                </p:grpSpPr>
                <p:sp>
                  <p:nvSpPr>
                    <p:cNvPr id="21" name="TextBox 20"/>
                    <p:cNvSpPr txBox="1"/>
                    <p:nvPr/>
                  </p:nvSpPr>
                  <p:spPr>
                    <a:xfrm>
                      <a:off x="546853" y="5215577"/>
                      <a:ext cx="949381" cy="59767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600" b="1" dirty="0" smtClean="0">
                          <a:solidFill>
                            <a:srgbClr val="0CDAE4"/>
                          </a:solidFill>
                        </a:rPr>
                        <a:t>$901m </a:t>
                      </a:r>
                      <a:endParaRPr lang="en-NZ" sz="1600" b="1" dirty="0">
                        <a:solidFill>
                          <a:srgbClr val="0CDAE4"/>
                        </a:solidFill>
                      </a:endParaRPr>
                    </a:p>
                  </p:txBody>
                </p:sp>
                <p:sp>
                  <p:nvSpPr>
                    <p:cNvPr id="22" name="TextBox 21"/>
                    <p:cNvSpPr txBox="1"/>
                    <p:nvPr/>
                  </p:nvSpPr>
                  <p:spPr>
                    <a:xfrm>
                      <a:off x="1598212" y="5136412"/>
                      <a:ext cx="949381" cy="59767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600" b="1" dirty="0" smtClean="0">
                          <a:solidFill>
                            <a:srgbClr val="C1A027"/>
                          </a:solidFill>
                        </a:rPr>
                        <a:t>$583m </a:t>
                      </a:r>
                      <a:endParaRPr lang="en-NZ" sz="1600" b="1" dirty="0">
                        <a:solidFill>
                          <a:srgbClr val="C1A027"/>
                        </a:solidFill>
                      </a:endParaRPr>
                    </a:p>
                  </p:txBody>
                </p:sp>
                <p:sp>
                  <p:nvSpPr>
                    <p:cNvPr id="23" name="TextBox 22"/>
                    <p:cNvSpPr txBox="1"/>
                    <p:nvPr/>
                  </p:nvSpPr>
                  <p:spPr>
                    <a:xfrm>
                      <a:off x="2580426" y="5092030"/>
                      <a:ext cx="949381" cy="59767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600" b="1" dirty="0" smtClean="0">
                          <a:solidFill>
                            <a:srgbClr val="E503EA"/>
                          </a:solidFill>
                        </a:rPr>
                        <a:t>$343m </a:t>
                      </a:r>
                      <a:endParaRPr lang="en-NZ" sz="1600" b="1" dirty="0">
                        <a:solidFill>
                          <a:srgbClr val="E503EA"/>
                        </a:solidFill>
                      </a:endParaRPr>
                    </a:p>
                  </p:txBody>
                </p:sp>
                <p:sp>
                  <p:nvSpPr>
                    <p:cNvPr id="24" name="TextBox 23"/>
                    <p:cNvSpPr txBox="1"/>
                    <p:nvPr/>
                  </p:nvSpPr>
                  <p:spPr>
                    <a:xfrm>
                      <a:off x="3430850" y="5019769"/>
                      <a:ext cx="949381" cy="59767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600" b="1" dirty="0" smtClean="0">
                          <a:solidFill>
                            <a:srgbClr val="4DA808"/>
                          </a:solidFill>
                        </a:rPr>
                        <a:t>$310m </a:t>
                      </a:r>
                      <a:endParaRPr lang="en-NZ" sz="1600" b="1" dirty="0">
                        <a:solidFill>
                          <a:srgbClr val="4DA808"/>
                        </a:solidFill>
                      </a:endParaRPr>
                    </a:p>
                  </p:txBody>
                </p:sp>
                <p:sp>
                  <p:nvSpPr>
                    <p:cNvPr id="25" name="TextBox 24"/>
                    <p:cNvSpPr txBox="1"/>
                    <p:nvPr/>
                  </p:nvSpPr>
                  <p:spPr>
                    <a:xfrm>
                      <a:off x="4296048" y="4888629"/>
                      <a:ext cx="949381" cy="59767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600" b="1" dirty="0" smtClean="0">
                          <a:solidFill>
                            <a:srgbClr val="F79646">
                              <a:lumMod val="75000"/>
                            </a:srgbClr>
                          </a:solidFill>
                        </a:rPr>
                        <a:t>$304m </a:t>
                      </a:r>
                      <a:endParaRPr lang="en-NZ" sz="1600" b="1" dirty="0">
                        <a:solidFill>
                          <a:srgbClr val="F79646">
                            <a:lumMod val="75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26" name="TextBox 25"/>
                    <p:cNvSpPr txBox="1"/>
                    <p:nvPr/>
                  </p:nvSpPr>
                  <p:spPr>
                    <a:xfrm>
                      <a:off x="5089629" y="4751294"/>
                      <a:ext cx="865314" cy="5976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400" b="1" dirty="0" smtClean="0"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</a:rPr>
                        <a:t>$104m</a:t>
                      </a:r>
                      <a:r>
                        <a:rPr lang="en-NZ" sz="1600" b="1" dirty="0" smtClean="0"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</a:rPr>
                        <a:t> </a:t>
                      </a:r>
                      <a:endParaRPr lang="en-NZ" sz="1600" b="1" dirty="0"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</a:endParaRPr>
                    </a:p>
                  </p:txBody>
                </p:sp>
                <p:sp>
                  <p:nvSpPr>
                    <p:cNvPr id="27" name="TextBox 26"/>
                    <p:cNvSpPr txBox="1"/>
                    <p:nvPr/>
                  </p:nvSpPr>
                  <p:spPr>
                    <a:xfrm>
                      <a:off x="5790474" y="4639852"/>
                      <a:ext cx="682239" cy="54334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defTabSz="457200"/>
                      <a:r>
                        <a:rPr lang="en-NZ" sz="1200" b="1" dirty="0" smtClean="0">
                          <a:solidFill>
                            <a:srgbClr val="00339A"/>
                          </a:solidFill>
                        </a:rPr>
                        <a:t>$51m</a:t>
                      </a:r>
                      <a:r>
                        <a:rPr lang="en-NZ" sz="1400" b="1" dirty="0" smtClean="0">
                          <a:solidFill>
                            <a:srgbClr val="00339A"/>
                          </a:solidFill>
                        </a:rPr>
                        <a:t> </a:t>
                      </a:r>
                      <a:endParaRPr lang="en-NZ" sz="1400" b="1" dirty="0">
                        <a:solidFill>
                          <a:srgbClr val="00339A"/>
                        </a:solidFill>
                      </a:endParaRPr>
                    </a:p>
                  </p:txBody>
                </p:sp>
              </p:grp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4802727" y="4350737"/>
                    <a:ext cx="364189" cy="23400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defTabSz="457200"/>
                    <a:r>
                      <a:rPr lang="en-NZ" sz="800" b="1" dirty="0" smtClean="0">
                        <a:solidFill>
                          <a:srgbClr val="0070C0"/>
                        </a:solidFill>
                      </a:rPr>
                      <a:t>2.0%</a:t>
                    </a:r>
                    <a:endParaRPr lang="en-NZ" sz="800" b="1" dirty="0"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11" name="Group 10"/>
                <p:cNvGrpSpPr/>
                <p:nvPr/>
              </p:nvGrpSpPr>
              <p:grpSpPr>
                <a:xfrm>
                  <a:off x="410529" y="5177918"/>
                  <a:ext cx="4945084" cy="483483"/>
                  <a:chOff x="410529" y="5177918"/>
                  <a:chExt cx="4945084" cy="483483"/>
                </a:xfrm>
              </p:grpSpPr>
              <p:sp>
                <p:nvSpPr>
                  <p:cNvPr id="12" name="Rectangle 11"/>
                  <p:cNvSpPr/>
                  <p:nvPr/>
                </p:nvSpPr>
                <p:spPr>
                  <a:xfrm>
                    <a:off x="410529" y="5177918"/>
                    <a:ext cx="918349" cy="214767"/>
                  </a:xfrm>
                  <a:prstGeom prst="rect">
                    <a:avLst/>
                  </a:prstGeom>
                  <a:solidFill>
                    <a:srgbClr val="0CDAE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dirty="0" smtClean="0">
                        <a:solidFill>
                          <a:prstClr val="white"/>
                        </a:solidFill>
                      </a:rPr>
                      <a:t>Universities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3" name="Rectangle 12"/>
                  <p:cNvSpPr/>
                  <p:nvPr/>
                </p:nvSpPr>
                <p:spPr>
                  <a:xfrm>
                    <a:off x="1372561" y="5180307"/>
                    <a:ext cx="1394390" cy="214767"/>
                  </a:xfrm>
                  <a:prstGeom prst="rect">
                    <a:avLst/>
                  </a:prstGeom>
                  <a:solidFill>
                    <a:srgbClr val="C1A02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dirty="0" smtClean="0">
                        <a:solidFill>
                          <a:prstClr val="white"/>
                        </a:solidFill>
                      </a:rPr>
                      <a:t>Other private providers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" name="Rectangle 13"/>
                  <p:cNvSpPr/>
                  <p:nvPr/>
                </p:nvSpPr>
                <p:spPr>
                  <a:xfrm>
                    <a:off x="2820335" y="5184224"/>
                    <a:ext cx="1378450" cy="214767"/>
                  </a:xfrm>
                  <a:prstGeom prst="rect">
                    <a:avLst/>
                  </a:prstGeom>
                  <a:solidFill>
                    <a:srgbClr val="E503E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dirty="0" smtClean="0">
                        <a:solidFill>
                          <a:prstClr val="white"/>
                        </a:solidFill>
                      </a:rPr>
                      <a:t>English language schools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" name="Rectangle 14"/>
                  <p:cNvSpPr/>
                  <p:nvPr/>
                </p:nvSpPr>
                <p:spPr>
                  <a:xfrm>
                    <a:off x="956550" y="5434977"/>
                    <a:ext cx="1361708" cy="218684"/>
                  </a:xfrm>
                  <a:prstGeom prst="rect">
                    <a:avLst/>
                  </a:prstGeom>
                  <a:solidFill>
                    <a:srgbClr val="EF790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dirty="0" smtClean="0">
                        <a:solidFill>
                          <a:prstClr val="white"/>
                        </a:solidFill>
                      </a:rPr>
                      <a:t>Institutes of Technology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6" name="Rectangle 15"/>
                  <p:cNvSpPr/>
                  <p:nvPr/>
                </p:nvSpPr>
                <p:spPr>
                  <a:xfrm>
                    <a:off x="4252047" y="5184224"/>
                    <a:ext cx="1103566" cy="214767"/>
                  </a:xfrm>
                  <a:prstGeom prst="rect">
                    <a:avLst/>
                  </a:prstGeom>
                  <a:solidFill>
                    <a:srgbClr val="4DA80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dirty="0" smtClean="0">
                        <a:solidFill>
                          <a:prstClr val="white"/>
                        </a:solidFill>
                      </a:rPr>
                      <a:t>Secondary schools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7" name="Rectangle 16"/>
                  <p:cNvSpPr/>
                  <p:nvPr/>
                </p:nvSpPr>
                <p:spPr>
                  <a:xfrm>
                    <a:off x="2376886" y="5442718"/>
                    <a:ext cx="1010442" cy="210944"/>
                  </a:xfrm>
                  <a:prstGeom prst="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dirty="0" smtClean="0">
                        <a:solidFill>
                          <a:prstClr val="white"/>
                        </a:solidFill>
                      </a:rPr>
                      <a:t>Offshore activity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8" name="Rectangle 17"/>
                  <p:cNvSpPr/>
                  <p:nvPr/>
                </p:nvSpPr>
                <p:spPr>
                  <a:xfrm>
                    <a:off x="3441153" y="5434977"/>
                    <a:ext cx="1064492" cy="226424"/>
                  </a:xfrm>
                  <a:prstGeom prst="rect">
                    <a:avLst/>
                  </a:prstGeom>
                  <a:solidFill>
                    <a:srgbClr val="00339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457200"/>
                    <a:r>
                      <a:rPr lang="en-NZ" sz="900" b="1" smtClean="0">
                        <a:solidFill>
                          <a:prstClr val="white"/>
                        </a:solidFill>
                      </a:rPr>
                      <a:t>Primary schools</a:t>
                    </a:r>
                    <a:endParaRPr lang="en-NZ" sz="900" b="1" dirty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63285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163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896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Source countries</a:t>
            </a:r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51145"/>
            <a:ext cx="7616174" cy="534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807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dirty="0">
                <a:solidFill>
                  <a:prstClr val="black"/>
                </a:solidFill>
              </a:rPr>
              <a:t>Taking New Zealand education experiences to the world for enduring economic, social and cultural </a:t>
            </a:r>
            <a:r>
              <a:rPr lang="en-NZ" dirty="0" smtClean="0">
                <a:solidFill>
                  <a:prstClr val="black"/>
                </a:solidFill>
              </a:rPr>
              <a:t>benefits.</a:t>
            </a:r>
          </a:p>
          <a:p>
            <a:pPr marL="0" indent="0">
              <a:buNone/>
            </a:pPr>
            <a:endParaRPr lang="en-NZ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i="1" dirty="0"/>
              <a:t>Telling the story and paving the </a:t>
            </a:r>
            <a:r>
              <a:rPr lang="en-US" i="1" dirty="0" smtClean="0"/>
              <a:t>way.</a:t>
            </a:r>
            <a:endParaRPr lang="en-US" dirty="0"/>
          </a:p>
          <a:p>
            <a:pPr marL="0" indent="0">
              <a:buNone/>
            </a:pPr>
            <a:endParaRPr lang="en-NZ" dirty="0">
              <a:solidFill>
                <a:prstClr val="black"/>
              </a:solidFill>
            </a:endParaRPr>
          </a:p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ENZ’s purpose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3174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ENZ’s priorities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  <p:grpSp>
        <p:nvGrpSpPr>
          <p:cNvPr id="5" name="Group 4"/>
          <p:cNvGrpSpPr/>
          <p:nvPr/>
        </p:nvGrpSpPr>
        <p:grpSpPr>
          <a:xfrm>
            <a:off x="2213255" y="1548870"/>
            <a:ext cx="5210943" cy="5165626"/>
            <a:chOff x="1868822" y="1196446"/>
            <a:chExt cx="5210943" cy="5165626"/>
          </a:xfrm>
        </p:grpSpPr>
        <p:grpSp>
          <p:nvGrpSpPr>
            <p:cNvPr id="6" name="Group 5"/>
            <p:cNvGrpSpPr/>
            <p:nvPr/>
          </p:nvGrpSpPr>
          <p:grpSpPr>
            <a:xfrm>
              <a:off x="2557407" y="1853180"/>
              <a:ext cx="3881718" cy="3980330"/>
              <a:chOff x="2671482" y="2402541"/>
              <a:chExt cx="3881718" cy="3980330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2671482" y="2402541"/>
                <a:ext cx="3881718" cy="3980330"/>
              </a:xfrm>
              <a:prstGeom prst="ellipse">
                <a:avLst/>
              </a:prstGeom>
              <a:solidFill>
                <a:srgbClr val="008F88">
                  <a:alpha val="76000"/>
                </a:srgb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 dirty="0">
                  <a:latin typeface="Guardian Sans Medium"/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998692" y="2744731"/>
                <a:ext cx="3295950" cy="3295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Z" dirty="0">
                  <a:latin typeface="Guardian Sans Medium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761960" y="1196446"/>
              <a:ext cx="1630749" cy="1577654"/>
              <a:chOff x="2525068" y="-167021"/>
              <a:chExt cx="1630749" cy="1577654"/>
            </a:xfrm>
            <a:solidFill>
              <a:srgbClr val="7F7F7F"/>
            </a:solidFill>
          </p:grpSpPr>
          <p:sp>
            <p:nvSpPr>
              <p:cNvPr id="20" name="Oval 19"/>
              <p:cNvSpPr/>
              <p:nvPr/>
            </p:nvSpPr>
            <p:spPr>
              <a:xfrm>
                <a:off x="2525068" y="-167021"/>
                <a:ext cx="1630749" cy="157765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Oval 4"/>
              <p:cNvSpPr/>
              <p:nvPr/>
            </p:nvSpPr>
            <p:spPr>
              <a:xfrm>
                <a:off x="2763886" y="64021"/>
                <a:ext cx="1153113" cy="11155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NZ" sz="1400" b="1" dirty="0" smtClean="0">
                    <a:latin typeface="Guardian Sans Medium"/>
                  </a:rPr>
                  <a:t>Support industry growth &amp; development </a:t>
                </a:r>
                <a:endParaRPr lang="en-NZ" sz="1400" b="1" kern="1200" dirty="0">
                  <a:latin typeface="Guardian Sans Medium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68822" y="2964040"/>
              <a:ext cx="1630749" cy="1577654"/>
              <a:chOff x="4405580" y="1713490"/>
              <a:chExt cx="1630749" cy="1577654"/>
            </a:xfrm>
            <a:solidFill>
              <a:srgbClr val="7F7F7F"/>
            </a:solidFill>
          </p:grpSpPr>
          <p:sp>
            <p:nvSpPr>
              <p:cNvPr id="18" name="Oval 17"/>
              <p:cNvSpPr/>
              <p:nvPr/>
            </p:nvSpPr>
            <p:spPr>
              <a:xfrm>
                <a:off x="4405580" y="1713490"/>
                <a:ext cx="1630749" cy="157765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Oval 4"/>
              <p:cNvSpPr/>
              <p:nvPr/>
            </p:nvSpPr>
            <p:spPr>
              <a:xfrm>
                <a:off x="4644398" y="1944532"/>
                <a:ext cx="1153113" cy="11155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NZ" sz="1400" b="1" kern="1200" dirty="0" smtClean="0">
                    <a:latin typeface="Guardian Sans Medium"/>
                  </a:rPr>
                  <a:t>Build awareness</a:t>
                </a:r>
                <a:endParaRPr lang="en-NZ" sz="1400" b="1" kern="1200" dirty="0">
                  <a:latin typeface="Guardian Sans Medium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462037" y="2964040"/>
              <a:ext cx="1617728" cy="1565058"/>
              <a:chOff x="4936014" y="3374332"/>
              <a:chExt cx="1744871" cy="1688061"/>
            </a:xfrm>
            <a:solidFill>
              <a:srgbClr val="7F7F7F"/>
            </a:solidFill>
          </p:grpSpPr>
          <p:sp>
            <p:nvSpPr>
              <p:cNvPr id="16" name="Oval 15"/>
              <p:cNvSpPr/>
              <p:nvPr/>
            </p:nvSpPr>
            <p:spPr>
              <a:xfrm>
                <a:off x="4936014" y="3374332"/>
                <a:ext cx="1744871" cy="16880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Oval 4"/>
              <p:cNvSpPr/>
              <p:nvPr/>
            </p:nvSpPr>
            <p:spPr>
              <a:xfrm>
                <a:off x="5191544" y="3640881"/>
                <a:ext cx="1233811" cy="11936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NZ" sz="1400" b="1" kern="1200" dirty="0" smtClean="0">
                    <a:latin typeface="Guardian Sans Medium"/>
                  </a:rPr>
                  <a:t>Remove barriers to growth</a:t>
                </a:r>
                <a:endParaRPr lang="en-NZ" sz="1400" b="1" kern="1200" dirty="0">
                  <a:latin typeface="Guardian Sans Medium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761960" y="4784418"/>
              <a:ext cx="1630749" cy="1577654"/>
              <a:chOff x="644556" y="1713490"/>
              <a:chExt cx="1630749" cy="1577654"/>
            </a:xfrm>
            <a:solidFill>
              <a:srgbClr val="7F7F7F"/>
            </a:solidFill>
          </p:grpSpPr>
          <p:sp>
            <p:nvSpPr>
              <p:cNvPr id="14" name="Oval 13"/>
              <p:cNvSpPr/>
              <p:nvPr/>
            </p:nvSpPr>
            <p:spPr>
              <a:xfrm>
                <a:off x="644556" y="1713490"/>
                <a:ext cx="1630749" cy="157765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" name="Oval 4"/>
              <p:cNvSpPr/>
              <p:nvPr/>
            </p:nvSpPr>
            <p:spPr>
              <a:xfrm>
                <a:off x="883374" y="1944532"/>
                <a:ext cx="1153113" cy="111557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320" tIns="20320" rIns="20320" bIns="2032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NZ" sz="1400" b="1" dirty="0" smtClean="0">
                    <a:latin typeface="Guardian Sans Medium"/>
                  </a:rPr>
                  <a:t>Partner </a:t>
                </a:r>
                <a:r>
                  <a:rPr lang="en-NZ" sz="1400" b="1" dirty="0">
                    <a:latin typeface="Guardian Sans Medium"/>
                  </a:rPr>
                  <a:t>&amp;</a:t>
                </a:r>
                <a:r>
                  <a:rPr lang="en-NZ" sz="1400" b="1" dirty="0" smtClean="0">
                    <a:latin typeface="Guardian Sans Medium"/>
                  </a:rPr>
                  <a:t> collaborate</a:t>
                </a:r>
                <a:endParaRPr lang="en-NZ" sz="1400" b="1" kern="1200" dirty="0">
                  <a:latin typeface="Guardian Sans Medium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687456" y="3032535"/>
              <a:ext cx="1621621" cy="1621621"/>
              <a:chOff x="2392788" y="1820025"/>
              <a:chExt cx="1895309" cy="1895309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2392788" y="1820025"/>
                <a:ext cx="1895309" cy="1895309"/>
              </a:xfrm>
              <a:prstGeom prst="ellipse">
                <a:avLst/>
              </a:prstGeom>
              <a:solidFill>
                <a:srgbClr val="008F8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Oval 4"/>
              <p:cNvSpPr/>
              <p:nvPr/>
            </p:nvSpPr>
            <p:spPr>
              <a:xfrm>
                <a:off x="2670350" y="2097587"/>
                <a:ext cx="1340185" cy="13401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2860" tIns="22860" rIns="22860" bIns="2286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NZ" sz="1800" b="1" kern="1200" dirty="0" smtClean="0">
                    <a:latin typeface="Guardian Sans Medium"/>
                  </a:rPr>
                  <a:t>2014-16 Strategic Priorities</a:t>
                </a:r>
                <a:endParaRPr lang="en-NZ" sz="1800" b="1" kern="1200" dirty="0">
                  <a:latin typeface="Guardian Sans Medium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594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683568" y="1916832"/>
            <a:ext cx="7776864" cy="4104456"/>
          </a:xfrm>
        </p:spPr>
        <p:txBody>
          <a:bodyPr/>
          <a:lstStyle/>
          <a:p>
            <a:pPr lvl="0"/>
            <a:r>
              <a:rPr lang="en-NZ" dirty="0"/>
              <a:t>School sector </a:t>
            </a:r>
            <a:r>
              <a:rPr lang="en-NZ" dirty="0" smtClean="0"/>
              <a:t>Reference Group</a:t>
            </a:r>
            <a:endParaRPr lang="en-NZ" dirty="0"/>
          </a:p>
          <a:p>
            <a:pPr lvl="0"/>
            <a:r>
              <a:rPr lang="en-NZ" dirty="0"/>
              <a:t>Two dedicated Business Development Managers for the School Sector</a:t>
            </a:r>
          </a:p>
          <a:p>
            <a:pPr lvl="0"/>
            <a:r>
              <a:rPr lang="en-NZ" dirty="0"/>
              <a:t>Marketing material with a schools </a:t>
            </a:r>
            <a:r>
              <a:rPr lang="en-NZ" dirty="0" smtClean="0"/>
              <a:t>focus</a:t>
            </a:r>
            <a:r>
              <a:rPr lang="en-NZ" dirty="0"/>
              <a:t>  </a:t>
            </a:r>
          </a:p>
          <a:p>
            <a:pPr lvl="0"/>
            <a:r>
              <a:rPr lang="en-NZ" dirty="0"/>
              <a:t>Website exemplar</a:t>
            </a:r>
          </a:p>
          <a:p>
            <a:pPr lvl="0"/>
            <a:r>
              <a:rPr lang="en-NZ" dirty="0"/>
              <a:t>Website review service</a:t>
            </a:r>
          </a:p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ENZ support for schools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7548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611560" y="1412776"/>
            <a:ext cx="7848872" cy="4608512"/>
          </a:xfrm>
        </p:spPr>
        <p:txBody>
          <a:bodyPr/>
          <a:lstStyle/>
          <a:p>
            <a:pPr lvl="0"/>
            <a:r>
              <a:rPr lang="en-NZ" dirty="0"/>
              <a:t>Case studies of good practice</a:t>
            </a:r>
          </a:p>
          <a:p>
            <a:pPr lvl="0"/>
            <a:r>
              <a:rPr lang="en-NZ" dirty="0"/>
              <a:t>High Schools campaign targeting Japan, Korea, Thailand and Viet Nam</a:t>
            </a:r>
          </a:p>
          <a:p>
            <a:pPr lvl="0"/>
            <a:r>
              <a:rPr lang="en-NZ" dirty="0"/>
              <a:t>Exemplar marketing plan</a:t>
            </a:r>
          </a:p>
          <a:p>
            <a:pPr lvl="0"/>
            <a:r>
              <a:rPr lang="en-NZ" dirty="0"/>
              <a:t>Pre Conference workshops</a:t>
            </a:r>
          </a:p>
          <a:p>
            <a:pPr lvl="0"/>
            <a:r>
              <a:rPr lang="en-NZ" dirty="0"/>
              <a:t>NZSA E-learning modules for agents </a:t>
            </a:r>
          </a:p>
          <a:p>
            <a:pPr lvl="0"/>
            <a:r>
              <a:rPr lang="en-NZ" dirty="0"/>
              <a:t>Brand lab – includes image library</a:t>
            </a:r>
          </a:p>
          <a:p>
            <a:pPr lvl="0"/>
            <a:r>
              <a:rPr lang="en-NZ" dirty="0"/>
              <a:t>NZ Education </a:t>
            </a:r>
            <a:r>
              <a:rPr lang="en-NZ" dirty="0" smtClean="0"/>
              <a:t>story </a:t>
            </a:r>
            <a:r>
              <a:rPr lang="en-NZ" sz="2000" dirty="0">
                <a:hlinkClick r:id="rId3"/>
              </a:rPr>
              <a:t>http://</a:t>
            </a:r>
            <a:r>
              <a:rPr lang="en-NZ" sz="2000" dirty="0" smtClean="0">
                <a:hlinkClick r:id="rId3"/>
              </a:rPr>
              <a:t>educationnz.govt.nz/news/education-story</a:t>
            </a:r>
            <a:r>
              <a:rPr lang="en-NZ" sz="2000" dirty="0" smtClean="0"/>
              <a:t> </a:t>
            </a:r>
            <a:endParaRPr lang="en-NZ" sz="2000" dirty="0"/>
          </a:p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ENZ support for schools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18204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NZ_New_Ending_Music_FINAL.wmv">
            <a:hlinkClick r:id="" action="ppaction://media"/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4175" y="1412875"/>
            <a:ext cx="5761038" cy="4608513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Education Story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4127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683568" y="1916832"/>
            <a:ext cx="7776864" cy="4104456"/>
          </a:xfrm>
        </p:spPr>
        <p:txBody>
          <a:bodyPr/>
          <a:lstStyle/>
          <a:p>
            <a:pPr lvl="0"/>
            <a:r>
              <a:rPr lang="en-NZ" dirty="0"/>
              <a:t>Case studies of good practice</a:t>
            </a:r>
          </a:p>
          <a:p>
            <a:pPr lvl="0"/>
            <a:r>
              <a:rPr lang="en-NZ" dirty="0"/>
              <a:t>High Schools campaign targeting Japan, Korea, Thailand and Viet Nam</a:t>
            </a:r>
          </a:p>
          <a:p>
            <a:pPr lvl="0"/>
            <a:r>
              <a:rPr lang="en-NZ" dirty="0"/>
              <a:t>Exemplar marketing plan</a:t>
            </a:r>
          </a:p>
          <a:p>
            <a:pPr lvl="0"/>
            <a:r>
              <a:rPr lang="en-NZ" dirty="0"/>
              <a:t>Pre Conference workshops</a:t>
            </a:r>
          </a:p>
          <a:p>
            <a:pPr lvl="0"/>
            <a:r>
              <a:rPr lang="en-NZ" dirty="0"/>
              <a:t>NZSA E-learning modules for agents </a:t>
            </a:r>
          </a:p>
          <a:p>
            <a:pPr lvl="0"/>
            <a:r>
              <a:rPr lang="en-NZ" dirty="0"/>
              <a:t>Brand lab – includes image library</a:t>
            </a:r>
          </a:p>
          <a:p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Z" dirty="0" smtClean="0"/>
              <a:t>ENZ support for schools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25" cy="696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94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</TotalTime>
  <Words>787</Words>
  <Application>Microsoft Office PowerPoint</Application>
  <PresentationFormat>On-screen Show (4:3)</PresentationFormat>
  <Paragraphs>170</Paragraphs>
  <Slides>21</Slides>
  <Notes>17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1_Office Theme</vt:lpstr>
      <vt:lpstr>2_Office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Camp</dc:creator>
  <cp:lastModifiedBy>Annabelle O'Meara</cp:lastModifiedBy>
  <cp:revision>145</cp:revision>
  <dcterms:created xsi:type="dcterms:W3CDTF">2013-01-31T00:40:27Z</dcterms:created>
  <dcterms:modified xsi:type="dcterms:W3CDTF">2014-03-26T22:22:39Z</dcterms:modified>
</cp:coreProperties>
</file>