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9" r:id="rId3"/>
    <p:sldId id="260" r:id="rId4"/>
    <p:sldId id="275" r:id="rId5"/>
    <p:sldId id="258" r:id="rId6"/>
    <p:sldId id="262" r:id="rId7"/>
    <p:sldId id="261" r:id="rId8"/>
    <p:sldId id="263" r:id="rId9"/>
    <p:sldId id="264" r:id="rId10"/>
    <p:sldId id="276" r:id="rId11"/>
    <p:sldId id="279" r:id="rId12"/>
    <p:sldId id="265" r:id="rId13"/>
    <p:sldId id="257" r:id="rId14"/>
    <p:sldId id="266" r:id="rId15"/>
    <p:sldId id="267" r:id="rId16"/>
    <p:sldId id="268" r:id="rId17"/>
    <p:sldId id="274" r:id="rId18"/>
    <p:sldId id="269" r:id="rId19"/>
    <p:sldId id="270" r:id="rId20"/>
    <p:sldId id="271" r:id="rId21"/>
    <p:sldId id="277" r:id="rId22"/>
    <p:sldId id="278" r:id="rId23"/>
    <p:sldId id="273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29D6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50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59433E5-079C-404E-887A-20B81C6EB53F}" type="datetimeFigureOut">
              <a:rPr lang="en-NZ" smtClean="0"/>
              <a:t>24/03/2014</a:t>
            </a:fld>
            <a:endParaRPr lang="en-NZ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NZ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C961C2A9-2E29-4A65-A0ED-646B2E07AE84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59433E5-079C-404E-887A-20B81C6EB53F}" type="datetimeFigureOut">
              <a:rPr lang="en-NZ" smtClean="0"/>
              <a:t>24/03/2014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961C2A9-2E29-4A65-A0ED-646B2E07AE84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59433E5-079C-404E-887A-20B81C6EB53F}" type="datetimeFigureOut">
              <a:rPr lang="en-NZ" smtClean="0"/>
              <a:t>24/03/2014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961C2A9-2E29-4A65-A0ED-646B2E07AE84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59433E5-079C-404E-887A-20B81C6EB53F}" type="datetimeFigureOut">
              <a:rPr lang="en-NZ" smtClean="0"/>
              <a:t>24/03/2014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961C2A9-2E29-4A65-A0ED-646B2E07AE84}" type="slidenum">
              <a:rPr lang="en-NZ" smtClean="0"/>
              <a:t>‹#›</a:t>
            </a:fld>
            <a:endParaRPr lang="en-NZ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59433E5-079C-404E-887A-20B81C6EB53F}" type="datetimeFigureOut">
              <a:rPr lang="en-NZ" smtClean="0"/>
              <a:t>24/03/2014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961C2A9-2E29-4A65-A0ED-646B2E07AE84}" type="slidenum">
              <a:rPr lang="en-NZ" smtClean="0"/>
              <a:t>‹#›</a:t>
            </a:fld>
            <a:endParaRPr lang="en-NZ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59433E5-079C-404E-887A-20B81C6EB53F}" type="datetimeFigureOut">
              <a:rPr lang="en-NZ" smtClean="0"/>
              <a:t>24/03/2014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961C2A9-2E29-4A65-A0ED-646B2E07AE84}" type="slidenum">
              <a:rPr lang="en-NZ" smtClean="0"/>
              <a:t>‹#›</a:t>
            </a:fld>
            <a:endParaRPr lang="en-NZ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59433E5-079C-404E-887A-20B81C6EB53F}" type="datetimeFigureOut">
              <a:rPr lang="en-NZ" smtClean="0"/>
              <a:t>24/03/2014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961C2A9-2E29-4A65-A0ED-646B2E07AE84}" type="slidenum">
              <a:rPr lang="en-NZ" smtClean="0"/>
              <a:t>‹#›</a:t>
            </a:fld>
            <a:endParaRPr lang="en-NZ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59433E5-079C-404E-887A-20B81C6EB53F}" type="datetimeFigureOut">
              <a:rPr lang="en-NZ" smtClean="0"/>
              <a:t>24/03/2014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961C2A9-2E29-4A65-A0ED-646B2E07AE84}" type="slidenum">
              <a:rPr lang="en-NZ" smtClean="0"/>
              <a:t>‹#›</a:t>
            </a:fld>
            <a:endParaRPr lang="en-NZ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59433E5-079C-404E-887A-20B81C6EB53F}" type="datetimeFigureOut">
              <a:rPr lang="en-NZ" smtClean="0"/>
              <a:t>24/03/2014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961C2A9-2E29-4A65-A0ED-646B2E07AE84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059433E5-079C-404E-887A-20B81C6EB53F}" type="datetimeFigureOut">
              <a:rPr lang="en-NZ" smtClean="0"/>
              <a:t>24/03/2014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961C2A9-2E29-4A65-A0ED-646B2E07AE84}" type="slidenum">
              <a:rPr lang="en-NZ" smtClean="0"/>
              <a:t>‹#›</a:t>
            </a:fld>
            <a:endParaRPr lang="en-NZ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59433E5-079C-404E-887A-20B81C6EB53F}" type="datetimeFigureOut">
              <a:rPr lang="en-NZ" smtClean="0"/>
              <a:t>24/03/2014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C961C2A9-2E29-4A65-A0ED-646B2E07AE84}" type="slidenum">
              <a:rPr lang="en-NZ" smtClean="0"/>
              <a:t>‹#›</a:t>
            </a:fld>
            <a:endParaRPr lang="en-NZ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059433E5-079C-404E-887A-20B81C6EB53F}" type="datetimeFigureOut">
              <a:rPr lang="en-NZ" smtClean="0"/>
              <a:t>24/03/2014</a:t>
            </a:fld>
            <a:endParaRPr lang="en-NZ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NZ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C961C2A9-2E29-4A65-A0ED-646B2E07AE84}" type="slidenum">
              <a:rPr lang="en-NZ" smtClean="0"/>
              <a:t>‹#›</a:t>
            </a:fld>
            <a:endParaRPr lang="en-N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7" Type="http://schemas.openxmlformats.org/officeDocument/2006/relationships/image" Target="../media/image14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3.png"/><Relationship Id="rId5" Type="http://schemas.openxmlformats.org/officeDocument/2006/relationships/oleObject" Target="../embeddings/oleObject2.bin"/><Relationship Id="rId4" Type="http://schemas.openxmlformats.org/officeDocument/2006/relationships/image" Target="../media/image12.emf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dinersclub.co.nz/credit-card/" TargetMode="External"/><Relationship Id="rId3" Type="http://schemas.openxmlformats.org/officeDocument/2006/relationships/hyperlink" Target="http://www.bank-holidays.com/index.htm" TargetMode="External"/><Relationship Id="rId7" Type="http://schemas.openxmlformats.org/officeDocument/2006/relationships/hyperlink" Target="http://www.immigration.govt.nz/apec/" TargetMode="External"/><Relationship Id="rId2" Type="http://schemas.openxmlformats.org/officeDocument/2006/relationships/hyperlink" Target="http://www.safetravel.govt.nz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expedia.co.nz/" TargetMode="External"/><Relationship Id="rId5" Type="http://schemas.openxmlformats.org/officeDocument/2006/relationships/hyperlink" Target="http://www.agoda.com/" TargetMode="External"/><Relationship Id="rId4" Type="http://schemas.openxmlformats.org/officeDocument/2006/relationships/hyperlink" Target="http://www.worldtravelguide.net/asia" TargetMode="Externa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xnu.edu.cn/english/images/chinese_educational_system_.jpg" TargetMode="External"/><Relationship Id="rId2" Type="http://schemas.openxmlformats.org/officeDocument/2006/relationships/hyperlink" Target="http://en.wikipedia.org/wiki/Education_by_country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xe.com/ucc/" TargetMode="External"/><Relationship Id="rId5" Type="http://schemas.openxmlformats.org/officeDocument/2006/relationships/hyperlink" Target="http://blog.educationusa.or.kr/2008/05/the-grading-system-in-korean-high-schools/" TargetMode="External"/><Relationship Id="rId4" Type="http://schemas.openxmlformats.org/officeDocument/2006/relationships/hyperlink" Target="http://www.nzqa.govt.nz/studyingin-new-zealand/code-of-practice" TargetMode="Externa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google.com/url?sa=i&amp;rct=j&amp;q=stephen%20joyce&amp;source=images&amp;cd=&amp;cad=rja&amp;uact=8&amp;docid=en3O-vgRsJv9DM&amp;tbnid=JiYDTjaZmeSLFM:&amp;ved=0CAYQjRw&amp;url=http://www.tribejoyce.com/stephen-joyce-nzs-new-broadband-man-by-suzanne-tindal-march-11-2009/&amp;ei=TlkvU4ubO4OpkAXKqIHQCg&amp;bvm=bv.62922401,d.dGI&amp;psig=AFQjCNF0Ig_nVoWjqysK_8BOreQSvpTm9Q&amp;ust=1395698298078047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NZ" sz="4400" dirty="0" smtClean="0"/>
              <a:t>Collaboration &amp; Marketing</a:t>
            </a:r>
            <a:endParaRPr lang="en-NZ" sz="4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en-NZ" dirty="0" smtClean="0"/>
              <a:t>Implementing a Marketing Plan</a:t>
            </a:r>
            <a:endParaRPr lang="en-NZ" dirty="0"/>
          </a:p>
        </p:txBody>
      </p:sp>
      <p:sp>
        <p:nvSpPr>
          <p:cNvPr id="4" name="TextBox 3"/>
          <p:cNvSpPr txBox="1"/>
          <p:nvPr/>
        </p:nvSpPr>
        <p:spPr>
          <a:xfrm>
            <a:off x="4191000" y="6019800"/>
            <a:ext cx="4648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Presentation by:</a:t>
            </a:r>
          </a:p>
          <a:p>
            <a:r>
              <a:rPr lang="en-NZ" dirty="0" smtClean="0"/>
              <a:t> Helen Richardson and Rosanne </a:t>
            </a:r>
            <a:r>
              <a:rPr lang="en-NZ" dirty="0" err="1" smtClean="0"/>
              <a:t>Bjerring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85840457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Website/</a:t>
            </a:r>
            <a:r>
              <a:rPr lang="en-US" dirty="0"/>
              <a:t>bulk </a:t>
            </a:r>
            <a:r>
              <a:rPr lang="en-US" dirty="0" smtClean="0"/>
              <a:t>emails</a:t>
            </a:r>
          </a:p>
          <a:p>
            <a:pPr lvl="0"/>
            <a:r>
              <a:rPr lang="en-US" dirty="0" smtClean="0"/>
              <a:t>Internet </a:t>
            </a:r>
            <a:r>
              <a:rPr lang="en-US" dirty="0"/>
              <a:t>&amp; print  </a:t>
            </a:r>
            <a:r>
              <a:rPr lang="en-US" dirty="0" smtClean="0"/>
              <a:t>advertising</a:t>
            </a:r>
          </a:p>
          <a:p>
            <a:pPr lvl="0"/>
            <a:r>
              <a:rPr lang="en-US" dirty="0" smtClean="0"/>
              <a:t>Hosting </a:t>
            </a:r>
            <a:r>
              <a:rPr lang="en-US" dirty="0"/>
              <a:t>visitors</a:t>
            </a:r>
            <a:endParaRPr lang="en-NZ" dirty="0"/>
          </a:p>
          <a:p>
            <a:pPr lvl="0"/>
            <a:r>
              <a:rPr lang="en-US" dirty="0"/>
              <a:t>Parents’  and agents’ meetings</a:t>
            </a:r>
            <a:endParaRPr lang="en-NZ" dirty="0"/>
          </a:p>
          <a:p>
            <a:pPr lvl="0"/>
            <a:r>
              <a:rPr lang="en-US" dirty="0"/>
              <a:t>Alumni</a:t>
            </a:r>
            <a:endParaRPr lang="en-NZ" dirty="0"/>
          </a:p>
          <a:p>
            <a:pPr lvl="0"/>
            <a:r>
              <a:rPr lang="en-US" dirty="0"/>
              <a:t>Presentations and seminars</a:t>
            </a:r>
            <a:endParaRPr lang="en-NZ" dirty="0"/>
          </a:p>
          <a:p>
            <a:pPr lvl="0"/>
            <a:r>
              <a:rPr lang="en-US" dirty="0"/>
              <a:t>Fairs  and PACE activities </a:t>
            </a:r>
            <a:endParaRPr lang="en-NZ" dirty="0"/>
          </a:p>
          <a:p>
            <a:pPr lvl="0"/>
            <a:r>
              <a:rPr lang="en-US" dirty="0"/>
              <a:t>A</a:t>
            </a:r>
            <a:r>
              <a:rPr lang="en-US" dirty="0" smtClean="0"/>
              <a:t>gent </a:t>
            </a:r>
            <a:r>
              <a:rPr lang="en-US" dirty="0"/>
              <a:t>workshops (ANZA, </a:t>
            </a:r>
            <a:r>
              <a:rPr lang="en-US" dirty="0" err="1"/>
              <a:t>etc</a:t>
            </a:r>
            <a:r>
              <a:rPr lang="en-US" dirty="0"/>
              <a:t>)</a:t>
            </a:r>
            <a:endParaRPr lang="en-NZ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 dirty="0" smtClean="0"/>
              <a:t>Actions: Everything is marketing</a:t>
            </a:r>
            <a:endParaRPr lang="en-NZ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7400" y="3429000"/>
            <a:ext cx="2975157" cy="31003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920188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Your </a:t>
            </a:r>
            <a:r>
              <a:rPr lang="en-US" dirty="0"/>
              <a:t>best friend</a:t>
            </a:r>
            <a:endParaRPr lang="en-NZ" dirty="0"/>
          </a:p>
          <a:p>
            <a:pPr lvl="0"/>
            <a:r>
              <a:rPr lang="en-US" dirty="0" smtClean="0"/>
              <a:t>NZ </a:t>
            </a:r>
            <a:r>
              <a:rPr lang="en-US" dirty="0"/>
              <a:t>specialist agents </a:t>
            </a:r>
            <a:endParaRPr lang="en-NZ" dirty="0"/>
          </a:p>
          <a:p>
            <a:pPr lvl="0"/>
            <a:r>
              <a:rPr lang="en-US" dirty="0"/>
              <a:t>Stick to your commission rates </a:t>
            </a:r>
            <a:endParaRPr lang="en-NZ" dirty="0"/>
          </a:p>
          <a:p>
            <a:pPr lvl="0"/>
            <a:r>
              <a:rPr lang="en-US" dirty="0"/>
              <a:t>Regular contact</a:t>
            </a:r>
            <a:endParaRPr lang="en-NZ" dirty="0"/>
          </a:p>
          <a:p>
            <a:pPr lvl="0"/>
            <a:r>
              <a:rPr lang="en-US" dirty="0"/>
              <a:t>Instant </a:t>
            </a:r>
            <a:r>
              <a:rPr lang="en-US" dirty="0" smtClean="0"/>
              <a:t>service</a:t>
            </a:r>
          </a:p>
          <a:p>
            <a:pPr lvl="0"/>
            <a:r>
              <a:rPr lang="en-US" dirty="0" smtClean="0"/>
              <a:t>Review regularly</a:t>
            </a:r>
            <a:endParaRPr lang="en-NZ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Agents</a:t>
            </a:r>
            <a:endParaRPr lang="en-NZ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0" y="4114800"/>
            <a:ext cx="2334667" cy="23346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76716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219201"/>
            <a:ext cx="8252293" cy="4572000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en-NZ" dirty="0" smtClean="0"/>
              <a:t>“the </a:t>
            </a:r>
            <a:r>
              <a:rPr lang="en-NZ" dirty="0"/>
              <a:t>act of working together with one or more people in order to achieve </a:t>
            </a:r>
            <a:r>
              <a:rPr lang="en-NZ" dirty="0" smtClean="0"/>
              <a:t>something”</a:t>
            </a:r>
          </a:p>
          <a:p>
            <a:pPr marL="109728" indent="0">
              <a:buNone/>
            </a:pPr>
            <a:endParaRPr lang="en-NZ" dirty="0"/>
          </a:p>
          <a:p>
            <a:r>
              <a:rPr lang="en-NZ" sz="2400" dirty="0" smtClean="0"/>
              <a:t>Know your Strategic Plan and your goals</a:t>
            </a:r>
          </a:p>
          <a:p>
            <a:r>
              <a:rPr lang="en-NZ" sz="2400" dirty="0" smtClean="0"/>
              <a:t>Discuss with your </a:t>
            </a:r>
            <a:r>
              <a:rPr lang="en-NZ" sz="2400" dirty="0" smtClean="0"/>
              <a:t>Manager/Headmaster/Principal</a:t>
            </a:r>
            <a:endParaRPr lang="en-NZ" sz="2400" dirty="0" smtClean="0"/>
          </a:p>
          <a:p>
            <a:r>
              <a:rPr lang="en-NZ" sz="2400" dirty="0" smtClean="0"/>
              <a:t>Partner with someone who has similar focus/target market(s) </a:t>
            </a:r>
          </a:p>
          <a:p>
            <a:r>
              <a:rPr lang="en-NZ" sz="2400" dirty="0" smtClean="0"/>
              <a:t>You may also consider a regional cluster group of private schools</a:t>
            </a:r>
          </a:p>
          <a:p>
            <a:r>
              <a:rPr lang="en-NZ" sz="2400" dirty="0" smtClean="0"/>
              <a:t>Pathways partners (feeder schools, tertiary provider)</a:t>
            </a:r>
            <a:endParaRPr lang="en-NZ" sz="2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Collaboration</a:t>
            </a:r>
            <a:endParaRPr lang="en-NZ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5257800"/>
            <a:ext cx="1905000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3818435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8"/>
            <a:ext cx="8534400" cy="4525963"/>
          </a:xfrm>
        </p:spPr>
        <p:txBody>
          <a:bodyPr/>
          <a:lstStyle/>
          <a:p>
            <a:endParaRPr lang="en-NZ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NZ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34509883"/>
              </p:ext>
            </p:extLst>
          </p:nvPr>
        </p:nvGraphicFramePr>
        <p:xfrm>
          <a:off x="561975" y="595313"/>
          <a:ext cx="8020050" cy="5667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9" name="Acrobat Document" r:id="rId3" imgW="8019915" imgH="5667285" progId="AcroExch.Document.11">
                  <p:embed/>
                </p:oleObj>
              </mc:Choice>
              <mc:Fallback>
                <p:oleObj name="Acrobat Document" r:id="rId3" imgW="8019915" imgH="5667285" progId="AcroExch.Document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61975" y="595313"/>
                        <a:ext cx="8020050" cy="56673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15924177"/>
              </p:ext>
            </p:extLst>
          </p:nvPr>
        </p:nvGraphicFramePr>
        <p:xfrm>
          <a:off x="603813" y="997664"/>
          <a:ext cx="8020050" cy="5667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0" name="Acrobat Document" r:id="rId5" imgW="8019915" imgH="5667285" progId="AcroExch.Document.11">
                  <p:embed/>
                </p:oleObj>
              </mc:Choice>
              <mc:Fallback>
                <p:oleObj name="Acrobat Document" r:id="rId5" imgW="8019915" imgH="5667285" progId="AcroExch.Document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03813" y="997664"/>
                        <a:ext cx="8020050" cy="56673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28600"/>
            <a:ext cx="807720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2388538"/>
            <a:ext cx="5105400" cy="28856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810439" y="5410200"/>
            <a:ext cx="56067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Peter and Paul -  alike in many ways but unique in their points of difference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84938671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NZ" dirty="0" smtClean="0"/>
              <a:t>NZ First</a:t>
            </a:r>
          </a:p>
          <a:p>
            <a:r>
              <a:rPr lang="en-NZ" dirty="0" smtClean="0"/>
              <a:t>ISNZ – sell the private school benefits</a:t>
            </a:r>
          </a:p>
          <a:p>
            <a:r>
              <a:rPr lang="en-NZ" dirty="0" smtClean="0"/>
              <a:t>Boarding</a:t>
            </a:r>
          </a:p>
          <a:p>
            <a:r>
              <a:rPr lang="en-NZ" dirty="0" smtClean="0"/>
              <a:t>Region – regional retention</a:t>
            </a:r>
          </a:p>
          <a:p>
            <a:endParaRPr lang="en-NZ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Promote Similarities</a:t>
            </a:r>
            <a:endParaRPr lang="en-NZ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1" y="3657600"/>
            <a:ext cx="4054928" cy="236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6655925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Unique Selling Points...</a:t>
            </a:r>
          </a:p>
          <a:p>
            <a:pPr marL="109728" indent="0">
              <a:buNone/>
            </a:pPr>
            <a:endParaRPr lang="en-NZ" dirty="0" smtClean="0"/>
          </a:p>
          <a:p>
            <a:pPr lvl="1"/>
            <a:r>
              <a:rPr lang="en-NZ" dirty="0" smtClean="0"/>
              <a:t>Strengths – what sets you apart</a:t>
            </a:r>
          </a:p>
          <a:p>
            <a:pPr lvl="1"/>
            <a:r>
              <a:rPr lang="en-NZ" dirty="0" smtClean="0"/>
              <a:t>Special Features</a:t>
            </a:r>
          </a:p>
          <a:p>
            <a:pPr lvl="1"/>
            <a:r>
              <a:rPr lang="en-NZ" dirty="0" smtClean="0"/>
              <a:t>Academic Achievements</a:t>
            </a:r>
          </a:p>
          <a:p>
            <a:pPr lvl="1"/>
            <a:r>
              <a:rPr lang="en-NZ" dirty="0" smtClean="0"/>
              <a:t>Facilities</a:t>
            </a:r>
          </a:p>
          <a:p>
            <a:pPr lvl="1"/>
            <a:r>
              <a:rPr lang="en-NZ" dirty="0" smtClean="0"/>
              <a:t>Staff qualifications</a:t>
            </a:r>
          </a:p>
          <a:p>
            <a:pPr lvl="1"/>
            <a:r>
              <a:rPr lang="en-NZ" dirty="0" smtClean="0"/>
              <a:t>Sporting achievements</a:t>
            </a:r>
          </a:p>
          <a:p>
            <a:pPr lvl="1"/>
            <a:r>
              <a:rPr lang="en-NZ" dirty="0" smtClean="0"/>
              <a:t>Alumni achievements</a:t>
            </a:r>
          </a:p>
          <a:p>
            <a:pPr lvl="1"/>
            <a:r>
              <a:rPr lang="en-NZ" dirty="0" smtClean="0"/>
              <a:t>Location</a:t>
            </a:r>
          </a:p>
          <a:p>
            <a:pPr lvl="1"/>
            <a:r>
              <a:rPr lang="en-NZ" dirty="0" smtClean="0"/>
              <a:t>Cultural Achievements</a:t>
            </a:r>
          </a:p>
          <a:p>
            <a:pPr lvl="1"/>
            <a:endParaRPr lang="en-NZ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USP</a:t>
            </a:r>
            <a:endParaRPr lang="en-NZ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9677" y="4343400"/>
            <a:ext cx="2895600" cy="21411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7046709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635691"/>
          </a:xfrm>
        </p:spPr>
        <p:txBody>
          <a:bodyPr>
            <a:normAutofit fontScale="92500" lnSpcReduction="20000"/>
          </a:bodyPr>
          <a:lstStyle/>
          <a:p>
            <a:r>
              <a:rPr lang="en-NZ" dirty="0" smtClean="0"/>
              <a:t>Start Planning well in advance</a:t>
            </a:r>
          </a:p>
          <a:p>
            <a:r>
              <a:rPr lang="en-NZ" dirty="0" smtClean="0"/>
              <a:t>Length of trip/markets/timing/Fairs to attend</a:t>
            </a:r>
          </a:p>
          <a:p>
            <a:r>
              <a:rPr lang="en-NZ" dirty="0" smtClean="0"/>
              <a:t>Communication </a:t>
            </a:r>
          </a:p>
          <a:p>
            <a:pPr lvl="1"/>
            <a:r>
              <a:rPr lang="en-NZ" sz="2000" dirty="0" smtClean="0"/>
              <a:t>Agents shared/ separate</a:t>
            </a:r>
          </a:p>
          <a:p>
            <a:pPr lvl="1"/>
            <a:r>
              <a:rPr lang="en-NZ" sz="2000" dirty="0" smtClean="0"/>
              <a:t>Alumni visits</a:t>
            </a:r>
          </a:p>
          <a:p>
            <a:pPr lvl="1"/>
            <a:r>
              <a:rPr lang="en-NZ" sz="2000" dirty="0" smtClean="0"/>
              <a:t>Intellectual Property</a:t>
            </a:r>
          </a:p>
          <a:p>
            <a:pPr lvl="1"/>
            <a:r>
              <a:rPr lang="en-NZ" sz="2000" dirty="0" smtClean="0"/>
              <a:t>Presentation material (</a:t>
            </a:r>
            <a:r>
              <a:rPr lang="en-NZ" sz="2000" dirty="0" err="1" smtClean="0"/>
              <a:t>ppt</a:t>
            </a:r>
            <a:r>
              <a:rPr lang="en-NZ" sz="2000" dirty="0" smtClean="0"/>
              <a:t>/brochures)</a:t>
            </a:r>
          </a:p>
          <a:p>
            <a:pPr lvl="1"/>
            <a:r>
              <a:rPr lang="en-NZ" sz="2000" dirty="0" smtClean="0"/>
              <a:t>Gifts</a:t>
            </a:r>
          </a:p>
          <a:p>
            <a:pPr lvl="1"/>
            <a:r>
              <a:rPr lang="en-NZ" sz="2000" dirty="0" smtClean="0"/>
              <a:t>Daily discussion time</a:t>
            </a:r>
          </a:p>
          <a:p>
            <a:pPr lvl="1"/>
            <a:r>
              <a:rPr lang="en-NZ" sz="2000" dirty="0" smtClean="0"/>
              <a:t>Always debrief on return</a:t>
            </a:r>
          </a:p>
          <a:p>
            <a:pPr lvl="1"/>
            <a:endParaRPr lang="en-NZ" dirty="0" smtClean="0"/>
          </a:p>
          <a:p>
            <a:pPr marL="393192" lvl="1" indent="0">
              <a:buNone/>
            </a:pPr>
            <a:r>
              <a:rPr lang="en-NZ" dirty="0" smtClean="0"/>
              <a:t>Trial </a:t>
            </a:r>
            <a:r>
              <a:rPr lang="en-NZ" dirty="0"/>
              <a:t>with Onshore Agents</a:t>
            </a:r>
          </a:p>
          <a:p>
            <a:pPr marL="393192" lvl="1" indent="0">
              <a:buNone/>
            </a:pPr>
            <a:r>
              <a:rPr lang="en-NZ" dirty="0" smtClean="0"/>
              <a:t>Consider Inbound Agent visits</a:t>
            </a:r>
          </a:p>
          <a:p>
            <a:pPr marL="393192" lvl="1" indent="0">
              <a:buNone/>
            </a:pPr>
            <a:endParaRPr lang="en-NZ" dirty="0" smtClean="0"/>
          </a:p>
          <a:p>
            <a:pPr marL="393192" lvl="1" indent="0">
              <a:buNone/>
            </a:pPr>
            <a:r>
              <a:rPr lang="en-NZ" b="1" dirty="0" smtClean="0"/>
              <a:t>ALWAYS REMAIN PROFESSIONAL</a:t>
            </a:r>
          </a:p>
          <a:p>
            <a:pPr marL="393192" lvl="1" indent="0">
              <a:buNone/>
            </a:pPr>
            <a:endParaRPr lang="en-NZ" dirty="0" smtClean="0"/>
          </a:p>
          <a:p>
            <a:pPr lvl="1"/>
            <a:endParaRPr lang="en-NZ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Working Together Effectively</a:t>
            </a:r>
            <a:endParaRPr lang="en-NZ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3745" y="3810000"/>
            <a:ext cx="2600325" cy="176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5876699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Safety</a:t>
            </a:r>
          </a:p>
          <a:p>
            <a:r>
              <a:rPr lang="en-NZ" dirty="0" smtClean="0"/>
              <a:t>Company</a:t>
            </a:r>
          </a:p>
          <a:p>
            <a:r>
              <a:rPr lang="en-NZ" dirty="0" smtClean="0"/>
              <a:t>Sharing of Expenses – Taxis</a:t>
            </a:r>
          </a:p>
          <a:p>
            <a:r>
              <a:rPr lang="en-NZ" dirty="0" smtClean="0"/>
              <a:t>Sharing of a booth at Fairs</a:t>
            </a:r>
          </a:p>
          <a:p>
            <a:r>
              <a:rPr lang="en-NZ" dirty="0" smtClean="0"/>
              <a:t>Bag minder</a:t>
            </a:r>
          </a:p>
          <a:p>
            <a:r>
              <a:rPr lang="en-NZ" dirty="0" smtClean="0"/>
              <a:t>Greater Impact</a:t>
            </a:r>
          </a:p>
          <a:p>
            <a:r>
              <a:rPr lang="en-NZ" dirty="0" smtClean="0"/>
              <a:t>Productive use of time</a:t>
            </a:r>
          </a:p>
          <a:p>
            <a:r>
              <a:rPr lang="en-NZ" dirty="0" smtClean="0"/>
              <a:t>Pooling </a:t>
            </a:r>
            <a:r>
              <a:rPr lang="en-NZ" smtClean="0"/>
              <a:t>of knowledge</a:t>
            </a:r>
            <a:endParaRPr lang="en-NZ" dirty="0" smtClean="0"/>
          </a:p>
          <a:p>
            <a:endParaRPr lang="en-NZ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Benefits</a:t>
            </a:r>
            <a:endParaRPr lang="en-NZ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3733800"/>
            <a:ext cx="2143125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7249035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Start early and plan!</a:t>
            </a:r>
            <a:endParaRPr lang="en-NZ" dirty="0"/>
          </a:p>
          <a:p>
            <a:pPr lvl="0"/>
            <a:r>
              <a:rPr lang="en-US" dirty="0"/>
              <a:t>Email yourself a copy of all documents</a:t>
            </a:r>
            <a:endParaRPr lang="en-NZ" dirty="0"/>
          </a:p>
          <a:p>
            <a:pPr lvl="0"/>
            <a:r>
              <a:rPr lang="en-US" dirty="0"/>
              <a:t>Prepare different versions of presentation</a:t>
            </a:r>
            <a:endParaRPr lang="en-NZ" dirty="0"/>
          </a:p>
          <a:p>
            <a:pPr lvl="0"/>
            <a:r>
              <a:rPr lang="en-US" dirty="0"/>
              <a:t>Two credit cards &amp; $100 a day cash</a:t>
            </a:r>
            <a:endParaRPr lang="en-NZ" dirty="0"/>
          </a:p>
          <a:p>
            <a:pPr lvl="0"/>
            <a:r>
              <a:rPr lang="en-US" dirty="0"/>
              <a:t>Get an APEC card</a:t>
            </a:r>
            <a:endParaRPr lang="en-NZ" dirty="0"/>
          </a:p>
          <a:p>
            <a:endParaRPr lang="en-NZ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 dirty="0" smtClean="0"/>
              <a:t>Nuts and Bolts to Travelling:</a:t>
            </a:r>
            <a:br>
              <a:rPr lang="en-NZ" dirty="0" smtClean="0"/>
            </a:br>
            <a:r>
              <a:rPr lang="en-NZ" dirty="0" smtClean="0"/>
              <a:t>Before you leave</a:t>
            </a:r>
            <a:endParaRPr lang="en-NZ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9919" y="3429000"/>
            <a:ext cx="3463481" cy="3228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591822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Two page flyer in target languages</a:t>
            </a:r>
            <a:endParaRPr lang="en-NZ" dirty="0"/>
          </a:p>
          <a:p>
            <a:pPr lvl="0"/>
            <a:r>
              <a:rPr lang="en-US" dirty="0"/>
              <a:t>Branded gifts</a:t>
            </a:r>
            <a:endParaRPr lang="en-NZ" dirty="0"/>
          </a:p>
          <a:p>
            <a:pPr lvl="0"/>
            <a:r>
              <a:rPr lang="en-US" dirty="0" smtClean="0"/>
              <a:t>Write </a:t>
            </a:r>
            <a:r>
              <a:rPr lang="en-US" dirty="0"/>
              <a:t>your report and </a:t>
            </a:r>
            <a:r>
              <a:rPr lang="en-US" dirty="0" smtClean="0"/>
              <a:t>do follow </a:t>
            </a:r>
            <a:r>
              <a:rPr lang="en-US" dirty="0"/>
              <a:t>ups as you go</a:t>
            </a:r>
            <a:endParaRPr lang="en-NZ" dirty="0"/>
          </a:p>
          <a:p>
            <a:pPr lvl="0"/>
            <a:r>
              <a:rPr lang="en-US" dirty="0"/>
              <a:t>Plastic </a:t>
            </a:r>
            <a:r>
              <a:rPr lang="en-US" dirty="0" err="1"/>
              <a:t>coathangers</a:t>
            </a:r>
            <a:r>
              <a:rPr lang="en-US" dirty="0"/>
              <a:t> and </a:t>
            </a:r>
            <a:r>
              <a:rPr lang="en-US" dirty="0" err="1"/>
              <a:t>sards</a:t>
            </a:r>
            <a:r>
              <a:rPr lang="en-US" dirty="0"/>
              <a:t> soap</a:t>
            </a:r>
            <a:endParaRPr lang="en-NZ" dirty="0"/>
          </a:p>
          <a:p>
            <a:r>
              <a:rPr lang="en-US" dirty="0"/>
              <a:t>Clothes need to be formal, </a:t>
            </a:r>
            <a:endParaRPr lang="en-US" dirty="0" smtClean="0"/>
          </a:p>
          <a:p>
            <a:r>
              <a:rPr lang="en-US" dirty="0" smtClean="0"/>
              <a:t>Red </a:t>
            </a:r>
            <a:r>
              <a:rPr lang="en-US" dirty="0"/>
              <a:t>a good </a:t>
            </a:r>
            <a:r>
              <a:rPr lang="en-US" dirty="0" err="1" smtClean="0"/>
              <a:t>colour</a:t>
            </a:r>
            <a:endParaRPr lang="en-US" dirty="0" smtClean="0"/>
          </a:p>
          <a:p>
            <a:r>
              <a:rPr lang="en-US" dirty="0" smtClean="0"/>
              <a:t>Take </a:t>
            </a:r>
            <a:r>
              <a:rPr lang="en-US" dirty="0"/>
              <a:t>a kindle</a:t>
            </a:r>
            <a:endParaRPr lang="en-NZ" dirty="0"/>
          </a:p>
          <a:p>
            <a:pPr lvl="0"/>
            <a:endParaRPr lang="en-NZ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Hints</a:t>
            </a:r>
            <a:endParaRPr lang="en-NZ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3600" y="3352800"/>
            <a:ext cx="2514600" cy="33508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64269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NZ" dirty="0" smtClean="0"/>
              <a:t>Schools </a:t>
            </a:r>
            <a:r>
              <a:rPr lang="en-NZ" sz="1600" dirty="0" smtClean="0"/>
              <a:t>often with staffing from1-3 staff working with International Students</a:t>
            </a:r>
          </a:p>
          <a:p>
            <a:endParaRPr lang="en-NZ" sz="1600" dirty="0"/>
          </a:p>
          <a:p>
            <a:r>
              <a:rPr lang="en-NZ" b="1" u="sng" dirty="0" smtClean="0"/>
              <a:t>Teachers/Marketers/Administrators</a:t>
            </a:r>
            <a:endParaRPr lang="en-NZ" b="1" u="sng" dirty="0"/>
          </a:p>
          <a:p>
            <a:pPr>
              <a:buFont typeface="Wingdings" panose="05000000000000000000" pitchFamily="2" charset="2"/>
              <a:buChar char="v"/>
            </a:pPr>
            <a:r>
              <a:rPr lang="en-NZ" sz="1200" dirty="0" smtClean="0"/>
              <a:t>Marketing &amp; Recruitment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NZ" sz="1200" dirty="0" smtClean="0"/>
              <a:t>Admission &amp; Enrolment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NZ" sz="1200" dirty="0" smtClean="0"/>
              <a:t>Agent Management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NZ" sz="1200" dirty="0" smtClean="0"/>
              <a:t>Arrival, Departures and Shuttles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NZ" sz="1200" dirty="0" smtClean="0"/>
              <a:t>Orientation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NZ" sz="1200" dirty="0" smtClean="0"/>
              <a:t>Pastoral Care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NZ" sz="1200" dirty="0" smtClean="0"/>
              <a:t>Homestay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NZ" sz="1200" dirty="0" smtClean="0"/>
              <a:t>Academic Achievement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NZ" sz="1200" dirty="0" smtClean="0"/>
              <a:t>Visa Renewal                                                       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NZ" sz="1200" dirty="0" smtClean="0"/>
              <a:t>Insurance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NZ" sz="1200" dirty="0" smtClean="0"/>
              <a:t>Student </a:t>
            </a:r>
            <a:r>
              <a:rPr lang="en-NZ" sz="1200" dirty="0" smtClean="0"/>
              <a:t>Trips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NZ" sz="1200" dirty="0" smtClean="0"/>
              <a:t>On Call 24/7</a:t>
            </a:r>
            <a:endParaRPr lang="en-NZ" sz="1200" dirty="0" smtClean="0"/>
          </a:p>
          <a:p>
            <a:pPr>
              <a:buFont typeface="Wingdings" panose="05000000000000000000" pitchFamily="2" charset="2"/>
              <a:buChar char="v"/>
            </a:pPr>
            <a:r>
              <a:rPr lang="en-NZ" sz="1200" dirty="0" smtClean="0"/>
              <a:t>COP Compliance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NZ" sz="1200" dirty="0" smtClean="0"/>
              <a:t>Strategic Plan</a:t>
            </a:r>
          </a:p>
          <a:p>
            <a:pPr>
              <a:buFont typeface="Wingdings" panose="05000000000000000000" pitchFamily="2" charset="2"/>
              <a:buChar char="v"/>
            </a:pPr>
            <a:endParaRPr lang="en-NZ" sz="1600" dirty="0" smtClean="0"/>
          </a:p>
          <a:p>
            <a:pPr>
              <a:buFont typeface="Wingdings" panose="05000000000000000000" pitchFamily="2" charset="2"/>
              <a:buChar char="v"/>
            </a:pPr>
            <a:endParaRPr lang="en-NZ" sz="1800" dirty="0" smtClean="0"/>
          </a:p>
          <a:p>
            <a:pPr>
              <a:buFont typeface="Wingdings" panose="05000000000000000000" pitchFamily="2" charset="2"/>
              <a:buChar char="v"/>
            </a:pPr>
            <a:endParaRPr lang="en-NZ" sz="1800" dirty="0" smtClean="0"/>
          </a:p>
          <a:p>
            <a:pPr>
              <a:buFont typeface="Wingdings" panose="05000000000000000000" pitchFamily="2" charset="2"/>
              <a:buChar char="v"/>
            </a:pPr>
            <a:endParaRPr lang="en-NZ" dirty="0" smtClean="0"/>
          </a:p>
          <a:p>
            <a:pPr marL="109728" indent="0">
              <a:buNone/>
            </a:pPr>
            <a:endParaRPr lang="en-NZ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Who Are We – Everything!</a:t>
            </a:r>
            <a:endParaRPr lang="en-NZ" dirty="0"/>
          </a:p>
        </p:txBody>
      </p:sp>
      <p:pic>
        <p:nvPicPr>
          <p:cNvPr id="2050" name="Picture 2" descr="C:\Users\h.richardson\AppData\Local\Microsoft\Windows\Temporary Internet Files\Content.IE5\UUEKZOJP\MC90021530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3276600"/>
            <a:ext cx="1813711" cy="20853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2503288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Use a hotel chain</a:t>
            </a:r>
            <a:endParaRPr lang="en-NZ" dirty="0"/>
          </a:p>
          <a:p>
            <a:pPr lvl="0"/>
            <a:r>
              <a:rPr lang="en-US" dirty="0"/>
              <a:t>Club is good value</a:t>
            </a:r>
            <a:endParaRPr lang="en-NZ" dirty="0"/>
          </a:p>
          <a:p>
            <a:pPr lvl="0"/>
            <a:r>
              <a:rPr lang="en-US" dirty="0"/>
              <a:t>Diner’s Card gains access to airport lounges</a:t>
            </a:r>
            <a:endParaRPr lang="en-NZ" dirty="0"/>
          </a:p>
          <a:p>
            <a:pPr lvl="0"/>
            <a:r>
              <a:rPr lang="en-US" dirty="0" smtClean="0"/>
              <a:t>Shower </a:t>
            </a:r>
            <a:r>
              <a:rPr lang="en-US" dirty="0"/>
              <a:t>caps are multi purpose</a:t>
            </a:r>
            <a:endParaRPr lang="en-NZ" dirty="0"/>
          </a:p>
          <a:p>
            <a:pPr lvl="0"/>
            <a:r>
              <a:rPr lang="en-US" dirty="0"/>
              <a:t>Stock take your material and gifts when you arrive</a:t>
            </a:r>
            <a:endParaRPr lang="en-NZ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Travel Information</a:t>
            </a:r>
            <a:endParaRPr lang="en-NZ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19" t="22599"/>
          <a:stretch/>
        </p:blipFill>
        <p:spPr>
          <a:xfrm>
            <a:off x="5442397" y="4226685"/>
            <a:ext cx="3276600" cy="2609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001984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u="sng" dirty="0" smtClean="0">
                <a:hlinkClick r:id="rId2"/>
              </a:rPr>
              <a:t>http</a:t>
            </a:r>
            <a:r>
              <a:rPr lang="en-US" sz="1800" u="sng" dirty="0">
                <a:hlinkClick r:id="rId2"/>
              </a:rPr>
              <a:t>://www.safetravel.govt.nz/</a:t>
            </a:r>
            <a:r>
              <a:rPr lang="en-US" sz="1800" dirty="0"/>
              <a:t>  register before you fly  (in case of that unexpected coup) and also some useful travel info</a:t>
            </a:r>
            <a:endParaRPr lang="en-NZ" sz="1800" dirty="0"/>
          </a:p>
          <a:p>
            <a:r>
              <a:rPr lang="en-US" sz="1800" u="sng" dirty="0">
                <a:hlinkClick r:id="rId3"/>
              </a:rPr>
              <a:t>http://www.bank-holidays.com/index.htm</a:t>
            </a:r>
            <a:r>
              <a:rPr lang="en-US" sz="1800" dirty="0"/>
              <a:t>   check for public holidays before you plan</a:t>
            </a:r>
            <a:endParaRPr lang="en-NZ" sz="1800" dirty="0"/>
          </a:p>
          <a:p>
            <a:r>
              <a:rPr lang="en-US" sz="1800" u="sng" dirty="0">
                <a:hlinkClick r:id="rId4"/>
              </a:rPr>
              <a:t>http://www.worldtravelguide.net/asia</a:t>
            </a:r>
            <a:r>
              <a:rPr lang="en-US" sz="1800" dirty="0"/>
              <a:t>    useful pre-planning and departure information</a:t>
            </a:r>
            <a:endParaRPr lang="en-NZ" sz="1800" dirty="0"/>
          </a:p>
          <a:p>
            <a:r>
              <a:rPr lang="en-US" sz="1800" u="sng" dirty="0">
                <a:hlinkClick r:id="rId5"/>
              </a:rPr>
              <a:t>http://www.agoda.com/</a:t>
            </a:r>
            <a:r>
              <a:rPr lang="en-US" sz="1800" dirty="0"/>
              <a:t>  cheap pre-paid hotels</a:t>
            </a:r>
            <a:endParaRPr lang="en-NZ" sz="1800" dirty="0"/>
          </a:p>
          <a:p>
            <a:r>
              <a:rPr lang="en-US" sz="1800" u="sng" dirty="0" smtClean="0">
                <a:hlinkClick r:id="rId6"/>
              </a:rPr>
              <a:t>http</a:t>
            </a:r>
            <a:r>
              <a:rPr lang="en-US" sz="1800" u="sng" dirty="0">
                <a:hlinkClick r:id="rId6"/>
              </a:rPr>
              <a:t>://www.expedia.co.nz/</a:t>
            </a:r>
            <a:r>
              <a:rPr lang="en-US" sz="1800" dirty="0"/>
              <a:t>   flights and </a:t>
            </a:r>
            <a:r>
              <a:rPr lang="en-US" sz="1800" dirty="0" smtClean="0"/>
              <a:t>hotels</a:t>
            </a:r>
          </a:p>
          <a:p>
            <a:r>
              <a:rPr lang="en-US" sz="1800" u="sng" dirty="0">
                <a:hlinkClick r:id="rId7"/>
              </a:rPr>
              <a:t>http://www.immigration.govt.nz/apec/</a:t>
            </a:r>
            <a:r>
              <a:rPr lang="en-US" sz="1800" dirty="0"/>
              <a:t>  visa free travel in Asia and South America </a:t>
            </a:r>
            <a:endParaRPr lang="en-US" sz="1800" dirty="0" smtClean="0"/>
          </a:p>
          <a:p>
            <a:r>
              <a:rPr lang="en-US" sz="1800" u="sng" dirty="0" smtClean="0">
                <a:hlinkClick r:id="rId8"/>
              </a:rPr>
              <a:t>http</a:t>
            </a:r>
            <a:r>
              <a:rPr lang="en-US" sz="1800" u="sng" dirty="0">
                <a:hlinkClick r:id="rId8"/>
              </a:rPr>
              <a:t>://www.dinersclub.co.nz/credit-card/</a:t>
            </a:r>
            <a:r>
              <a:rPr lang="en-US" sz="1800" dirty="0"/>
              <a:t>  includes access to airport lounges worldwide</a:t>
            </a:r>
            <a:endParaRPr lang="en-NZ" sz="1800" dirty="0"/>
          </a:p>
          <a:p>
            <a:endParaRPr lang="en-NZ" sz="1800" dirty="0"/>
          </a:p>
          <a:p>
            <a:endParaRPr lang="en-NZ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Useful Links : travel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98827682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700" b="1" dirty="0"/>
              <a:t>Education</a:t>
            </a:r>
            <a:endParaRPr lang="en-NZ" sz="1700" dirty="0"/>
          </a:p>
          <a:p>
            <a:r>
              <a:rPr lang="en-US" sz="1800" u="sng" dirty="0">
                <a:hlinkClick r:id="rId2"/>
              </a:rPr>
              <a:t>http://en.wikipedia.org/wiki/Education_by_country</a:t>
            </a:r>
            <a:r>
              <a:rPr lang="en-US" sz="1800" dirty="0"/>
              <a:t>   most countries</a:t>
            </a:r>
            <a:endParaRPr lang="en-NZ" sz="1800" dirty="0"/>
          </a:p>
          <a:p>
            <a:r>
              <a:rPr lang="en-US" sz="1800" u="sng" dirty="0">
                <a:hlinkClick r:id="rId3"/>
              </a:rPr>
              <a:t>http://www.sxnu.edu.cn/english/images/chinese_educational_system_.jpg</a:t>
            </a:r>
            <a:r>
              <a:rPr lang="en-US" sz="1800" dirty="0"/>
              <a:t>   diagram of Chinese system</a:t>
            </a:r>
            <a:endParaRPr lang="en-NZ" sz="1800" dirty="0"/>
          </a:p>
          <a:p>
            <a:r>
              <a:rPr lang="en-US" sz="1800" u="sng" dirty="0">
                <a:hlinkClick r:id="rId4"/>
              </a:rPr>
              <a:t>http://</a:t>
            </a:r>
            <a:r>
              <a:rPr lang="en-US" sz="1800" u="sng" dirty="0" smtClean="0">
                <a:hlinkClick r:id="rId4"/>
              </a:rPr>
              <a:t>www.nzqa.govt.nz/studyingin-new-zealand/code-of-practice</a:t>
            </a:r>
            <a:r>
              <a:rPr lang="en-US" sz="1800" u="sng" dirty="0" smtClean="0"/>
              <a:t> </a:t>
            </a:r>
            <a:r>
              <a:rPr lang="en-US" sz="1800" dirty="0" smtClean="0"/>
              <a:t> </a:t>
            </a:r>
            <a:r>
              <a:rPr lang="en-US" sz="1800" dirty="0"/>
              <a:t>the NZ Ministry international pages</a:t>
            </a:r>
            <a:endParaRPr lang="en-NZ" sz="1800" dirty="0"/>
          </a:p>
          <a:p>
            <a:r>
              <a:rPr lang="en-US" sz="1800" u="sng" dirty="0">
                <a:hlinkClick r:id="rId5"/>
              </a:rPr>
              <a:t>http://blog.educationusa.or.kr/2008/05/the-grading-system-in-korean-high-schools/</a:t>
            </a:r>
            <a:r>
              <a:rPr lang="en-US" sz="1800" dirty="0"/>
              <a:t>  useful to sort the ‘</a:t>
            </a:r>
            <a:r>
              <a:rPr lang="en-US" sz="1800" dirty="0" err="1"/>
              <a:t>ga’s</a:t>
            </a:r>
            <a:r>
              <a:rPr lang="en-US" sz="1800" dirty="0"/>
              <a:t> from the ‘</a:t>
            </a:r>
            <a:r>
              <a:rPr lang="en-US" sz="1800" dirty="0" err="1"/>
              <a:t>wu’s</a:t>
            </a:r>
            <a:endParaRPr lang="en-NZ" sz="1800" dirty="0"/>
          </a:p>
          <a:p>
            <a:r>
              <a:rPr lang="en-NZ" sz="1800" b="1" dirty="0" smtClean="0"/>
              <a:t>Miscellaneous</a:t>
            </a:r>
            <a:endParaRPr lang="en-NZ" sz="1800" dirty="0" smtClean="0"/>
          </a:p>
          <a:p>
            <a:r>
              <a:rPr lang="en-US" sz="1800" u="sng" dirty="0" smtClean="0">
                <a:hlinkClick r:id="rId6"/>
              </a:rPr>
              <a:t>http://www.xe.com/ucc/</a:t>
            </a:r>
            <a:r>
              <a:rPr lang="en-US" sz="1800" dirty="0" smtClean="0"/>
              <a:t>    how </a:t>
            </a:r>
            <a:r>
              <a:rPr lang="en-US" sz="1800" dirty="0"/>
              <a:t>much is 1,000,000 dong</a:t>
            </a:r>
            <a:r>
              <a:rPr lang="en-US" sz="1800" dirty="0" smtClean="0"/>
              <a:t>?</a:t>
            </a:r>
          </a:p>
          <a:p>
            <a:r>
              <a:rPr lang="en-US" sz="1800" u="sng" dirty="0" smtClean="0">
                <a:solidFill>
                  <a:schemeClr val="accent3"/>
                </a:solidFill>
                <a:hlinkClick r:id="rId6"/>
              </a:rPr>
              <a:t>http://</a:t>
            </a:r>
            <a:r>
              <a:rPr lang="en-US" sz="1800" u="sng" dirty="0" smtClean="0">
                <a:solidFill>
                  <a:schemeClr val="accent3"/>
                </a:solidFill>
              </a:rPr>
              <a:t>www.enz.govt.nz/our-services/business-development/tools-for -</a:t>
            </a:r>
            <a:r>
              <a:rPr lang="en-US" sz="1800" dirty="0" smtClean="0">
                <a:solidFill>
                  <a:schemeClr val="accent3"/>
                </a:solidFill>
              </a:rPr>
              <a:t>schools </a:t>
            </a:r>
            <a:r>
              <a:rPr lang="en-US" sz="1800" dirty="0" smtClean="0"/>
              <a:t>useful tools for strategic plans.</a:t>
            </a:r>
          </a:p>
          <a:p>
            <a:endParaRPr lang="en-US" sz="1700" dirty="0" smtClean="0"/>
          </a:p>
          <a:p>
            <a:endParaRPr lang="en-NZ" sz="1700" dirty="0"/>
          </a:p>
          <a:p>
            <a:endParaRPr lang="en-NZ" sz="1700" dirty="0"/>
          </a:p>
          <a:p>
            <a:endParaRPr lang="en-NZ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Others ....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89039265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 </a:t>
            </a:r>
            <a:r>
              <a:rPr lang="en-NZ" dirty="0"/>
              <a:t>“Teamwork is the ability to work together toward a common vision. The ability to direct individual accomplishments toward organizational objectives. It is the fuel that allows common people to attain uncommon </a:t>
            </a:r>
            <a:r>
              <a:rPr lang="en-NZ" dirty="0" smtClean="0"/>
              <a:t>results.”</a:t>
            </a:r>
          </a:p>
          <a:p>
            <a:endParaRPr lang="en-NZ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Remember. . . 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9557603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endParaRPr lang="en-NZ" dirty="0" smtClean="0"/>
          </a:p>
          <a:p>
            <a:endParaRPr lang="en-NZ" dirty="0"/>
          </a:p>
          <a:p>
            <a:endParaRPr lang="en-NZ" dirty="0" smtClean="0"/>
          </a:p>
          <a:p>
            <a:endParaRPr lang="en-NZ" dirty="0"/>
          </a:p>
          <a:p>
            <a:endParaRPr lang="en-NZ" dirty="0" smtClean="0"/>
          </a:p>
          <a:p>
            <a:endParaRPr lang="en-NZ" dirty="0"/>
          </a:p>
          <a:p>
            <a:endParaRPr lang="en-NZ" dirty="0" smtClean="0"/>
          </a:p>
          <a:p>
            <a:endParaRPr lang="en-NZ" dirty="0"/>
          </a:p>
          <a:p>
            <a:endParaRPr lang="en-NZ" dirty="0" smtClean="0"/>
          </a:p>
          <a:p>
            <a:endParaRPr lang="en-NZ" dirty="0" smtClean="0"/>
          </a:p>
          <a:p>
            <a:endParaRPr lang="en-NZ" dirty="0" smtClean="0"/>
          </a:p>
          <a:p>
            <a:r>
              <a:rPr lang="en-NZ" dirty="0" smtClean="0"/>
              <a:t>Double the value of international education to $5B over 15 years</a:t>
            </a:r>
            <a:endParaRPr lang="en-NZ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SIMILAR GOALS</a:t>
            </a:r>
            <a:endParaRPr lang="en-NZ" dirty="0"/>
          </a:p>
        </p:txBody>
      </p:sp>
      <p:pic>
        <p:nvPicPr>
          <p:cNvPr id="8196" name="Picture 4" descr="http://www.tribejoyce.com/wp-content/uploads/2013/12/Joyce-Steven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1371600"/>
            <a:ext cx="4663802" cy="3715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02328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2012</a:t>
            </a:r>
          </a:p>
          <a:p>
            <a:endParaRPr lang="en-NZ" dirty="0"/>
          </a:p>
          <a:p>
            <a:r>
              <a:rPr lang="en-NZ" dirty="0" smtClean="0"/>
              <a:t>15,643 students </a:t>
            </a:r>
            <a:r>
              <a:rPr lang="en-NZ" dirty="0" smtClean="0"/>
              <a:t>full fee paying Primary/Intermediate/ Secondary students (not EFTS) studying in NZ</a:t>
            </a:r>
            <a:endParaRPr lang="en-NZ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Figures</a:t>
            </a:r>
            <a:endParaRPr lang="en-NZ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3733800"/>
            <a:ext cx="4724400" cy="236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305345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711891"/>
          </a:xfrm>
        </p:spPr>
        <p:txBody>
          <a:bodyPr/>
          <a:lstStyle/>
          <a:p>
            <a:pPr lvl="0"/>
            <a:r>
              <a:rPr lang="en-US" dirty="0" smtClean="0"/>
              <a:t>Origins </a:t>
            </a:r>
            <a:r>
              <a:rPr lang="en-US" dirty="0"/>
              <a:t>and trends in current /historical student numbers</a:t>
            </a:r>
            <a:endParaRPr lang="en-NZ" dirty="0"/>
          </a:p>
          <a:p>
            <a:pPr lvl="0"/>
            <a:r>
              <a:rPr lang="en-US" dirty="0"/>
              <a:t>ENZ market analysis</a:t>
            </a:r>
            <a:endParaRPr lang="en-NZ" dirty="0"/>
          </a:p>
          <a:p>
            <a:pPr lvl="0"/>
            <a:r>
              <a:rPr lang="en-US" dirty="0"/>
              <a:t>IDP and other websites “google is your friend.”</a:t>
            </a:r>
            <a:endParaRPr lang="en-NZ" dirty="0"/>
          </a:p>
          <a:p>
            <a:pPr lvl="0"/>
            <a:r>
              <a:rPr lang="en-US" dirty="0"/>
              <a:t>ENZ conference</a:t>
            </a:r>
            <a:endParaRPr lang="en-NZ" dirty="0"/>
          </a:p>
          <a:p>
            <a:pPr lvl="0"/>
            <a:r>
              <a:rPr lang="en-US" dirty="0"/>
              <a:t>WEI contacts</a:t>
            </a:r>
            <a:endParaRPr lang="en-NZ" dirty="0"/>
          </a:p>
          <a:p>
            <a:pPr lvl="0"/>
            <a:r>
              <a:rPr lang="en-US" dirty="0"/>
              <a:t>Build up a picture for each country</a:t>
            </a:r>
            <a:endParaRPr lang="en-NZ" dirty="0"/>
          </a:p>
          <a:p>
            <a:endParaRPr lang="en-NZ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Research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9661200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Qualifications and subjects</a:t>
            </a:r>
            <a:endParaRPr lang="en-NZ" dirty="0"/>
          </a:p>
          <a:p>
            <a:pPr lvl="0"/>
            <a:r>
              <a:rPr lang="en-US" dirty="0"/>
              <a:t>Pass rates and successes</a:t>
            </a:r>
            <a:endParaRPr lang="en-NZ" dirty="0"/>
          </a:p>
          <a:p>
            <a:pPr lvl="0"/>
            <a:r>
              <a:rPr lang="en-US" dirty="0" smtClean="0"/>
              <a:t>Accommodation options</a:t>
            </a:r>
            <a:endParaRPr lang="en-NZ" dirty="0" smtClean="0"/>
          </a:p>
          <a:p>
            <a:r>
              <a:rPr lang="en-US" dirty="0" smtClean="0"/>
              <a:t>Costs</a:t>
            </a:r>
          </a:p>
          <a:p>
            <a:pPr lvl="0"/>
            <a:r>
              <a:rPr lang="en-US" dirty="0" smtClean="0"/>
              <a:t>School </a:t>
            </a:r>
            <a:r>
              <a:rPr lang="en-US" dirty="0"/>
              <a:t>community</a:t>
            </a:r>
            <a:endParaRPr lang="en-NZ" dirty="0"/>
          </a:p>
          <a:p>
            <a:r>
              <a:rPr lang="en-US" dirty="0" smtClean="0"/>
              <a:t>Origins </a:t>
            </a:r>
            <a:r>
              <a:rPr lang="en-US" dirty="0"/>
              <a:t>of current and past </a:t>
            </a:r>
            <a:r>
              <a:rPr lang="en-US" dirty="0" smtClean="0"/>
              <a:t>students</a:t>
            </a:r>
            <a:endParaRPr lang="en-NZ" dirty="0"/>
          </a:p>
          <a:p>
            <a:r>
              <a:rPr lang="en-US" dirty="0" smtClean="0"/>
              <a:t>Student </a:t>
            </a:r>
            <a:r>
              <a:rPr lang="en-US" dirty="0"/>
              <a:t>destinations</a:t>
            </a:r>
            <a:endParaRPr lang="en-NZ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Know your school</a:t>
            </a:r>
            <a:endParaRPr lang="en-NZ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3962400"/>
            <a:ext cx="1990725" cy="230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050820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S</a:t>
            </a:r>
            <a:r>
              <a:rPr lang="en-US" dirty="0" smtClean="0"/>
              <a:t>trengths</a:t>
            </a:r>
            <a:r>
              <a:rPr lang="en-US" dirty="0" smtClean="0"/>
              <a:t>,</a:t>
            </a:r>
          </a:p>
          <a:p>
            <a:pPr lvl="0"/>
            <a:endParaRPr lang="en-NZ" dirty="0"/>
          </a:p>
          <a:p>
            <a:pPr lvl="0"/>
            <a:r>
              <a:rPr lang="en-US" dirty="0"/>
              <a:t> </a:t>
            </a:r>
            <a:r>
              <a:rPr lang="en-US" dirty="0" smtClean="0"/>
              <a:t>Weaknesses</a:t>
            </a:r>
            <a:r>
              <a:rPr lang="en-US" dirty="0"/>
              <a:t>, </a:t>
            </a:r>
            <a:endParaRPr lang="en-US" dirty="0" smtClean="0"/>
          </a:p>
          <a:p>
            <a:pPr lvl="0"/>
            <a:endParaRPr lang="en-NZ" dirty="0"/>
          </a:p>
          <a:p>
            <a:pPr lvl="0"/>
            <a:r>
              <a:rPr lang="en-US" dirty="0"/>
              <a:t>O</a:t>
            </a:r>
            <a:r>
              <a:rPr lang="en-US" dirty="0" smtClean="0"/>
              <a:t>pportunities</a:t>
            </a:r>
            <a:r>
              <a:rPr lang="en-US" dirty="0" smtClean="0"/>
              <a:t>,</a:t>
            </a:r>
          </a:p>
          <a:p>
            <a:pPr lvl="0"/>
            <a:endParaRPr lang="en-NZ" dirty="0"/>
          </a:p>
          <a:p>
            <a:pPr lvl="0"/>
            <a:r>
              <a:rPr lang="en-US" dirty="0"/>
              <a:t> </a:t>
            </a:r>
            <a:r>
              <a:rPr lang="en-US" dirty="0" smtClean="0"/>
              <a:t>Threats</a:t>
            </a:r>
            <a:endParaRPr lang="en-NZ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 dirty="0"/>
              <a:t>SWOT Analysis</a:t>
            </a:r>
            <a:br>
              <a:rPr lang="en-NZ" dirty="0"/>
            </a:br>
            <a:endParaRPr lang="en-NZ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0200" y="3035491"/>
            <a:ext cx="2641600" cy="2971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71541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Brochures / cd’s /</a:t>
            </a:r>
            <a:r>
              <a:rPr lang="en-US" dirty="0" smtClean="0"/>
              <a:t>banner/equipment/couriers </a:t>
            </a:r>
            <a:endParaRPr lang="en-NZ" dirty="0"/>
          </a:p>
          <a:p>
            <a:pPr lvl="0"/>
            <a:r>
              <a:rPr lang="en-US" dirty="0"/>
              <a:t>Inward hospitality/gifts</a:t>
            </a:r>
            <a:endParaRPr lang="en-NZ" dirty="0"/>
          </a:p>
          <a:p>
            <a:pPr lvl="0"/>
            <a:r>
              <a:rPr lang="en-US" dirty="0"/>
              <a:t>Advertising (print, online,)/website</a:t>
            </a:r>
            <a:endParaRPr lang="en-NZ" dirty="0"/>
          </a:p>
          <a:p>
            <a:pPr lvl="0"/>
            <a:r>
              <a:rPr lang="en-US" dirty="0"/>
              <a:t>2 week trip overseas approx. $10,000</a:t>
            </a:r>
            <a:endParaRPr lang="en-NZ" dirty="0"/>
          </a:p>
          <a:p>
            <a:pPr lvl="0"/>
            <a:r>
              <a:rPr lang="en-US" dirty="0"/>
              <a:t>Fairs:  cost  $2-5,000 per day</a:t>
            </a:r>
            <a:endParaRPr lang="en-NZ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 dirty="0"/>
              <a:t>Know your Budget</a:t>
            </a:r>
            <a:br>
              <a:rPr lang="en-NZ" dirty="0"/>
            </a:br>
            <a:endParaRPr lang="en-NZ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0600" y="4114800"/>
            <a:ext cx="2974848" cy="2726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48795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Know your Vision and Mission Statements</a:t>
            </a:r>
            <a:endParaRPr lang="en-NZ" dirty="0"/>
          </a:p>
          <a:p>
            <a:r>
              <a:rPr lang="en-US" dirty="0"/>
              <a:t>Use your school’s strategic plan</a:t>
            </a:r>
          </a:p>
          <a:p>
            <a:pPr lvl="0"/>
            <a:r>
              <a:rPr lang="en-NZ" dirty="0" smtClean="0"/>
              <a:t>Set realistic goals</a:t>
            </a:r>
          </a:p>
          <a:p>
            <a:pPr lvl="0"/>
            <a:r>
              <a:rPr lang="en-NZ" dirty="0" smtClean="0"/>
              <a:t>Use the information you have gathered</a:t>
            </a:r>
            <a:endParaRPr lang="en-NZ" dirty="0"/>
          </a:p>
          <a:p>
            <a:r>
              <a:rPr lang="en-US" dirty="0" smtClean="0"/>
              <a:t>Use </a:t>
            </a:r>
            <a:r>
              <a:rPr lang="en-US" dirty="0"/>
              <a:t>the expertise within your </a:t>
            </a:r>
            <a:r>
              <a:rPr lang="en-US" dirty="0" smtClean="0"/>
              <a:t>institution</a:t>
            </a:r>
          </a:p>
          <a:p>
            <a:r>
              <a:rPr lang="en-US" dirty="0" smtClean="0"/>
              <a:t>Remember this is a working document</a:t>
            </a:r>
            <a:endParaRPr lang="en-NZ" dirty="0"/>
          </a:p>
          <a:p>
            <a:endParaRPr lang="en-NZ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33400" y="304800"/>
            <a:ext cx="8229600" cy="1219200"/>
          </a:xfrm>
        </p:spPr>
        <p:txBody>
          <a:bodyPr>
            <a:normAutofit fontScale="90000"/>
          </a:bodyPr>
          <a:lstStyle/>
          <a:p>
            <a:r>
              <a:rPr lang="en-NZ" dirty="0"/>
              <a:t>Develop a Business </a:t>
            </a:r>
            <a:r>
              <a:rPr lang="en-NZ" dirty="0" smtClean="0"/>
              <a:t>Plan</a:t>
            </a:r>
            <a:r>
              <a:rPr lang="en-NZ" dirty="0"/>
              <a:t/>
            </a:r>
            <a:br>
              <a:rPr lang="en-NZ" dirty="0"/>
            </a:br>
            <a:endParaRPr lang="en-NZ" dirty="0"/>
          </a:p>
        </p:txBody>
      </p:sp>
      <p:sp>
        <p:nvSpPr>
          <p:cNvPr id="4" name="AutoShape 2" descr="data:image/jpeg;base64,/9j/4AAQSkZJRgABAQAAAQABAAD/2wCEAAkGBxQSEhUUERQWFhQXFBgYFxgUFBYXGxgeFhcYFxwYGBgYHCggGB0mHRgaIjMhJikrLi4uHB80OjMsNygtLisBCgoKDg0OGxAQGjQcHyQsLCwsLCwvLCwsLCwsLCwsLCwsLCwvLCwsLCwsLCwsLCw3LCwsLCwsLCwsNywsLCwrN//AABEIAOwAyAMBIgACEQEDEQH/xAAcAAACAgMBAQAAAAAAAAAAAAAABgMFAgQHAQj/xABIEAACAQMBBAcDCQYFAwIHAAABAgMABBEFBhIhMQcTIkFRYXEUgZEjMjNCUmKSocEWQ2NyseEVJFNzooKy0cLwJTREVIOTo//EABgBAQEBAQEAAAAAAAAAAAAAAAACAwEE/8QAIBEBAQACAgMBAAMAAAAAAAAAAAECESExAxJBURMiMv/aAAwDAQACEQMRAD8A7jRRRQFFFFAUUUUBRRUUtwilVZlDOSFBIBYgZIUHnw48KCWiq7aHV0s7aW4kBKRIWIXGTjuGeGa3YH3lUkFSQDunmMjOD5igkoopW6TtSa20y5ljco4QBWU4IJYAYPjQNNFQWKsI0Ehy4Rd4+LYGT8c0rdGd5LNDcySyNIGvrjq9453UV90KPIYNA4UUVVbR7RW9jF1ty4VScKObOfsoo4saC1opQt9q7uQb66VchDxG/LCjkf7ZbgfIkVY6HtXDcyGHDw3CrvNBOu5Jj7Sjk6+akigvqKKKAooooCiiigKKKKAooooCiitDW9XhtIXnuHCRoOJP5ADmSe4Cg36KVbPaW7lXrE02YRnivWSxRyEdx6s8vQkGtvS9rIZZeokWS3uCMiK4XcZvHq2yVkx90mgtNVvuojaTq5JN3msS77keSji3oONJu0d/Dqdoz2UgNzaOtwiMCsiPFk7rxnDKGG8vvp9pN25TTQVa7bcucYia3Yi5PlGI+23oQRQGo3yaibCKI5ilAu5O/wCTh3SqNjxlZR57jCm24uEjG9IyqOWWYKPia+a+jrUL2GW6XTwzopRXZ4usniiV3+jh3xk9okoM8cV1fRNltNv8TSTPqEiHDG4kJ3CeamAbqx8uRXu76B31W2eWJkjlaFzykVVYr7mGDXLekbZiYx2kM1/c3AuL2KJkbqVXdOWZt1EByAueZro20DXgVfYVgLZ7XtBfAGOa7nOudbT2epz6jp8MtxbI466ZDDC5CFFVSXV37fzsDiO+gb5dg7VUOZLwgAnjfXXcP9zH5UqdGGwVpNpkEk6yO0gLkddKF4scdhWC8vKmHW9J1FbaZjqSndhkY4s0XOEJxnfJHrVLsPo2qjTrXqL6BIzErKj2u8VDccb+/wBrnzwKDpcUaRIFXCoi4HgoUefgKQdlIRqFw+r3WBCm8lksnARxqTvTtvcAzEcD3AfC628lki0i6LPvSi2YF1XdBJG6SFycczwzS5tlaqmn6bExK2PWQC6Kcur3MjfI5IWxk0DdYba2E77kV3CzZwBvgZPgM8z6VVdKdh/lPbIsLc2Z6+J8cezjfQ45qy8CKWulra6zhsfY7TqZpJhuIkQR1jU/WwuQG7lHMn0qw2uU2Oix2O8ZbmeNbaNc5Z3fAYjP1Vzz5DhQdCsbkSxpIvJ0Vx6MAw/rUskgUFmOAASSe4DiTUGmWvUwxxA56uNEz47ihf0qh6TL3qdLu3BwepZR6v2f1oNDocVv8LheTi0jyyknv6yRmz+dO1VmzOnezWkEH+nEin1CjP55pX6Qp3kvNMtImZesuTNIUJHYtwDunHcxb8qB7ooooCiiigKKKKBb2P1SS6a7kY/JC6eKEd27CAjHzy4f8qor+WO71SVrggWmlxq5DfNM0gLb7dx3EXh4b3nW50PH/wCFw5+cHlD/AMwlbez55zVXNozTS61Y53JLlY54mPJlePq/eFePB/mFBv6freqX3y1pDb29qfozdiRpJR9rdjYbgPdnNYXUq6kZdOv4hBeIglidH3gfszwPgMCrYyOY86LW+1N57NYrZ7eJF3bpZupMWFwAYWVi5PPHdjd5cay1WQSa/ZpH86G0maYjuWQqEVvDiCffQbmxGoNqOnbt1vCUF7efdYo2/Gd1iGUgqTwPDxrC80u00a0uLqCECRI2bfcl5HbB3QXcljxPLNQdHQC3OrIvzRfl/fJGpb8xTXrOkxXcTQ3C78bEFlyRndII5d2RQc4h0waTHpd0eHDqLtvEXWH6xyT9WXv+8actd2Nt7mVZ8yQXC/vrZ+rdhkHdc4IdeHeDVrrOkw3cLQXCB4mxvLkjkcjiOI4itxRgY8KDKqC42eLalFe7/ZjtnhCY73cNvZ9MiruWdVGWZVHiSB/Wqi62vsI+El7bKfAzx5+G9mg3tasevt5od7d6yJ03ueN5SM/nUGzGmta2kEDsGaKJULAYBKjGRnurTj2405uV9a++4jH9WqztNWgl+imik/kkRv8AtNBjrumrc280DcpY2TPhvAjPuNLXRtrHXWvslwALq1AhnjbmQvZV8H5yMo58qc6XNpNkkuZEuIZGt7uMEJPHjJB+pIp4SJ5Hl3Ggk1nY+1uIGh6pYgWDB4VVGVlOVcEDmD48Kq02ft7Bmv7yea5mVQqyTlWK7xwEhjRQN5icYAJJNTRvrI7BWwY8ut3plHqYv/DCtrT9mGMqz30xuZk4xjdCQwnxiiGe195ix8MZOQZKRukucPJp9n/9xeozA96W+JGHx3KearL3RIZriC4kBMluJBFx4KZQoY47zhce80FnSRaDr9embmLSzRB5NO7Mc+5ad6Q+iwdab+8P/wBTeuFPjHB8mn/qoHyiiigKKKKAooooEvRD/h97NbSHEF1K09qx5dY3GWDPIHPbUd4LeFXW0Ghe0GOSOQw3MWeqlUA43sbyOp4OjYGV8gRgit/VNNiuYzFOgdDjgfEcQQRxUg8QRxFUS6Zf23C2uEuIxyS8U9YPACePGR5srHzoIZZNZI3FSxQ8uu35mHqISOHoXPvo0/TrbR4J7m5mLyP27i4lxvysPmqoHIdyoKka+1Y8BZ2iH7bXcjgee4IVJ9Mio4Nky8i3OqTi5ePtIm6I7eEj6yxknJA+s5NBrdGdq8VrNd3Y6p7qd7lg53erRsbqsTjGFHfUh6QUkYiytbm7QcDJEirH6K8hUP7qp039bkMku8umRviGIZU3ZU8ZJe/qgRwXvqi2j128upIINKZYLd5mhSRQMyCIfKSoMYEKcBkcyefKpuX4qT9M56RHuj1WmW7NMMiZrlWjjtyCRuyY4u2QeyD3HjSft6monq4hqMkl1MwCW9vH1S7ucM5KneVR9o/oabbuWLS7eOC2QyzyNuwx5y88h+dI55447zN3Cq6Kc2UjRQgXmrTANO7HEcI7t8j6OMdyDiffU+1qvWTheRdH+nrxa3WRu9p2eY/GQmrGHZ20Udi2gA8ok/8AFLx2aM3av55Llj9TJjgXyWJMbw/nLVU7OSxpqqwaaPkFif2sRkmFWB7GMdlZAcg45+6o3tetHmTQbU87eE//AIk/8VV3ew2nyfOs4c+KruH4rg0ymte6Dbj7nz91t3+bBx+eK5uu6hVbYzq+Nne3luccB1xmT8EuT8DVf/jWtRXcNkZrR+tR3Sd4XyRHzVlVwM8R3d9auyey5m06G6tJpI7/AAzO7SMyyuGIaKdWJBGRjuIrzV9aMtvb6isZWexuCLiLvQHCTx8/DDDPgKvdiNSw1We2stvKkGrRJCZDuxXETEwSH7JLcYm8iT61dartjY20ohuLmKOU4O65xjPLePJfea1toNJi1C0eFiGSVMow44JGUcenA1yrZGYTX8HtyI5mtpLOUSAN8raEAg5+sVKn3iqmW4i48u9I4YAgggjIIOQQe8GtDR9Fites6kMOtlaV952fLNjJG8TgcOQ4UkaVeHSb2GyJJsbreFuWJJgkGMxBjzQ5GAeIzXSKqXabNCq7Z/R47O3jt4c7ka4BYgse8sxAGSTxrPWZ5khdraISygdiMuEDHPex5VtwklQWGGIGQDkA44gHvrordpdF9sgMPXTQ5IO/A+44wc4z4eVWUKbqgZJwAMnmcDmfOs6KAooooCiiigKKKKApS6TJs2fs6OVkupY7dd3n8o3a+CBj6CstvNclhWG3tCBdXUhjiLDIRVGZJSO/dBHvIrjWydq42i6p5pJhDLIS0jEliqFSxGcDiTXLXZHUdt5jbWSW1oNx5njtIMfU6zs73DwQMa0tjLRHuJ5owOogAsrTw3IfpZM/efv+6az6S7S9ItZrBOteGSQlO/MkfVpKOI+ZlvxZ7qu9ndGFrZxW32It1iO8kdoj3k1lv+rXX9iRY69vC41QL1ksrm002LxAJBYD7zcSe4LVzZQQ6TatJcyb0rtvTSHi80rfVUc27wB4VDslsKbV0aefr+oVktlCbqxBzlmx3ueHGobO6imuLjUbw4trJ2htlIzl14SSBfrOWwqil54hOOb2muYZJo+u1J3tbdjhLWAnrpc8lkZRvliP3ceCOOTW2dWFhbM8NgIreNSzIJEWTA5ndAIJ9WzWzp0Ekre03S4mZcJGePUIeO4PvnhvHxAHIVR7QyNqMh0+1PZyPa5l4rEmfoweRkbGMd1c+6VrjdP1ldrNEksZykiB1PLgwyOFLu0m1wtphBFbzXM3VGV1hAyiDhvHPMnwFMlvbrGixoMIihVHgFGAPhShtOfZNRs74fRsTaTnwEhzG58g3An0rk1ty700NitbjjvWSJs2moKbi2zw3ZV4TReRJwSPH1rav7ZYdWkicfIajbEle4yQ9lveUb+lUGqaCVmvrGMlJEcahYEcCrHPWIvlvADHnVnq+pG/0y11OFczWsgmZVH2exOg8iOPuFXUyrToyvGWKWxmOZbOTcBPNomyYn+GR7qU9tLY29xelODoYNSt88BvRExTgY4kMpXI8qu76/SHUbC8iYGG8U2zsDwbew8LeZzkV50z7PzXFus9qGMsQdHVBkvFLjeGOZwVBx5mkvJlOE/So4fTo7uIZMM0FzH6ZH6N+VZat0qMrdda2xm0+N1Sa5JK53iAeqXmwXPE4PurZvLFpdDMTKyv7COywwQUTOCDyPCtHY/R47nQ4rc8FlgYEjuZiTveoPGky1C47rqYNe1zLYDpJEsnsN9H1NxERCH3iUldBukZIG6xxkDjmum1qyFFFFAUUUUBRRRQFFFYTSBVLMcKoJJPcAMk0CFrTF9ftVPKOxlceRdwpPwAqXTNiIINQmv1ZjJKD2DjdUtjeI7znHuyaXthdae/1a4uZUMYNonsynviMhG+fM4/Oukmss7y0wnDE1G1SGo3rNoialq32Qt45jLmRvlWmWN3zEkjnLOqY+dnxzjuxTK1VmvamlrBJPJ82NS3qe5fecCubvxWp9Lmv3011dDT7Jtw7u9dTjiYUPJV++35f0cdF0eG0iWG3QIg95Y97MfrMfGqbo80Vre26ybjc3J66djzy/EL5BQcY7uNNBqrxwjvmvDVLtXowvLSa3PN0IUnuYcVPxAq6NRmuOkHTopNVs7a6ik6nUrRmjLMOG+uBJHKverYB8Rn1q16NNBubOG4W7EYaS5eVVibeQB1XIUHkMg8K1If8hq+eVvqK4PPCzxcvIbysfX3U+GrtRIUo+j60WVHXrQkcomSASfIrIOTKmMr6A48qaqyNYmptVIwcA8DxB4HzzSxsNoUljbG3lcOqSyGMg8erJyu997nTO1Rmubdkc42I0BNS0qZ7nhLdXEk2+OBjdTuoyeAGPgTTf0b7RyTpJa3nC9tSEl++Pqyqe8ED/3kVW9E/Z08Qk9qCeeFvIpIf0INam2EnsN9a6kvBN72e68OrkI3XP8AK36VrMudM7jxt1CiiitGYooooCiiigKWOkm6ZNPmWP6Sbdgj/mnYRj/upnpQ25O9cabF3NeGRh5QxOw/5FTShc2ojXTrnTriMYijIs5f9uTARj/KwJ99P7Ui9K8XWW0cI+fNdQRp6mQE/AAmnt+Z9aw+N/rA1G9SGo3qXUTUh7Ywm91Gxsf3QJubgfaVCN1T5ZB4fe8qfGpT2GT2i8vr7mpdbaA+Kw53yD4FyBnyruP6ZdaPBrE1R7ObUxXe8mGhuEJElvLwkXB54+sv3hkVeUrkeGomqU1E1cdLm3ekm5s5Fj+mjxLCRzEkXaXHnwI99XGzOsreWsNwv7xASB3NyYe45rYJpV2LHsl5d2J4RsfarYfdkJEqDyVsHHma7OtOZTnZ1NYmsjWJo6waonqVqqto9TFrbTTkb3VRlseJHIfGuOwu9H8hF/q8Y+jFxC48N50ff/7RVxtppwuLSeI/WibHqBkfmKh6ONHa3sxJKd6e5b2iZvFpACB6AY/Ory5HGu5duYcstg9SNzp9rK3zmhTe9QN0/mKvqSOhoEaVCD9V5lHosrAf0p3r0POKKKKAooooClXagD27Ts8964x/+oZ/Smquf9K121obO/CF47aWQSKpAOJo9xefdvhR765XYgn/AM5rKIOMVhEZH48OunGEB8wgJ+NOhpe2F0l4Lbfn/wDmbhjPOfvycd3yCjCgd2KYTWNbRiajapDSbdT3V5qb2cE5t4IIUeV40RpHaQnCguDujh3edck2W6SdImum0tHMZ+Xl+ThVeLMz8Mqo4nGc/CtLYi6k02O30/UIlhZ1+QkQ70chPaMbH6sozy5HuqTQtBitdbZJ2kuHe1EttJO5do91isqjuGcqc4zwPjTfttoC31nLCfn7u9Ew4FZF4owPdxrWYcaZ3PnZT2ljC61pjjg0kdyjHxCBWAPj8406muUxa2byXQLpj2+suYpO7t7iKfiVz766tWeS8XhqJqlNRmpU09QvEhjaWVgkaKWZj3Af19KQ2j1G+ePVLSIJFb59nhk4SXSOR1hPHCAhRug9/wCe/tZGL6+gsGbFtGhurzjjKIewhPcMgk+7wp102ea4jWSMiCFlBiUx5cr9VmBwIwRjs4yBjOOVaYY/WeeXxoaLtTa3Q+TlAcfPik+TkQ+Do2CPXlVxSlf6XDeyvY6nbwe1tAzw3ES/PXO6XQntRspwShJHEcTU3R1fvJZrHN9Pbu1vL/NEce/K4OaZY6dxy2ZGrT1GzSaN4pBlJFKsPEMMGtxqies2kLWwV86K+n3BzPagBG/1YTkRyDzAG6fA4pgujjj4UsbZ2zx9XfW4zNa5LKP3sJx1kfrgbw8CKsNc1eM2MlzG2YzbtIjeRQ49+TXbyTitroojxpVsftqz/jZm/Wm6qTYi16rT7RPs28f5oD+tXdeh5hRRRQFFFFAUgbVye3ajBYDjBABdXXgxBHUxnyzliO/hTtqV6kEUkshwkaM7HyUZpH6M7NzBJeTj5e9kMz/dTlEnLkF/rU5XUdxm6cDWJrI1iaxbMTSl0fSo15q1wzgA3KQjJAwLdOPPzf8AKmbUb1YIpJnOFjRnb0UZrhWsdH1zJpcF9ArvNKZJblFLZcStvIypnuGcgcTkVfjRnW9tr0nrHrCXNoEmjghMOSSFfeOXKsPPgDxFdw2c1lL22iuIshZFDAHmPFT6GvkXTNmru4kEcNvKzk4xuEY9S2AvvIr6ahdND0detYEwxY4cnkbJ3Vz4sfhWrNy6zyihl+ZDtIVXyR+yQPy+NdwNcgudMa32cWU8ZTLFdue8s0qt8d3FdgY1jm1xYmo2qQ1GahcItlYe06lq8Gd1pLGKND4Bgwz6ZIpp2Z2oiMIiumW3uYUVZopWClSoxvKTwdDjIYZHwpb166Gn6nb3znEEyG1uG7kOQ0bt4DORnuxWr037DT36w3FmvWPGpVkBGWUkMGTPA4OeHfnhyrfG7jHLsp7f9KG7qsU9gVkS3jaPeYZWTfILgd+OAAYeHhzc9kNXSS+aWMFYtRtluFUn5ssBMcq+GcFfXAriundH2ozOI0tJQc4Jcbir5lm4Yrrm19nHotjpbb4MttcAZGflFlU9eAPA8D7lrtm45LqukNUT1M4qF6870RC9cq2jiktw+lRg9VeSJ7IQMiMPIvXRHyXO8PI11R6odrtFN1BuxndnjYSQOOBSReKnPdnkaY3V5dym5wfoYwqhV4AAADyAwKzqh2K2gF9aJNjdk4pKnekicHUju4/1q+r0vKKKKKAooooETpWmaWO30+MkPezBGI5iKPDyt8MD300xxhQFUYVQAAO4AYAHupRtW9q1y4k5pZW6Qr4CScl2x3E7q/0pwNZ53lphHhrE1kaxNZrJXSszPaJaRfS3c6Qr6Z3nJ8gBx9a2dK1O/wBPiSC5tWu441CJPZld4qvAb8LkEHGORIqPTcXurSzc4bFOojPcZpe1KR5qoUe8Va366irs0DWskeezHKskTAeBkUuGP/SK0l0izaM7ZyNwttNvGc/6qxQKP5mZ/wBK5p0gabeajeW1rPMpnYlzBBkxWsXe7scF5D44HLHeK6FKNXmG7/lLQHm6u9w4/kUoqg+ZJ9K39mtmIbIMY955ZDmWaVt6SQ/eY93kOFLk5MWht/ZKNJuo0GFS2IUeUYGPyFXmlXHWQQv9uKNvxIDWntm4Wwuy3IW8mfwmstlIillaq3MW8efwCo+L+rQ1E1Smo2qVKvX9Jju4JIJR2ZFxn7J7mHmDxrnmxWrarYu1k5inMfzIZ3KMydz28xGHXnlW4jh546XcXsaOkbuqu+dxSwBbdxndB54yPiK09a0aG6ULOgbHFWBKsh8UdeKn0ruOXqZY+yH9rr5hhdMZW8ZbqEJ8VJbHoKWNQ0Bb6WQalPFLdtCyxRRnCWwP1kU9onOMuR8Ksn2ZnxuLqV0I+WCImcDwEpTf9+a3tD2egswRAnab58jEtI/8znifTlXbmY+Ob6ZdH2rtc2UZl+miJgmBxkPF2TnHeRg++mB6StLf2TVnj5RX0fWLx4ddBwbA8SrA/CnV6muz8QPUTVK9RNUrha0K49i1houUOoR76jPATQ/OwO4spGfHhXTK5D0oExQQ3afPtbmOUY7wThl9Dwz6V12NwwBHIgEe/jXowu483kmsmVFFFWgVi7AAk8ABkn0rKqLbq86nTruQc1t5Me9SP1oFroqUvaSXTAh7u5lnOeeC26g9Aopyqn2MtOp0+1j8LeP81DfrVxWN7azp4aXdu9o10+zknJG/jdiB73YHd+HP3UxGuYdOWjiS1695HzGUSGJcAF5HAZj3sd0YA7sGuTt29HHYHTo4LCFYpFl3l33kVt7fd+07b3M8T30wV8+bLavJo99c7oZ7JJzFKgOSoB4SKD3r+td8srtJo1kicPG4yrKcgg+FVlHMamNeGvTXhqFFHpQuFWxKSMESaeGF2PAKjyDfJPd2Qa2LrbmwjIVZxIe5bdXmI8OEQOPfTFNErAhgGB5hgCD7jWEMCIMIqqPBVCj8q7uGqT4ukq1k+hhvJeJGY7ViMjmMkjFYydIcK/S2l/Gv2mtcgeu65q52bjRJLxYj2Pai2ByV3jRpFH/VknzY1cMa5dE25ntntHY6jaGK2czXJINusaSCRZARhuIBQDvJwKf7dWCIJDlwihj4sAMn45qYRKDkKATzIABPvrFq5b8XjEZqM1IajNSuFjb21c2wmh+mtXFxHz+p85eHcVyCKbLG9SeKOaPikiK6+jDNVOtapDbRNLcMFjAOc8d77oH1ifCljos2hXc9jkVoj2pbUOc78DklQG72Xl6ehqpNxGVkyP71E1SvUTVKoWukGDf066GM4iLfhwaetmZd6ztm8beI/wDBaV9dh37edPtQyD/gatejW663S7Nv4Cg+qjd/StvF0x83cM1FFFasRSn0qg/4TeY/0T/UU2Voa9pwubaaBuUsTJx7t4EA/Gg1dJINvCRy6mPH4FrZpS6MNWM1isUmVuLX5CZD85WTgCfIgc/I021je2s6eGud7QzreamsTH/Laconm8GlYEoCPuqpPxp/u7hYkeRzhUUs3ooyf6Vxq6mePRpJDwudSnLczn5ZuAzzwsY91MTOqjZ1jIkkzjjcTSSkHj888vSt7SLy505y9id+EnMlq7HcPnEfqN/XzwKktoAiKi8lUAe7hUlR7c7NcOkbK7bWt/2Y2Mcw+dDL2XB8vtjzH5UxmuFXunRy4Lr2h811O6y+jDiKtdJ2p1C0wu8t5EO6Zt2UDwEmDv8A/Vxru5XduvGvKSrDpPs27NwJbV/CdOyfSRMr8cUyW2uQSrvQTQycMgCVRnyz3U07LCtFI0TTmO8KwPNJIOrjgkCb53iVd3GOJJwQamgvo93sXlxI/wBqS6s0X8IyB+GptO0qe5iWO8VYrWMFVt45MmYA8DOycAoGB1YJB45zwrzU9itPO6yRQ20iHeSSJY0KkciVI3XHkwNXbIiS1WptbLaYOoPavEz7okt5gzoGPZMqbqhhyyycueMU5mknaLW0eJre+utPWJhh3h3utcDmqx4IjJ5ZDNjurXu+kuMjdsbaWbAADMOpjHhgt2iPcKnLH8Xjl+no0mbR7ewwMYbZTc3H2Yz2E85H5D0GfdSrqV1eXnC6n6uP/RtiVU+Tvzf05UWdmkS7saBR5Dn6nvqeI7c78a81nJcv1t+wmfGAn7qMHuRfHzre01wtrbXH73S7jq5fEwScN7hz7LBh5hhXteabOsN0OtGbe6T2acHl2vo2PvLLnzFdxy5Z5R1pqiaqDY27YI9nOcz2pCEn95Gfo5R6gYPgRV+1TZpvjdxWa7ciK3mkbksLn/if1qx6LrUx6VaKwwepDY/myf1pQ2uDXs0WmQE70pD3DD91CpBOfNuQH/muqwRKiqqjCqAqgcgAMAD3Vt4pqMfNd3SSiiitGQooooEPazZS4S5/xDSyq3GMTwvwS5UY5+DjuPp7/NI2/t5G6q6DWdwOcVyN3J+454OKfa5V007GXN2FuLMCR1iMUkZVWYpvbwaPeHBgc5xg8q5cZXZdNzpG1Hrli0+3YGW7PbKkERwqcu5x4jgPHjSZtJOJ9Q3E+gskESDu32A3seYUAVp7I2clrDJ/hkFzcXzIEkaSHqUt+/dAkPFs92e7u5VtQbKanbQBmst9eb7kweUk8WZlx2iTUXG64d3u8sqKrf8AHIQd2QtE/wBmZGjI/EKsVYEZHEeVY2WNNvaKKK4AjPA8fWtCXRLduJhTPiF3f6YrfopKKo7PQeDj0kcfrR+ztv3oW/mdj/U1a0V32pqNS30uGPikUYPiFGfieNbdFFc2CiiigKgvrUSxtG3Jhj08D7qnqG8u0iXekbA/MnwA5k+VILawnuLmOC9txvXtqTBdRZC9eoxkZPf9ZT5mtzaray8it5JYLGSIKMtJctGN3u7KIx3j6mq3Z/TtUhnNzbWLdXKgWSOZ1jL7pJV8cSpAJ5+NNr7K3uoGMagIYLZZFdreNjK0u7xCyOQAq5xwAOfKt/XfcRMrOItujbZsWtsJXJe6uVWWeR/nEsMhfJVzjFN9eCva0QKKKKAooooCiiigKKKKDT1TTIrmNo541kRgQQ6g8+HDPI+dfPezsbRxvCxyYZpIif5GIr6Qr500tsvdN9q8nPxkNZ+T/Kse2/RRRWDQUUUUBRRRQFFFFAUUUUGFxJuozeCk/AZp36NNjE3Ir+6PW3EkavGGA3IAwzhF49rGMt/SkS/+ik/23/7TXaNiJt/T7RvG3i/JAP0rXxIzXdFFFbIFFFFAUUUUBRRRQFFFFAUUUUBXzhs99G58Z5j/AP0avo+kHRNhrUxZ+U4ySng/jK/lUZzcVjdUg0V039g7X+J+P+1H7B2v8X8f9qy/jq/aOZUV039g7X+L+P8AtR+wdr/F/H/anpT2jmVFdN/YO1/i/j/tR+wdr/F/H/anpT2jmVFdN/YO1/i/j/tR+wdr/F/H/anpT2jmVFdN/YO1/i/j/tR+wdr/ABPx/wBqfx09o5bdrlHHijD/AImusdFz50my/wBhR8Miof2Etf4n4/7Vd7NaYlrbRwRZ3IwVXeOTgMeZ7608eNiMrtaUUUVokUUUUBRRRQf/2Q=="/>
          <p:cNvSpPr>
            <a:spLocks noChangeAspect="1" noChangeArrowheads="1"/>
          </p:cNvSpPr>
          <p:nvPr/>
        </p:nvSpPr>
        <p:spPr bwMode="auto">
          <a:xfrm>
            <a:off x="109538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NZ"/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4765548"/>
            <a:ext cx="1547247" cy="1825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2526423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280</TotalTime>
  <Words>755</Words>
  <Application>Microsoft Office PowerPoint</Application>
  <PresentationFormat>On-screen Show (4:3)</PresentationFormat>
  <Paragraphs>186</Paragraphs>
  <Slides>23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5" baseType="lpstr">
      <vt:lpstr>Concourse</vt:lpstr>
      <vt:lpstr>Acrobat Document</vt:lpstr>
      <vt:lpstr>Collaboration &amp; Marketing</vt:lpstr>
      <vt:lpstr>Who Are We – Everything!</vt:lpstr>
      <vt:lpstr>SIMILAR GOALS</vt:lpstr>
      <vt:lpstr>Figures</vt:lpstr>
      <vt:lpstr>Research</vt:lpstr>
      <vt:lpstr>Know your school</vt:lpstr>
      <vt:lpstr>SWOT Analysis </vt:lpstr>
      <vt:lpstr>Know your Budget </vt:lpstr>
      <vt:lpstr>Develop a Business Plan </vt:lpstr>
      <vt:lpstr>Actions: Everything is marketing</vt:lpstr>
      <vt:lpstr>Agents</vt:lpstr>
      <vt:lpstr>Collaboration</vt:lpstr>
      <vt:lpstr>PowerPoint Presentation</vt:lpstr>
      <vt:lpstr>Promote Similarities</vt:lpstr>
      <vt:lpstr>USP</vt:lpstr>
      <vt:lpstr>Working Together Effectively</vt:lpstr>
      <vt:lpstr>Benefits</vt:lpstr>
      <vt:lpstr>Nuts and Bolts to Travelling: Before you leave</vt:lpstr>
      <vt:lpstr>Hints</vt:lpstr>
      <vt:lpstr>Travel Information</vt:lpstr>
      <vt:lpstr>Useful Links : travel</vt:lpstr>
      <vt:lpstr>Others ....</vt:lpstr>
      <vt:lpstr>Remember. . .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Collaboration &amp; Marketing</dc:title>
  <dc:creator>Helen Richardson</dc:creator>
  <cp:lastModifiedBy>Helen Richardson</cp:lastModifiedBy>
  <cp:revision>28</cp:revision>
  <dcterms:created xsi:type="dcterms:W3CDTF">2014-03-11T04:09:31Z</dcterms:created>
  <dcterms:modified xsi:type="dcterms:W3CDTF">2014-03-24T07:02:33Z</dcterms:modified>
</cp:coreProperties>
</file>