
<file path=[Content_Types].xml><?xml version="1.0" encoding="utf-8"?>
<Types xmlns="http://schemas.openxmlformats.org/package/2006/content-types">
  <Default Extension="png" ContentType="image/png"/>
  <Default Extension="emf" ContentType="image/x-emf"/>
  <Default Extension="3gp" ContentType="video/3gpp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4"/>
  </p:notesMasterIdLst>
  <p:sldIdLst>
    <p:sldId id="351" r:id="rId2"/>
    <p:sldId id="520" r:id="rId3"/>
    <p:sldId id="521" r:id="rId4"/>
    <p:sldId id="514" r:id="rId5"/>
    <p:sldId id="543" r:id="rId6"/>
    <p:sldId id="534" r:id="rId7"/>
    <p:sldId id="494" r:id="rId8"/>
    <p:sldId id="540" r:id="rId9"/>
    <p:sldId id="539" r:id="rId10"/>
    <p:sldId id="512" r:id="rId11"/>
    <p:sldId id="513" r:id="rId12"/>
    <p:sldId id="538" r:id="rId13"/>
    <p:sldId id="491" r:id="rId14"/>
    <p:sldId id="505" r:id="rId15"/>
    <p:sldId id="497" r:id="rId16"/>
    <p:sldId id="519" r:id="rId17"/>
    <p:sldId id="496" r:id="rId18"/>
    <p:sldId id="522" r:id="rId19"/>
    <p:sldId id="530" r:id="rId20"/>
    <p:sldId id="533" r:id="rId21"/>
    <p:sldId id="523" r:id="rId22"/>
    <p:sldId id="524" r:id="rId23"/>
    <p:sldId id="525" r:id="rId24"/>
    <p:sldId id="526" r:id="rId25"/>
    <p:sldId id="528" r:id="rId26"/>
    <p:sldId id="457" r:id="rId27"/>
    <p:sldId id="451" r:id="rId28"/>
    <p:sldId id="537" r:id="rId29"/>
    <p:sldId id="541" r:id="rId30"/>
    <p:sldId id="542" r:id="rId31"/>
    <p:sldId id="544" r:id="rId32"/>
    <p:sldId id="536" r:id="rId33"/>
  </p:sldIdLst>
  <p:sldSz cx="9144000" cy="5143500" type="screen16x9"/>
  <p:notesSz cx="6772275" cy="99044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3" userDrawn="1">
          <p15:clr>
            <a:srgbClr val="A4A3A4"/>
          </p15:clr>
        </p15:guide>
        <p15:guide id="2" pos="45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C39F"/>
    <a:srgbClr val="CC0000"/>
    <a:srgbClr val="92BECE"/>
    <a:srgbClr val="376091"/>
    <a:srgbClr val="627A32"/>
    <a:srgbClr val="A69B62"/>
    <a:srgbClr val="3366CC"/>
    <a:srgbClr val="BBB3C9"/>
    <a:srgbClr val="F9AD6F"/>
    <a:srgbClr val="1D4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9" autoAdjust="0"/>
    <p:restoredTop sz="95796" autoAdjust="0"/>
  </p:normalViewPr>
  <p:slideViewPr>
    <p:cSldViewPr snapToGrid="0" snapToObjects="1" showGuides="1">
      <p:cViewPr varScale="1">
        <p:scale>
          <a:sx n="99" d="100"/>
          <a:sy n="99" d="100"/>
        </p:scale>
        <p:origin x="432" y="62"/>
      </p:cViewPr>
      <p:guideLst>
        <p:guide orient="horz" pos="3003"/>
        <p:guide pos="45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aun\Documents\Documents\Data\Excel%20Data\2014%20RRB%20Possibilities%20OCI%20OEI%20ex%20Melissa.xls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aun\Documents\Documents\Data\Excel%20Data\2014%20RRB%20Possibilities%20OCI%20OEI%20ex%20Melissa.xls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aun\Documents\Documents\Data\Excel%20Data\2014%20RRB%20Possibilities%20OCI%20OEI%20ex%20Melissa.xls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aun\Documents\Documents\Data\Excel%20Data\2014%20RRB%20Possibilitie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AU" sz="1200">
                <a:solidFill>
                  <a:schemeClr val="tx1">
                    <a:lumMod val="95000"/>
                    <a:lumOff val="5000"/>
                  </a:schemeClr>
                </a:solidFill>
              </a:rPr>
              <a:t>Indivudual Level</a:t>
            </a:r>
            <a:r>
              <a:rPr lang="en-AU" sz="1200" baseline="0">
                <a:solidFill>
                  <a:schemeClr val="tx1">
                    <a:lumMod val="95000"/>
                    <a:lumOff val="5000"/>
                  </a:schemeClr>
                </a:solidFill>
              </a:rPr>
              <a:t> Outcomes Most vs Least Constructive</a:t>
            </a:r>
            <a:endParaRPr lang="en-AU" sz="1200">
              <a:solidFill>
                <a:schemeClr val="tx1">
                  <a:lumMod val="95000"/>
                  <a:lumOff val="5000"/>
                </a:schemeClr>
              </a:solidFill>
            </a:endParaRPr>
          </a:p>
        </c:rich>
      </c:tx>
      <c:layout>
        <c:manualLayout>
          <c:xMode val="edge"/>
          <c:yMode val="edge"/>
          <c:x val="0.16754855643044619"/>
          <c:y val="4.62962962962962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'Top and Bottom 10% Constructive'!$AA$302</c:f>
              <c:strCache>
                <c:ptCount val="1"/>
                <c:pt idx="0">
                  <c:v>Most Constructive</c:v>
                </c:pt>
              </c:strCache>
            </c:strRef>
          </c:tx>
          <c:spPr>
            <a:solidFill>
              <a:srgbClr val="376091"/>
            </a:solidFill>
            <a:ln>
              <a:noFill/>
            </a:ln>
            <a:effectLst/>
          </c:spPr>
          <c:invertIfNegative val="0"/>
          <c:cat>
            <c:strRef>
              <c:f>'Top and Bottom 10% Constructive'!$AB$301:$AE$301</c:f>
              <c:strCache>
                <c:ptCount val="4"/>
                <c:pt idx="0">
                  <c:v>Satisfaction</c:v>
                </c:pt>
                <c:pt idx="1">
                  <c:v>Motivation</c:v>
                </c:pt>
                <c:pt idx="2">
                  <c:v>Role Clarity</c:v>
                </c:pt>
                <c:pt idx="3">
                  <c:v>Stress</c:v>
                </c:pt>
              </c:strCache>
            </c:strRef>
          </c:cat>
          <c:val>
            <c:numRef>
              <c:f>'Top and Bottom 10% Constructive'!$AB$302:$AE$302</c:f>
              <c:numCache>
                <c:formatCode>General</c:formatCode>
                <c:ptCount val="4"/>
                <c:pt idx="0">
                  <c:v>4.4423339610526051</c:v>
                </c:pt>
                <c:pt idx="1">
                  <c:v>4.4838591838766186</c:v>
                </c:pt>
                <c:pt idx="2">
                  <c:v>4.602436745981799</c:v>
                </c:pt>
                <c:pt idx="3">
                  <c:v>2.1382301970857149</c:v>
                </c:pt>
              </c:numCache>
            </c:numRef>
          </c:val>
        </c:ser>
        <c:ser>
          <c:idx val="1"/>
          <c:order val="1"/>
          <c:tx>
            <c:strRef>
              <c:f>'Top and Bottom 10% Constructive'!$AA$303</c:f>
              <c:strCache>
                <c:ptCount val="1"/>
                <c:pt idx="0">
                  <c:v>Least Constructive</c:v>
                </c:pt>
              </c:strCache>
            </c:strRef>
          </c:tx>
          <c:spPr>
            <a:gradFill>
              <a:gsLst>
                <a:gs pos="79000">
                  <a:srgbClr val="00B050"/>
                </a:gs>
                <a:gs pos="0">
                  <a:srgbClr val="FF0000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'Top and Bottom 10% Constructive'!$AB$301:$AE$301</c:f>
              <c:strCache>
                <c:ptCount val="4"/>
                <c:pt idx="0">
                  <c:v>Satisfaction</c:v>
                </c:pt>
                <c:pt idx="1">
                  <c:v>Motivation</c:v>
                </c:pt>
                <c:pt idx="2">
                  <c:v>Role Clarity</c:v>
                </c:pt>
                <c:pt idx="3">
                  <c:v>Stress</c:v>
                </c:pt>
              </c:strCache>
            </c:strRef>
          </c:cat>
          <c:val>
            <c:numRef>
              <c:f>'Top and Bottom 10% Constructive'!$AB$303:$AE$303</c:f>
              <c:numCache>
                <c:formatCode>General</c:formatCode>
                <c:ptCount val="4"/>
                <c:pt idx="0">
                  <c:v>3.5242563612220068</c:v>
                </c:pt>
                <c:pt idx="1">
                  <c:v>3.4070630649565188</c:v>
                </c:pt>
                <c:pt idx="2">
                  <c:v>3.8598733620261578</c:v>
                </c:pt>
                <c:pt idx="3">
                  <c:v>2.8707136782626006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1144624"/>
        <c:axId val="341146192"/>
      </c:barChart>
      <c:catAx>
        <c:axId val="34114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1146192"/>
        <c:crosses val="autoZero"/>
        <c:auto val="1"/>
        <c:lblAlgn val="ctr"/>
        <c:lblOffset val="100"/>
        <c:noMultiLvlLbl val="0"/>
      </c:catAx>
      <c:valAx>
        <c:axId val="341146192"/>
        <c:scaling>
          <c:orientation val="minMax"/>
          <c:max val="5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114462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A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Group Level</a:t>
            </a:r>
            <a:r>
              <a:rPr lang="en-AU" sz="1200" baseline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Outcomes Most vs Least Constructive</a:t>
            </a:r>
            <a:endParaRPr lang="en-A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c:rich>
      </c:tx>
      <c:layout>
        <c:manualLayout>
          <c:xMode val="edge"/>
          <c:yMode val="edge"/>
          <c:x val="0.20262217503443705"/>
          <c:y val="2.72517373876670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'Top and Bottom 10% Constructive'!$AA$307</c:f>
              <c:strCache>
                <c:ptCount val="1"/>
                <c:pt idx="0">
                  <c:v>Most Constructive</c:v>
                </c:pt>
              </c:strCache>
            </c:strRef>
          </c:tx>
          <c:spPr>
            <a:solidFill>
              <a:srgbClr val="376091"/>
            </a:solidFill>
            <a:ln>
              <a:noFill/>
            </a:ln>
            <a:effectLst/>
          </c:spPr>
          <c:invertIfNegative val="0"/>
          <c:cat>
            <c:strRef>
              <c:f>'Top and Bottom 10% Constructive'!$AB$306:$AD$306</c:f>
              <c:strCache>
                <c:ptCount val="3"/>
                <c:pt idx="0">
                  <c:v>Teamwork</c:v>
                </c:pt>
                <c:pt idx="1">
                  <c:v>Inter-unit Coordination</c:v>
                </c:pt>
                <c:pt idx="2">
                  <c:v>Departmental Quality</c:v>
                </c:pt>
              </c:strCache>
            </c:strRef>
          </c:cat>
          <c:val>
            <c:numRef>
              <c:f>'Top and Bottom 10% Constructive'!$AB$307:$AD$307</c:f>
              <c:numCache>
                <c:formatCode>General</c:formatCode>
                <c:ptCount val="3"/>
                <c:pt idx="0">
                  <c:v>4.4588567032415884</c:v>
                </c:pt>
                <c:pt idx="1">
                  <c:v>3.6074659283450594</c:v>
                </c:pt>
                <c:pt idx="2">
                  <c:v>4.4829684466186404</c:v>
                </c:pt>
              </c:numCache>
            </c:numRef>
          </c:val>
        </c:ser>
        <c:ser>
          <c:idx val="1"/>
          <c:order val="1"/>
          <c:tx>
            <c:strRef>
              <c:f>'Top and Bottom 10% Constructive'!$AA$308</c:f>
              <c:strCache>
                <c:ptCount val="1"/>
                <c:pt idx="0">
                  <c:v>Least Constructive</c:v>
                </c:pt>
              </c:strCache>
            </c:strRef>
          </c:tx>
          <c:spPr>
            <a:gradFill>
              <a:gsLst>
                <a:gs pos="79000">
                  <a:srgbClr val="00B050"/>
                </a:gs>
                <a:gs pos="0">
                  <a:srgbClr val="FF0000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'Top and Bottom 10% Constructive'!$AB$306:$AD$306</c:f>
              <c:strCache>
                <c:ptCount val="3"/>
                <c:pt idx="0">
                  <c:v>Teamwork</c:v>
                </c:pt>
                <c:pt idx="1">
                  <c:v>Inter-unit Coordination</c:v>
                </c:pt>
                <c:pt idx="2">
                  <c:v>Departmental Quality</c:v>
                </c:pt>
              </c:strCache>
            </c:strRef>
          </c:cat>
          <c:val>
            <c:numRef>
              <c:f>'Top and Bottom 10% Constructive'!$AB$308:$AD$308</c:f>
              <c:numCache>
                <c:formatCode>General</c:formatCode>
                <c:ptCount val="3"/>
                <c:pt idx="0">
                  <c:v>3.4930370242222315</c:v>
                </c:pt>
                <c:pt idx="1">
                  <c:v>2.7834291101116775</c:v>
                </c:pt>
                <c:pt idx="2">
                  <c:v>3.5968173653544828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1154816"/>
        <c:axId val="341155208"/>
      </c:barChart>
      <c:catAx>
        <c:axId val="341154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1155208"/>
        <c:crosses val="autoZero"/>
        <c:auto val="1"/>
        <c:lblAlgn val="ctr"/>
        <c:lblOffset val="100"/>
        <c:noMultiLvlLbl val="0"/>
      </c:catAx>
      <c:valAx>
        <c:axId val="341155208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115481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A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Organisational </a:t>
            </a:r>
            <a:r>
              <a:rPr lang="en-A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Level Outcomes Most vs Least </a:t>
            </a:r>
            <a:r>
              <a:rPr lang="en-A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Constructive</a:t>
            </a:r>
            <a:endParaRPr lang="en-A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c:rich>
      </c:tx>
      <c:layout>
        <c:manualLayout>
          <c:xMode val="edge"/>
          <c:yMode val="edge"/>
          <c:x val="0.14678541716764221"/>
          <c:y val="2.72444005069889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'Top and Bottom 10% Constructive'!$AA$317</c:f>
              <c:strCache>
                <c:ptCount val="1"/>
                <c:pt idx="0">
                  <c:v>Most Constructive</c:v>
                </c:pt>
              </c:strCache>
            </c:strRef>
          </c:tx>
          <c:spPr>
            <a:solidFill>
              <a:srgbClr val="376091"/>
            </a:solidFill>
            <a:ln>
              <a:noFill/>
            </a:ln>
            <a:effectLst/>
          </c:spPr>
          <c:invertIfNegative val="0"/>
          <c:cat>
            <c:strRef>
              <c:f>'Top and Bottom 10% Constructive'!$AB$316:$AC$316</c:f>
              <c:strCache>
                <c:ptCount val="2"/>
                <c:pt idx="0">
                  <c:v>Organisational Level Quality</c:v>
                </c:pt>
                <c:pt idx="1">
                  <c:v>External Adaptability</c:v>
                </c:pt>
              </c:strCache>
            </c:strRef>
          </c:cat>
          <c:val>
            <c:numRef>
              <c:f>'Top and Bottom 10% Constructive'!$AB$317:$AC$317</c:f>
              <c:numCache>
                <c:formatCode>General</c:formatCode>
                <c:ptCount val="2"/>
                <c:pt idx="0">
                  <c:v>4.0809249212717758</c:v>
                </c:pt>
                <c:pt idx="1">
                  <c:v>4.0044165334585928</c:v>
                </c:pt>
              </c:numCache>
            </c:numRef>
          </c:val>
        </c:ser>
        <c:ser>
          <c:idx val="1"/>
          <c:order val="1"/>
          <c:tx>
            <c:strRef>
              <c:f>'Top and Bottom 10% Constructive'!$AA$318</c:f>
              <c:strCache>
                <c:ptCount val="1"/>
                <c:pt idx="0">
                  <c:v>Least Constructive</c:v>
                </c:pt>
              </c:strCache>
            </c:strRef>
          </c:tx>
          <c:spPr>
            <a:gradFill>
              <a:gsLst>
                <a:gs pos="79000">
                  <a:srgbClr val="00B050"/>
                </a:gs>
                <a:gs pos="0">
                  <a:srgbClr val="FF0000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'Top and Bottom 10% Constructive'!$AB$316:$AC$316</c:f>
              <c:strCache>
                <c:ptCount val="2"/>
                <c:pt idx="0">
                  <c:v>Organisational Level Quality</c:v>
                </c:pt>
                <c:pt idx="1">
                  <c:v>External Adaptability</c:v>
                </c:pt>
              </c:strCache>
            </c:strRef>
          </c:cat>
          <c:val>
            <c:numRef>
              <c:f>'Top and Bottom 10% Constructive'!$AB$318:$AC$318</c:f>
              <c:numCache>
                <c:formatCode>General</c:formatCode>
                <c:ptCount val="2"/>
                <c:pt idx="0">
                  <c:v>3.1002235145924923</c:v>
                </c:pt>
                <c:pt idx="1">
                  <c:v>3.034863353156354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1152856"/>
        <c:axId val="341154424"/>
      </c:barChart>
      <c:catAx>
        <c:axId val="341152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1154424"/>
        <c:crosses val="autoZero"/>
        <c:auto val="1"/>
        <c:lblAlgn val="ctr"/>
        <c:lblOffset val="100"/>
        <c:noMultiLvlLbl val="0"/>
      </c:catAx>
      <c:valAx>
        <c:axId val="341154424"/>
        <c:scaling>
          <c:orientation val="minMax"/>
          <c:max val="5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115285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AU" sz="1200">
                <a:solidFill>
                  <a:schemeClr val="tx1">
                    <a:lumMod val="95000"/>
                    <a:lumOff val="5000"/>
                  </a:schemeClr>
                </a:solidFill>
              </a:rPr>
              <a:t>Education: Outcomes</a:t>
            </a:r>
            <a:r>
              <a:rPr lang="en-AU" sz="1200" baseline="0">
                <a:solidFill>
                  <a:schemeClr val="tx1">
                    <a:lumMod val="95000"/>
                    <a:lumOff val="5000"/>
                  </a:schemeClr>
                </a:solidFill>
              </a:rPr>
              <a:t> Most vs Least Constructive</a:t>
            </a:r>
            <a:endParaRPr lang="en-AU" sz="1200">
              <a:solidFill>
                <a:schemeClr val="tx1">
                  <a:lumMod val="95000"/>
                  <a:lumOff val="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'Industries Pure'!$B$1</c:f>
              <c:strCache>
                <c:ptCount val="1"/>
                <c:pt idx="0">
                  <c:v>Most Constructive</c:v>
                </c:pt>
              </c:strCache>
            </c:strRef>
          </c:tx>
          <c:spPr>
            <a:solidFill>
              <a:srgbClr val="376091"/>
            </a:solidFill>
            <a:ln>
              <a:noFill/>
            </a:ln>
            <a:effectLst/>
          </c:spPr>
          <c:invertIfNegative val="0"/>
          <c:cat>
            <c:strRef>
              <c:f>'Industries Pure'!$A$2:$A$6</c:f>
              <c:strCache>
                <c:ptCount val="5"/>
                <c:pt idx="0">
                  <c:v>Satisfaction</c:v>
                </c:pt>
                <c:pt idx="1">
                  <c:v>Employee Advocacy</c:v>
                </c:pt>
                <c:pt idx="2">
                  <c:v>Role Clarity</c:v>
                </c:pt>
                <c:pt idx="3">
                  <c:v>External Adaptability</c:v>
                </c:pt>
                <c:pt idx="4">
                  <c:v>Service Quality</c:v>
                </c:pt>
              </c:strCache>
            </c:strRef>
          </c:cat>
          <c:val>
            <c:numRef>
              <c:f>'Industries Pure'!$B$2:$B$6</c:f>
              <c:numCache>
                <c:formatCode>General</c:formatCode>
                <c:ptCount val="5"/>
                <c:pt idx="0">
                  <c:v>3.97</c:v>
                </c:pt>
                <c:pt idx="1">
                  <c:v>4.1100000000000003</c:v>
                </c:pt>
                <c:pt idx="2">
                  <c:v>3.87</c:v>
                </c:pt>
                <c:pt idx="3">
                  <c:v>3.4</c:v>
                </c:pt>
                <c:pt idx="4">
                  <c:v>4.03</c:v>
                </c:pt>
              </c:numCache>
            </c:numRef>
          </c:val>
        </c:ser>
        <c:ser>
          <c:idx val="1"/>
          <c:order val="1"/>
          <c:tx>
            <c:strRef>
              <c:f>'Industries Pure'!$C$1</c:f>
              <c:strCache>
                <c:ptCount val="1"/>
                <c:pt idx="0">
                  <c:v>Least Constructive</c:v>
                </c:pt>
              </c:strCache>
            </c:strRef>
          </c:tx>
          <c:spPr>
            <a:gradFill>
              <a:gsLst>
                <a:gs pos="0">
                  <a:srgbClr val="FF0000"/>
                </a:gs>
                <a:gs pos="71000">
                  <a:srgbClr val="00B050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'Industries Pure'!$A$2:$A$6</c:f>
              <c:strCache>
                <c:ptCount val="5"/>
                <c:pt idx="0">
                  <c:v>Satisfaction</c:v>
                </c:pt>
                <c:pt idx="1">
                  <c:v>Employee Advocacy</c:v>
                </c:pt>
                <c:pt idx="2">
                  <c:v>Role Clarity</c:v>
                </c:pt>
                <c:pt idx="3">
                  <c:v>External Adaptability</c:v>
                </c:pt>
                <c:pt idx="4">
                  <c:v>Service Quality</c:v>
                </c:pt>
              </c:strCache>
            </c:strRef>
          </c:cat>
          <c:val>
            <c:numRef>
              <c:f>'Industries Pure'!$C$2:$C$6</c:f>
              <c:numCache>
                <c:formatCode>General</c:formatCode>
                <c:ptCount val="5"/>
                <c:pt idx="0">
                  <c:v>3.46</c:v>
                </c:pt>
                <c:pt idx="1">
                  <c:v>3.42</c:v>
                </c:pt>
                <c:pt idx="2">
                  <c:v>3.51</c:v>
                </c:pt>
                <c:pt idx="3">
                  <c:v>2.9</c:v>
                </c:pt>
                <c:pt idx="4">
                  <c:v>3.42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8247440"/>
        <c:axId val="178245872"/>
      </c:barChart>
      <c:catAx>
        <c:axId val="178247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245872"/>
        <c:crosses val="autoZero"/>
        <c:auto val="1"/>
        <c:lblAlgn val="ctr"/>
        <c:lblOffset val="100"/>
        <c:noMultiLvlLbl val="0"/>
      </c:catAx>
      <c:valAx>
        <c:axId val="178245872"/>
        <c:scaling>
          <c:orientation val="minMax"/>
          <c:max val="5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2474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AC04D3-DB50-46C3-8F4B-D3232C9D1BCA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A6C01E5D-11D7-4875-BD69-42DB9995C488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AU" sz="2000" b="1" dirty="0" smtClean="0"/>
            <a:t>Mission</a:t>
          </a:r>
          <a:endParaRPr lang="en-AU" sz="2000" b="1" dirty="0"/>
        </a:p>
      </dgm:t>
    </dgm:pt>
    <dgm:pt modelId="{BA6AA627-21FE-4012-9CB5-A92CFF97FFE0}" type="parTrans" cxnId="{FC15F9C0-36B0-4EB9-B2CB-4DF528AAB55E}">
      <dgm:prSet/>
      <dgm:spPr/>
      <dgm:t>
        <a:bodyPr/>
        <a:lstStyle/>
        <a:p>
          <a:endParaRPr lang="en-AU"/>
        </a:p>
      </dgm:t>
    </dgm:pt>
    <dgm:pt modelId="{F46E75D8-2E35-4DA3-A043-84823714313F}" type="sibTrans" cxnId="{FC15F9C0-36B0-4EB9-B2CB-4DF528AAB55E}">
      <dgm:prSet/>
      <dgm:spPr/>
      <dgm:t>
        <a:bodyPr/>
        <a:lstStyle/>
        <a:p>
          <a:endParaRPr lang="en-AU"/>
        </a:p>
      </dgm:t>
    </dgm:pt>
    <dgm:pt modelId="{157DCF59-4BB9-4A3C-A51F-73FE06850909}">
      <dgm:prSet phldrT="[Text]"/>
      <dgm:spPr>
        <a:ln>
          <a:solidFill>
            <a:srgbClr val="C00000"/>
          </a:solidFill>
        </a:ln>
      </dgm:spPr>
      <dgm:t>
        <a:bodyPr/>
        <a:lstStyle/>
        <a:p>
          <a:r>
            <a:rPr lang="en-AU" dirty="0" smtClean="0"/>
            <a:t>Purpose</a:t>
          </a:r>
          <a:endParaRPr lang="en-AU" dirty="0"/>
        </a:p>
      </dgm:t>
    </dgm:pt>
    <dgm:pt modelId="{9CE326DD-B7EC-44CB-8217-63EF6E07A168}" type="parTrans" cxnId="{229EA324-CA99-4E2F-B7DF-2B64F5342FE6}">
      <dgm:prSet/>
      <dgm:spPr/>
      <dgm:t>
        <a:bodyPr/>
        <a:lstStyle/>
        <a:p>
          <a:endParaRPr lang="en-AU"/>
        </a:p>
      </dgm:t>
    </dgm:pt>
    <dgm:pt modelId="{9561797E-D80E-4728-BC8D-731F623A8105}" type="sibTrans" cxnId="{229EA324-CA99-4E2F-B7DF-2B64F5342FE6}">
      <dgm:prSet/>
      <dgm:spPr/>
      <dgm:t>
        <a:bodyPr/>
        <a:lstStyle/>
        <a:p>
          <a:endParaRPr lang="en-AU"/>
        </a:p>
      </dgm:t>
    </dgm:pt>
    <dgm:pt modelId="{55BAAE72-0707-4AEB-8D44-5E8AF4FD1BA0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AU" sz="2000" b="1" dirty="0" smtClean="0"/>
            <a:t>Practices</a:t>
          </a:r>
          <a:endParaRPr lang="en-AU" sz="2000" b="1" dirty="0"/>
        </a:p>
      </dgm:t>
    </dgm:pt>
    <dgm:pt modelId="{2C30B05B-A85D-4B03-82D4-5D46EF6DBB90}" type="parTrans" cxnId="{2C06F08A-3218-45F7-B49A-9A3E1C8B4A58}">
      <dgm:prSet/>
      <dgm:spPr/>
      <dgm:t>
        <a:bodyPr/>
        <a:lstStyle/>
        <a:p>
          <a:endParaRPr lang="en-AU"/>
        </a:p>
      </dgm:t>
    </dgm:pt>
    <dgm:pt modelId="{231FC11D-1945-4682-ACDD-7EFD25126445}" type="sibTrans" cxnId="{2C06F08A-3218-45F7-B49A-9A3E1C8B4A58}">
      <dgm:prSet/>
      <dgm:spPr/>
      <dgm:t>
        <a:bodyPr/>
        <a:lstStyle/>
        <a:p>
          <a:endParaRPr lang="en-AU"/>
        </a:p>
      </dgm:t>
    </dgm:pt>
    <dgm:pt modelId="{D448E7CA-AA70-44DF-9B1C-BEB8232014FA}">
      <dgm:prSet phldrT="[Text]"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n-AU" dirty="0" smtClean="0"/>
            <a:t>Structures</a:t>
          </a:r>
          <a:endParaRPr lang="en-AU" dirty="0"/>
        </a:p>
      </dgm:t>
    </dgm:pt>
    <dgm:pt modelId="{08098241-D17E-4B3E-9704-300F2B425CB0}" type="parTrans" cxnId="{A836DA39-C3B8-4D3C-81C5-AD32747917E7}">
      <dgm:prSet/>
      <dgm:spPr/>
      <dgm:t>
        <a:bodyPr/>
        <a:lstStyle/>
        <a:p>
          <a:endParaRPr lang="en-AU"/>
        </a:p>
      </dgm:t>
    </dgm:pt>
    <dgm:pt modelId="{24B3DF68-D6EA-4C38-9EC5-379FED7F0187}" type="sibTrans" cxnId="{A836DA39-C3B8-4D3C-81C5-AD32747917E7}">
      <dgm:prSet/>
      <dgm:spPr/>
      <dgm:t>
        <a:bodyPr/>
        <a:lstStyle/>
        <a:p>
          <a:endParaRPr lang="en-AU"/>
        </a:p>
      </dgm:t>
    </dgm:pt>
    <dgm:pt modelId="{6E7EEA2C-6760-4303-B123-1D59B5E1DD13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AU" sz="2000" b="1" dirty="0" smtClean="0"/>
            <a:t>Outcomes</a:t>
          </a:r>
          <a:endParaRPr lang="en-AU" sz="2000" b="1" dirty="0"/>
        </a:p>
      </dgm:t>
    </dgm:pt>
    <dgm:pt modelId="{12D454D3-ABCA-43A1-8321-6DB7AE2E684C}" type="parTrans" cxnId="{C7748163-BD33-4A85-8E3D-591AE0420AB2}">
      <dgm:prSet/>
      <dgm:spPr/>
      <dgm:t>
        <a:bodyPr/>
        <a:lstStyle/>
        <a:p>
          <a:endParaRPr lang="en-AU"/>
        </a:p>
      </dgm:t>
    </dgm:pt>
    <dgm:pt modelId="{194B669A-72DB-4A6D-B77C-EF48024EF611}" type="sibTrans" cxnId="{C7748163-BD33-4A85-8E3D-591AE0420AB2}">
      <dgm:prSet/>
      <dgm:spPr/>
      <dgm:t>
        <a:bodyPr/>
        <a:lstStyle/>
        <a:p>
          <a:endParaRPr lang="en-AU"/>
        </a:p>
      </dgm:t>
    </dgm:pt>
    <dgm:pt modelId="{FA43D9EB-39F0-4B0C-90C7-4C6A40C6D641}">
      <dgm:prSet phldrT="[Text]"/>
      <dgm:spPr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en-AU" dirty="0" smtClean="0"/>
            <a:t>External</a:t>
          </a:r>
          <a:endParaRPr lang="en-AU" dirty="0"/>
        </a:p>
      </dgm:t>
    </dgm:pt>
    <dgm:pt modelId="{5F6F761D-66D6-42FC-ACCE-C93AD6B15B41}" type="parTrans" cxnId="{F53BA56D-38D4-4F64-B967-61AC5289339E}">
      <dgm:prSet/>
      <dgm:spPr/>
      <dgm:t>
        <a:bodyPr/>
        <a:lstStyle/>
        <a:p>
          <a:endParaRPr lang="en-AU"/>
        </a:p>
      </dgm:t>
    </dgm:pt>
    <dgm:pt modelId="{1A36D89C-6005-44C0-905E-AB91058466A0}" type="sibTrans" cxnId="{F53BA56D-38D4-4F64-B967-61AC5289339E}">
      <dgm:prSet/>
      <dgm:spPr/>
      <dgm:t>
        <a:bodyPr/>
        <a:lstStyle/>
        <a:p>
          <a:endParaRPr lang="en-AU"/>
        </a:p>
      </dgm:t>
    </dgm:pt>
    <dgm:pt modelId="{C00D00B5-4B74-43C1-899D-28D6A30C56CD}">
      <dgm:prSet phldrT="[Text]"/>
      <dgm:spPr>
        <a:ln>
          <a:solidFill>
            <a:srgbClr val="C00000"/>
          </a:solidFill>
        </a:ln>
      </dgm:spPr>
      <dgm:t>
        <a:bodyPr/>
        <a:lstStyle/>
        <a:p>
          <a:r>
            <a:rPr lang="en-AU" dirty="0" smtClean="0"/>
            <a:t>Motto</a:t>
          </a:r>
          <a:endParaRPr lang="en-AU" dirty="0"/>
        </a:p>
      </dgm:t>
    </dgm:pt>
    <dgm:pt modelId="{20663757-E989-4930-95BC-8D69C85A03E5}" type="parTrans" cxnId="{3D8418EE-C205-42FC-BD9C-6A7FFD0AF289}">
      <dgm:prSet/>
      <dgm:spPr/>
      <dgm:t>
        <a:bodyPr/>
        <a:lstStyle/>
        <a:p>
          <a:endParaRPr lang="en-AU"/>
        </a:p>
      </dgm:t>
    </dgm:pt>
    <dgm:pt modelId="{9EAFBE91-2E61-4243-B733-34D9078C1D7B}" type="sibTrans" cxnId="{3D8418EE-C205-42FC-BD9C-6A7FFD0AF289}">
      <dgm:prSet/>
      <dgm:spPr/>
      <dgm:t>
        <a:bodyPr/>
        <a:lstStyle/>
        <a:p>
          <a:endParaRPr lang="en-AU"/>
        </a:p>
      </dgm:t>
    </dgm:pt>
    <dgm:pt modelId="{8109C667-23E2-4A28-97FD-A6FE038D0300}">
      <dgm:prSet phldrT="[Text]"/>
      <dgm:spPr>
        <a:ln>
          <a:solidFill>
            <a:srgbClr val="C00000"/>
          </a:solidFill>
        </a:ln>
      </dgm:spPr>
      <dgm:t>
        <a:bodyPr/>
        <a:lstStyle/>
        <a:p>
          <a:r>
            <a:rPr lang="en-AU" dirty="0" smtClean="0"/>
            <a:t>Vision</a:t>
          </a:r>
          <a:endParaRPr lang="en-AU" dirty="0"/>
        </a:p>
      </dgm:t>
    </dgm:pt>
    <dgm:pt modelId="{635CA8FA-0F44-431F-9989-4466D04D1B41}" type="parTrans" cxnId="{6BCED1A2-80C7-4751-9D6B-B9E21BF80D47}">
      <dgm:prSet/>
      <dgm:spPr/>
      <dgm:t>
        <a:bodyPr/>
        <a:lstStyle/>
        <a:p>
          <a:endParaRPr lang="en-AU"/>
        </a:p>
      </dgm:t>
    </dgm:pt>
    <dgm:pt modelId="{0CBCB300-B97A-4529-94A7-53A3C6D179C8}" type="sibTrans" cxnId="{6BCED1A2-80C7-4751-9D6B-B9E21BF80D47}">
      <dgm:prSet/>
      <dgm:spPr/>
      <dgm:t>
        <a:bodyPr/>
        <a:lstStyle/>
        <a:p>
          <a:endParaRPr lang="en-AU"/>
        </a:p>
      </dgm:t>
    </dgm:pt>
    <dgm:pt modelId="{65D6AA3E-4899-4B2F-A1A2-5F3F2ED95B85}">
      <dgm:prSet phldrT="[Text]"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n-AU" dirty="0" smtClean="0"/>
            <a:t>Systems</a:t>
          </a:r>
          <a:endParaRPr lang="en-AU" dirty="0"/>
        </a:p>
      </dgm:t>
    </dgm:pt>
    <dgm:pt modelId="{4C70FB10-3619-4E99-AD12-A58C60742B68}" type="parTrans" cxnId="{6E3FCB07-8D90-4F4C-8FE1-15A55AA4731A}">
      <dgm:prSet/>
      <dgm:spPr/>
      <dgm:t>
        <a:bodyPr/>
        <a:lstStyle/>
        <a:p>
          <a:endParaRPr lang="en-AU"/>
        </a:p>
      </dgm:t>
    </dgm:pt>
    <dgm:pt modelId="{D01EB653-499C-49D2-8FD1-AA29B697DC6A}" type="sibTrans" cxnId="{6E3FCB07-8D90-4F4C-8FE1-15A55AA4731A}">
      <dgm:prSet/>
      <dgm:spPr/>
      <dgm:t>
        <a:bodyPr/>
        <a:lstStyle/>
        <a:p>
          <a:endParaRPr lang="en-AU"/>
        </a:p>
      </dgm:t>
    </dgm:pt>
    <dgm:pt modelId="{26220689-CA0D-4054-A0B0-9FC4FCD8EDBB}">
      <dgm:prSet phldrT="[Text]"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n-AU" dirty="0" smtClean="0"/>
            <a:t>Technologies</a:t>
          </a:r>
          <a:endParaRPr lang="en-AU" dirty="0"/>
        </a:p>
      </dgm:t>
    </dgm:pt>
    <dgm:pt modelId="{DC1D2925-2171-46BD-AF68-D63D24483469}" type="parTrans" cxnId="{605546A9-D410-4A6F-AFB3-559B4030F3E2}">
      <dgm:prSet/>
      <dgm:spPr/>
      <dgm:t>
        <a:bodyPr/>
        <a:lstStyle/>
        <a:p>
          <a:endParaRPr lang="en-AU"/>
        </a:p>
      </dgm:t>
    </dgm:pt>
    <dgm:pt modelId="{AA4C12EB-D079-4680-B755-0001DCE857A5}" type="sibTrans" cxnId="{605546A9-D410-4A6F-AFB3-559B4030F3E2}">
      <dgm:prSet/>
      <dgm:spPr/>
      <dgm:t>
        <a:bodyPr/>
        <a:lstStyle/>
        <a:p>
          <a:endParaRPr lang="en-AU"/>
        </a:p>
      </dgm:t>
    </dgm:pt>
    <dgm:pt modelId="{B0F0E429-1C2D-4E00-BB56-6148FE6E48EA}">
      <dgm:prSet phldrT="[Text]"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n-AU" dirty="0" smtClean="0"/>
            <a:t>Leadership</a:t>
          </a:r>
          <a:endParaRPr lang="en-AU" dirty="0"/>
        </a:p>
      </dgm:t>
    </dgm:pt>
    <dgm:pt modelId="{8732BCD0-EF9A-4B5A-AF0F-DD61E6CA8D39}" type="parTrans" cxnId="{F1B3CBD5-F30B-4B5F-BB3F-8CE24DE2F879}">
      <dgm:prSet/>
      <dgm:spPr/>
      <dgm:t>
        <a:bodyPr/>
        <a:lstStyle/>
        <a:p>
          <a:endParaRPr lang="en-AU"/>
        </a:p>
      </dgm:t>
    </dgm:pt>
    <dgm:pt modelId="{90886492-ADFB-490F-A29F-E348CCFF01C3}" type="sibTrans" cxnId="{F1B3CBD5-F30B-4B5F-BB3F-8CE24DE2F879}">
      <dgm:prSet/>
      <dgm:spPr/>
      <dgm:t>
        <a:bodyPr/>
        <a:lstStyle/>
        <a:p>
          <a:endParaRPr lang="en-AU"/>
        </a:p>
      </dgm:t>
    </dgm:pt>
    <dgm:pt modelId="{C1852807-D7BF-43E6-B800-5FD53D95BE64}">
      <dgm:prSet phldrT="[Text]"/>
      <dgm:spPr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en-AU" dirty="0" smtClean="0"/>
            <a:t>Internal</a:t>
          </a:r>
          <a:endParaRPr lang="en-AU" dirty="0"/>
        </a:p>
      </dgm:t>
    </dgm:pt>
    <dgm:pt modelId="{7A929D8B-DD80-4E06-A81D-6F6DEDD68BF4}" type="parTrans" cxnId="{CFA95595-D141-403B-9DFC-E6469459F9E8}">
      <dgm:prSet/>
      <dgm:spPr/>
      <dgm:t>
        <a:bodyPr/>
        <a:lstStyle/>
        <a:p>
          <a:endParaRPr lang="en-AU"/>
        </a:p>
      </dgm:t>
    </dgm:pt>
    <dgm:pt modelId="{D119A2D6-5286-45FE-A9CB-771AF7751BEA}" type="sibTrans" cxnId="{CFA95595-D141-403B-9DFC-E6469459F9E8}">
      <dgm:prSet/>
      <dgm:spPr/>
      <dgm:t>
        <a:bodyPr/>
        <a:lstStyle/>
        <a:p>
          <a:endParaRPr lang="en-AU"/>
        </a:p>
      </dgm:t>
    </dgm:pt>
    <dgm:pt modelId="{4AEE6646-CC2E-4EAC-85B1-69A5D334B048}" type="pres">
      <dgm:prSet presAssocID="{2BAC04D3-DB50-46C3-8F4B-D3232C9D1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73139787-20D2-499C-9E01-F6E2E70FBA0F}" type="pres">
      <dgm:prSet presAssocID="{A6C01E5D-11D7-4875-BD69-42DB9995C488}" presName="composite" presStyleCnt="0"/>
      <dgm:spPr/>
    </dgm:pt>
    <dgm:pt modelId="{D5FFF987-5A0E-4E40-B078-94A2CEA29269}" type="pres">
      <dgm:prSet presAssocID="{A6C01E5D-11D7-4875-BD69-42DB9995C488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C5AFB7DB-177C-4E3C-8A6E-6E0A6465B2A7}" type="pres">
      <dgm:prSet presAssocID="{A6C01E5D-11D7-4875-BD69-42DB9995C488}" presName="parSh" presStyleLbl="node1" presStyleIdx="0" presStyleCnt="3"/>
      <dgm:spPr/>
      <dgm:t>
        <a:bodyPr/>
        <a:lstStyle/>
        <a:p>
          <a:endParaRPr lang="en-AU"/>
        </a:p>
      </dgm:t>
    </dgm:pt>
    <dgm:pt modelId="{C78D5138-2D79-4245-BA6A-5821BEA0AFAB}" type="pres">
      <dgm:prSet presAssocID="{A6C01E5D-11D7-4875-BD69-42DB9995C488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2A0090FF-778F-474E-9F9D-7637EF1D0E02}" type="pres">
      <dgm:prSet presAssocID="{F46E75D8-2E35-4DA3-A043-84823714313F}" presName="sibTrans" presStyleLbl="sibTrans2D1" presStyleIdx="0" presStyleCnt="2"/>
      <dgm:spPr/>
      <dgm:t>
        <a:bodyPr/>
        <a:lstStyle/>
        <a:p>
          <a:endParaRPr lang="en-AU"/>
        </a:p>
      </dgm:t>
    </dgm:pt>
    <dgm:pt modelId="{7EDCD082-C9BD-4068-A04A-8C653510B74D}" type="pres">
      <dgm:prSet presAssocID="{F46E75D8-2E35-4DA3-A043-84823714313F}" presName="connTx" presStyleLbl="sibTrans2D1" presStyleIdx="0" presStyleCnt="2"/>
      <dgm:spPr/>
      <dgm:t>
        <a:bodyPr/>
        <a:lstStyle/>
        <a:p>
          <a:endParaRPr lang="en-AU"/>
        </a:p>
      </dgm:t>
    </dgm:pt>
    <dgm:pt modelId="{01ADB83B-4F8D-43B9-8184-ADDAED63498C}" type="pres">
      <dgm:prSet presAssocID="{55BAAE72-0707-4AEB-8D44-5E8AF4FD1BA0}" presName="composite" presStyleCnt="0"/>
      <dgm:spPr/>
    </dgm:pt>
    <dgm:pt modelId="{AF35F288-4363-463F-9183-866C721FEF36}" type="pres">
      <dgm:prSet presAssocID="{55BAAE72-0707-4AEB-8D44-5E8AF4FD1BA0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D8B2C6E-A9B3-4A57-8F5B-3293F3A47A64}" type="pres">
      <dgm:prSet presAssocID="{55BAAE72-0707-4AEB-8D44-5E8AF4FD1BA0}" presName="parSh" presStyleLbl="node1" presStyleIdx="1" presStyleCnt="3"/>
      <dgm:spPr/>
      <dgm:t>
        <a:bodyPr/>
        <a:lstStyle/>
        <a:p>
          <a:endParaRPr lang="en-AU"/>
        </a:p>
      </dgm:t>
    </dgm:pt>
    <dgm:pt modelId="{A4E1ED32-A53E-486F-AA28-729A7614E48F}" type="pres">
      <dgm:prSet presAssocID="{55BAAE72-0707-4AEB-8D44-5E8AF4FD1BA0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8D7D99C-FE77-49F2-8FBC-418591FACA62}" type="pres">
      <dgm:prSet presAssocID="{231FC11D-1945-4682-ACDD-7EFD25126445}" presName="sibTrans" presStyleLbl="sibTrans2D1" presStyleIdx="1" presStyleCnt="2"/>
      <dgm:spPr/>
      <dgm:t>
        <a:bodyPr/>
        <a:lstStyle/>
        <a:p>
          <a:endParaRPr lang="en-AU"/>
        </a:p>
      </dgm:t>
    </dgm:pt>
    <dgm:pt modelId="{38B395D6-125A-4CFD-8BDA-BF59B2548DD9}" type="pres">
      <dgm:prSet presAssocID="{231FC11D-1945-4682-ACDD-7EFD25126445}" presName="connTx" presStyleLbl="sibTrans2D1" presStyleIdx="1" presStyleCnt="2"/>
      <dgm:spPr/>
      <dgm:t>
        <a:bodyPr/>
        <a:lstStyle/>
        <a:p>
          <a:endParaRPr lang="en-AU"/>
        </a:p>
      </dgm:t>
    </dgm:pt>
    <dgm:pt modelId="{7E3FB1C6-9877-4CDF-A738-DA52B97D80CB}" type="pres">
      <dgm:prSet presAssocID="{6E7EEA2C-6760-4303-B123-1D59B5E1DD13}" presName="composite" presStyleCnt="0"/>
      <dgm:spPr/>
    </dgm:pt>
    <dgm:pt modelId="{A43C020A-BD47-4C19-AAE1-FA2A1B70BA01}" type="pres">
      <dgm:prSet presAssocID="{6E7EEA2C-6760-4303-B123-1D59B5E1DD13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5D73268-4106-4DE1-970C-22A78CAA8CDD}" type="pres">
      <dgm:prSet presAssocID="{6E7EEA2C-6760-4303-B123-1D59B5E1DD13}" presName="parSh" presStyleLbl="node1" presStyleIdx="2" presStyleCnt="3"/>
      <dgm:spPr/>
      <dgm:t>
        <a:bodyPr/>
        <a:lstStyle/>
        <a:p>
          <a:endParaRPr lang="en-AU"/>
        </a:p>
      </dgm:t>
    </dgm:pt>
    <dgm:pt modelId="{597D5B1D-106C-43AF-BCC8-40657D4C8933}" type="pres">
      <dgm:prSet presAssocID="{6E7EEA2C-6760-4303-B123-1D59B5E1DD13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C7748163-BD33-4A85-8E3D-591AE0420AB2}" srcId="{2BAC04D3-DB50-46C3-8F4B-D3232C9D1BCA}" destId="{6E7EEA2C-6760-4303-B123-1D59B5E1DD13}" srcOrd="2" destOrd="0" parTransId="{12D454D3-ABCA-43A1-8321-6DB7AE2E684C}" sibTransId="{194B669A-72DB-4A6D-B77C-EF48024EF611}"/>
    <dgm:cxn modelId="{2C06F08A-3218-45F7-B49A-9A3E1C8B4A58}" srcId="{2BAC04D3-DB50-46C3-8F4B-D3232C9D1BCA}" destId="{55BAAE72-0707-4AEB-8D44-5E8AF4FD1BA0}" srcOrd="1" destOrd="0" parTransId="{2C30B05B-A85D-4B03-82D4-5D46EF6DBB90}" sibTransId="{231FC11D-1945-4682-ACDD-7EFD25126445}"/>
    <dgm:cxn modelId="{A836DA39-C3B8-4D3C-81C5-AD32747917E7}" srcId="{55BAAE72-0707-4AEB-8D44-5E8AF4FD1BA0}" destId="{D448E7CA-AA70-44DF-9B1C-BEB8232014FA}" srcOrd="0" destOrd="0" parTransId="{08098241-D17E-4B3E-9704-300F2B425CB0}" sibTransId="{24B3DF68-D6EA-4C38-9EC5-379FED7F0187}"/>
    <dgm:cxn modelId="{17D6FB4C-91AE-4257-8833-0F5FB398F7FC}" type="presOf" srcId="{65D6AA3E-4899-4B2F-A1A2-5F3F2ED95B85}" destId="{A4E1ED32-A53E-486F-AA28-729A7614E48F}" srcOrd="0" destOrd="1" presId="urn:microsoft.com/office/officeart/2005/8/layout/process3"/>
    <dgm:cxn modelId="{3D8418EE-C205-42FC-BD9C-6A7FFD0AF289}" srcId="{A6C01E5D-11D7-4875-BD69-42DB9995C488}" destId="{C00D00B5-4B74-43C1-899D-28D6A30C56CD}" srcOrd="1" destOrd="0" parTransId="{20663757-E989-4930-95BC-8D69C85A03E5}" sibTransId="{9EAFBE91-2E61-4243-B733-34D9078C1D7B}"/>
    <dgm:cxn modelId="{0B0633C3-2EF2-40FD-B983-FD31E52AF9AF}" type="presOf" srcId="{A6C01E5D-11D7-4875-BD69-42DB9995C488}" destId="{D5FFF987-5A0E-4E40-B078-94A2CEA29269}" srcOrd="0" destOrd="0" presId="urn:microsoft.com/office/officeart/2005/8/layout/process3"/>
    <dgm:cxn modelId="{32F756D5-B0A9-48A0-96A6-6E1BCD2ED6C9}" type="presOf" srcId="{157DCF59-4BB9-4A3C-A51F-73FE06850909}" destId="{C78D5138-2D79-4245-BA6A-5821BEA0AFAB}" srcOrd="0" destOrd="0" presId="urn:microsoft.com/office/officeart/2005/8/layout/process3"/>
    <dgm:cxn modelId="{87ADC1AF-CB53-4B55-BD56-C2C0443F3A97}" type="presOf" srcId="{F46E75D8-2E35-4DA3-A043-84823714313F}" destId="{7EDCD082-C9BD-4068-A04A-8C653510B74D}" srcOrd="1" destOrd="0" presId="urn:microsoft.com/office/officeart/2005/8/layout/process3"/>
    <dgm:cxn modelId="{0969CF63-3746-420E-B009-09A0D6FEF0E1}" type="presOf" srcId="{2BAC04D3-DB50-46C3-8F4B-D3232C9D1BCA}" destId="{4AEE6646-CC2E-4EAC-85B1-69A5D334B048}" srcOrd="0" destOrd="0" presId="urn:microsoft.com/office/officeart/2005/8/layout/process3"/>
    <dgm:cxn modelId="{F53BA56D-38D4-4F64-B967-61AC5289339E}" srcId="{6E7EEA2C-6760-4303-B123-1D59B5E1DD13}" destId="{FA43D9EB-39F0-4B0C-90C7-4C6A40C6D641}" srcOrd="0" destOrd="0" parTransId="{5F6F761D-66D6-42FC-ACCE-C93AD6B15B41}" sibTransId="{1A36D89C-6005-44C0-905E-AB91058466A0}"/>
    <dgm:cxn modelId="{0CFA3C2D-22F8-4185-BC6F-0ED9717A1CE4}" type="presOf" srcId="{6E7EEA2C-6760-4303-B123-1D59B5E1DD13}" destId="{A43C020A-BD47-4C19-AAE1-FA2A1B70BA01}" srcOrd="0" destOrd="0" presId="urn:microsoft.com/office/officeart/2005/8/layout/process3"/>
    <dgm:cxn modelId="{6E3FCB07-8D90-4F4C-8FE1-15A55AA4731A}" srcId="{55BAAE72-0707-4AEB-8D44-5E8AF4FD1BA0}" destId="{65D6AA3E-4899-4B2F-A1A2-5F3F2ED95B85}" srcOrd="1" destOrd="0" parTransId="{4C70FB10-3619-4E99-AD12-A58C60742B68}" sibTransId="{D01EB653-499C-49D2-8FD1-AA29B697DC6A}"/>
    <dgm:cxn modelId="{6E86A2C7-B3DB-4000-AF0A-7C25F22D16C2}" type="presOf" srcId="{26220689-CA0D-4054-A0B0-9FC4FCD8EDBB}" destId="{A4E1ED32-A53E-486F-AA28-729A7614E48F}" srcOrd="0" destOrd="2" presId="urn:microsoft.com/office/officeart/2005/8/layout/process3"/>
    <dgm:cxn modelId="{9481973B-39EA-4A74-BAC1-AB7CED076019}" type="presOf" srcId="{F46E75D8-2E35-4DA3-A043-84823714313F}" destId="{2A0090FF-778F-474E-9F9D-7637EF1D0E02}" srcOrd="0" destOrd="0" presId="urn:microsoft.com/office/officeart/2005/8/layout/process3"/>
    <dgm:cxn modelId="{605546A9-D410-4A6F-AFB3-559B4030F3E2}" srcId="{55BAAE72-0707-4AEB-8D44-5E8AF4FD1BA0}" destId="{26220689-CA0D-4054-A0B0-9FC4FCD8EDBB}" srcOrd="2" destOrd="0" parTransId="{DC1D2925-2171-46BD-AF68-D63D24483469}" sibTransId="{AA4C12EB-D079-4680-B755-0001DCE857A5}"/>
    <dgm:cxn modelId="{D09B4C3D-70D7-4F69-8DB9-33FFB0BB75F7}" type="presOf" srcId="{C1852807-D7BF-43E6-B800-5FD53D95BE64}" destId="{597D5B1D-106C-43AF-BCC8-40657D4C8933}" srcOrd="0" destOrd="1" presId="urn:microsoft.com/office/officeart/2005/8/layout/process3"/>
    <dgm:cxn modelId="{DB1B6E25-FB53-4111-8E15-E5D316420DBD}" type="presOf" srcId="{6E7EEA2C-6760-4303-B123-1D59B5E1DD13}" destId="{35D73268-4106-4DE1-970C-22A78CAA8CDD}" srcOrd="1" destOrd="0" presId="urn:microsoft.com/office/officeart/2005/8/layout/process3"/>
    <dgm:cxn modelId="{6827ED87-8A84-4488-8F2B-BDA989A3F798}" type="presOf" srcId="{B0F0E429-1C2D-4E00-BB56-6148FE6E48EA}" destId="{A4E1ED32-A53E-486F-AA28-729A7614E48F}" srcOrd="0" destOrd="3" presId="urn:microsoft.com/office/officeart/2005/8/layout/process3"/>
    <dgm:cxn modelId="{3FD898F3-15F3-4360-BC5B-5367614BC7A1}" type="presOf" srcId="{231FC11D-1945-4682-ACDD-7EFD25126445}" destId="{38B395D6-125A-4CFD-8BDA-BF59B2548DD9}" srcOrd="1" destOrd="0" presId="urn:microsoft.com/office/officeart/2005/8/layout/process3"/>
    <dgm:cxn modelId="{62E3CAED-3F35-405D-966F-7BCCD90C4FC0}" type="presOf" srcId="{FA43D9EB-39F0-4B0C-90C7-4C6A40C6D641}" destId="{597D5B1D-106C-43AF-BCC8-40657D4C8933}" srcOrd="0" destOrd="0" presId="urn:microsoft.com/office/officeart/2005/8/layout/process3"/>
    <dgm:cxn modelId="{F2DEDCA2-BE3F-4FFC-9EF6-B09C318FA317}" type="presOf" srcId="{8109C667-23E2-4A28-97FD-A6FE038D0300}" destId="{C78D5138-2D79-4245-BA6A-5821BEA0AFAB}" srcOrd="0" destOrd="2" presId="urn:microsoft.com/office/officeart/2005/8/layout/process3"/>
    <dgm:cxn modelId="{D3B931DF-36C1-4D10-B051-12481901F4A0}" type="presOf" srcId="{A6C01E5D-11D7-4875-BD69-42DB9995C488}" destId="{C5AFB7DB-177C-4E3C-8A6E-6E0A6465B2A7}" srcOrd="1" destOrd="0" presId="urn:microsoft.com/office/officeart/2005/8/layout/process3"/>
    <dgm:cxn modelId="{FC15F9C0-36B0-4EB9-B2CB-4DF528AAB55E}" srcId="{2BAC04D3-DB50-46C3-8F4B-D3232C9D1BCA}" destId="{A6C01E5D-11D7-4875-BD69-42DB9995C488}" srcOrd="0" destOrd="0" parTransId="{BA6AA627-21FE-4012-9CB5-A92CFF97FFE0}" sibTransId="{F46E75D8-2E35-4DA3-A043-84823714313F}"/>
    <dgm:cxn modelId="{229EA324-CA99-4E2F-B7DF-2B64F5342FE6}" srcId="{A6C01E5D-11D7-4875-BD69-42DB9995C488}" destId="{157DCF59-4BB9-4A3C-A51F-73FE06850909}" srcOrd="0" destOrd="0" parTransId="{9CE326DD-B7EC-44CB-8217-63EF6E07A168}" sibTransId="{9561797E-D80E-4728-BC8D-731F623A8105}"/>
    <dgm:cxn modelId="{325D4F2B-C36C-476E-B65B-49B28F6C5E86}" type="presOf" srcId="{C00D00B5-4B74-43C1-899D-28D6A30C56CD}" destId="{C78D5138-2D79-4245-BA6A-5821BEA0AFAB}" srcOrd="0" destOrd="1" presId="urn:microsoft.com/office/officeart/2005/8/layout/process3"/>
    <dgm:cxn modelId="{6BCED1A2-80C7-4751-9D6B-B9E21BF80D47}" srcId="{A6C01E5D-11D7-4875-BD69-42DB9995C488}" destId="{8109C667-23E2-4A28-97FD-A6FE038D0300}" srcOrd="2" destOrd="0" parTransId="{635CA8FA-0F44-431F-9989-4466D04D1B41}" sibTransId="{0CBCB300-B97A-4529-94A7-53A3C6D179C8}"/>
    <dgm:cxn modelId="{7A530ED4-CDD2-47BF-9733-17757A560A68}" type="presOf" srcId="{55BAAE72-0707-4AEB-8D44-5E8AF4FD1BA0}" destId="{AF35F288-4363-463F-9183-866C721FEF36}" srcOrd="0" destOrd="0" presId="urn:microsoft.com/office/officeart/2005/8/layout/process3"/>
    <dgm:cxn modelId="{F1B3CBD5-F30B-4B5F-BB3F-8CE24DE2F879}" srcId="{55BAAE72-0707-4AEB-8D44-5E8AF4FD1BA0}" destId="{B0F0E429-1C2D-4E00-BB56-6148FE6E48EA}" srcOrd="3" destOrd="0" parTransId="{8732BCD0-EF9A-4B5A-AF0F-DD61E6CA8D39}" sibTransId="{90886492-ADFB-490F-A29F-E348CCFF01C3}"/>
    <dgm:cxn modelId="{E76717CF-7C9A-49D6-A584-D9905B550120}" type="presOf" srcId="{D448E7CA-AA70-44DF-9B1C-BEB8232014FA}" destId="{A4E1ED32-A53E-486F-AA28-729A7614E48F}" srcOrd="0" destOrd="0" presId="urn:microsoft.com/office/officeart/2005/8/layout/process3"/>
    <dgm:cxn modelId="{CFA95595-D141-403B-9DFC-E6469459F9E8}" srcId="{6E7EEA2C-6760-4303-B123-1D59B5E1DD13}" destId="{C1852807-D7BF-43E6-B800-5FD53D95BE64}" srcOrd="1" destOrd="0" parTransId="{7A929D8B-DD80-4E06-A81D-6F6DEDD68BF4}" sibTransId="{D119A2D6-5286-45FE-A9CB-771AF7751BEA}"/>
    <dgm:cxn modelId="{12277719-5876-427D-A57D-9EDAC2B73D03}" type="presOf" srcId="{55BAAE72-0707-4AEB-8D44-5E8AF4FD1BA0}" destId="{1D8B2C6E-A9B3-4A57-8F5B-3293F3A47A64}" srcOrd="1" destOrd="0" presId="urn:microsoft.com/office/officeart/2005/8/layout/process3"/>
    <dgm:cxn modelId="{74FD3B13-549E-4FD1-AAF4-80155F54BC15}" type="presOf" srcId="{231FC11D-1945-4682-ACDD-7EFD25126445}" destId="{78D7D99C-FE77-49F2-8FBC-418591FACA62}" srcOrd="0" destOrd="0" presId="urn:microsoft.com/office/officeart/2005/8/layout/process3"/>
    <dgm:cxn modelId="{37F8DC9B-55EE-463F-B73A-3C55160F4761}" type="presParOf" srcId="{4AEE6646-CC2E-4EAC-85B1-69A5D334B048}" destId="{73139787-20D2-499C-9E01-F6E2E70FBA0F}" srcOrd="0" destOrd="0" presId="urn:microsoft.com/office/officeart/2005/8/layout/process3"/>
    <dgm:cxn modelId="{72CBC936-A9AB-436F-8666-54925F959CA6}" type="presParOf" srcId="{73139787-20D2-499C-9E01-F6E2E70FBA0F}" destId="{D5FFF987-5A0E-4E40-B078-94A2CEA29269}" srcOrd="0" destOrd="0" presId="urn:microsoft.com/office/officeart/2005/8/layout/process3"/>
    <dgm:cxn modelId="{EC07B526-3525-4E7F-8C7A-A937E4803317}" type="presParOf" srcId="{73139787-20D2-499C-9E01-F6E2E70FBA0F}" destId="{C5AFB7DB-177C-4E3C-8A6E-6E0A6465B2A7}" srcOrd="1" destOrd="0" presId="urn:microsoft.com/office/officeart/2005/8/layout/process3"/>
    <dgm:cxn modelId="{5E925010-0169-462D-947C-E612CFD90511}" type="presParOf" srcId="{73139787-20D2-499C-9E01-F6E2E70FBA0F}" destId="{C78D5138-2D79-4245-BA6A-5821BEA0AFAB}" srcOrd="2" destOrd="0" presId="urn:microsoft.com/office/officeart/2005/8/layout/process3"/>
    <dgm:cxn modelId="{51A29EEB-DD21-4E5D-80AB-69257CBB2E5F}" type="presParOf" srcId="{4AEE6646-CC2E-4EAC-85B1-69A5D334B048}" destId="{2A0090FF-778F-474E-9F9D-7637EF1D0E02}" srcOrd="1" destOrd="0" presId="urn:microsoft.com/office/officeart/2005/8/layout/process3"/>
    <dgm:cxn modelId="{3270654F-2CE9-4ACF-BEA0-000C89DEDFD7}" type="presParOf" srcId="{2A0090FF-778F-474E-9F9D-7637EF1D0E02}" destId="{7EDCD082-C9BD-4068-A04A-8C653510B74D}" srcOrd="0" destOrd="0" presId="urn:microsoft.com/office/officeart/2005/8/layout/process3"/>
    <dgm:cxn modelId="{4967E22C-EEA3-4A6B-93A2-6FA3156A732D}" type="presParOf" srcId="{4AEE6646-CC2E-4EAC-85B1-69A5D334B048}" destId="{01ADB83B-4F8D-43B9-8184-ADDAED63498C}" srcOrd="2" destOrd="0" presId="urn:microsoft.com/office/officeart/2005/8/layout/process3"/>
    <dgm:cxn modelId="{ED484DD9-2695-4F08-9A10-952B0B72301D}" type="presParOf" srcId="{01ADB83B-4F8D-43B9-8184-ADDAED63498C}" destId="{AF35F288-4363-463F-9183-866C721FEF36}" srcOrd="0" destOrd="0" presId="urn:microsoft.com/office/officeart/2005/8/layout/process3"/>
    <dgm:cxn modelId="{DC834804-A0E6-4018-9E0F-6BC90C8B1A88}" type="presParOf" srcId="{01ADB83B-4F8D-43B9-8184-ADDAED63498C}" destId="{1D8B2C6E-A9B3-4A57-8F5B-3293F3A47A64}" srcOrd="1" destOrd="0" presId="urn:microsoft.com/office/officeart/2005/8/layout/process3"/>
    <dgm:cxn modelId="{D921EA5F-3E85-4CBC-B64F-FAAD40389A41}" type="presParOf" srcId="{01ADB83B-4F8D-43B9-8184-ADDAED63498C}" destId="{A4E1ED32-A53E-486F-AA28-729A7614E48F}" srcOrd="2" destOrd="0" presId="urn:microsoft.com/office/officeart/2005/8/layout/process3"/>
    <dgm:cxn modelId="{F260B462-2878-41AD-BFAD-A67982C2AD38}" type="presParOf" srcId="{4AEE6646-CC2E-4EAC-85B1-69A5D334B048}" destId="{78D7D99C-FE77-49F2-8FBC-418591FACA62}" srcOrd="3" destOrd="0" presId="urn:microsoft.com/office/officeart/2005/8/layout/process3"/>
    <dgm:cxn modelId="{DB1481A6-88BC-4513-93DC-AFBC9C08170D}" type="presParOf" srcId="{78D7D99C-FE77-49F2-8FBC-418591FACA62}" destId="{38B395D6-125A-4CFD-8BDA-BF59B2548DD9}" srcOrd="0" destOrd="0" presId="urn:microsoft.com/office/officeart/2005/8/layout/process3"/>
    <dgm:cxn modelId="{98E6B934-384B-45B3-BA69-E27173A43CBD}" type="presParOf" srcId="{4AEE6646-CC2E-4EAC-85B1-69A5D334B048}" destId="{7E3FB1C6-9877-4CDF-A738-DA52B97D80CB}" srcOrd="4" destOrd="0" presId="urn:microsoft.com/office/officeart/2005/8/layout/process3"/>
    <dgm:cxn modelId="{8820204C-CB9E-4B9B-9E1C-31C271C2A438}" type="presParOf" srcId="{7E3FB1C6-9877-4CDF-A738-DA52B97D80CB}" destId="{A43C020A-BD47-4C19-AAE1-FA2A1B70BA01}" srcOrd="0" destOrd="0" presId="urn:microsoft.com/office/officeart/2005/8/layout/process3"/>
    <dgm:cxn modelId="{8F0815D6-17EA-42C8-846A-D2729B64DE01}" type="presParOf" srcId="{7E3FB1C6-9877-4CDF-A738-DA52B97D80CB}" destId="{35D73268-4106-4DE1-970C-22A78CAA8CDD}" srcOrd="1" destOrd="0" presId="urn:microsoft.com/office/officeart/2005/8/layout/process3"/>
    <dgm:cxn modelId="{E90EDFE6-8598-45D5-83FD-C32DD838388C}" type="presParOf" srcId="{7E3FB1C6-9877-4CDF-A738-DA52B97D80CB}" destId="{597D5B1D-106C-43AF-BCC8-40657D4C8933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C0DD47-E848-435B-A22D-AEA31A952E80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323E2164-8ED0-472C-81A9-1C6036BBB242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AU" b="1" dirty="0" smtClean="0"/>
            <a:t>Mission: Excellence</a:t>
          </a:r>
          <a:endParaRPr lang="en-AU" b="1" dirty="0"/>
        </a:p>
      </dgm:t>
    </dgm:pt>
    <dgm:pt modelId="{AAAAD442-78ED-43DB-BFA9-CC43D3058891}" type="parTrans" cxnId="{6C74F086-6A21-4B77-A30C-C92FA0A5E01C}">
      <dgm:prSet/>
      <dgm:spPr/>
      <dgm:t>
        <a:bodyPr/>
        <a:lstStyle/>
        <a:p>
          <a:endParaRPr lang="en-AU"/>
        </a:p>
      </dgm:t>
    </dgm:pt>
    <dgm:pt modelId="{D3CE8FB8-67EB-4BF1-9048-4EEF250692D4}" type="sibTrans" cxnId="{6C74F086-6A21-4B77-A30C-C92FA0A5E01C}">
      <dgm:prSet/>
      <dgm:spPr/>
      <dgm:t>
        <a:bodyPr/>
        <a:lstStyle/>
        <a:p>
          <a:endParaRPr lang="en-AU"/>
        </a:p>
      </dgm:t>
    </dgm:pt>
    <dgm:pt modelId="{91450B68-4CEE-460B-920F-BAFC73B4BD97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AU" b="1" dirty="0" smtClean="0"/>
            <a:t>Culture: Non-supportive &amp; directive</a:t>
          </a:r>
          <a:endParaRPr lang="en-AU" b="1" dirty="0"/>
        </a:p>
      </dgm:t>
    </dgm:pt>
    <dgm:pt modelId="{1647789B-D559-4E5B-867E-C340843861A1}" type="parTrans" cxnId="{F4257A14-7FC6-406E-89C0-607AAF911150}">
      <dgm:prSet/>
      <dgm:spPr/>
      <dgm:t>
        <a:bodyPr/>
        <a:lstStyle/>
        <a:p>
          <a:endParaRPr lang="en-AU"/>
        </a:p>
      </dgm:t>
    </dgm:pt>
    <dgm:pt modelId="{C1DB1156-1B20-4DE7-97E5-05257984FAF5}" type="sibTrans" cxnId="{F4257A14-7FC6-406E-89C0-607AAF911150}">
      <dgm:prSet/>
      <dgm:spPr/>
      <dgm:t>
        <a:bodyPr/>
        <a:lstStyle/>
        <a:p>
          <a:endParaRPr lang="en-AU"/>
        </a:p>
      </dgm:t>
    </dgm:pt>
    <dgm:pt modelId="{086B8D9E-9415-4482-A79F-976940850ED9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AU" b="1" dirty="0" smtClean="0"/>
            <a:t>Staff: Focus on ‘coping’</a:t>
          </a:r>
          <a:endParaRPr lang="en-AU" b="1" dirty="0"/>
        </a:p>
      </dgm:t>
    </dgm:pt>
    <dgm:pt modelId="{DE84A02F-E30F-4C22-A85C-F6566E7883F9}" type="parTrans" cxnId="{796679CD-9A1F-4790-8C3F-27DD67CD6E9B}">
      <dgm:prSet/>
      <dgm:spPr/>
      <dgm:t>
        <a:bodyPr/>
        <a:lstStyle/>
        <a:p>
          <a:endParaRPr lang="en-AU"/>
        </a:p>
      </dgm:t>
    </dgm:pt>
    <dgm:pt modelId="{DDBDEEF2-42D6-48A8-83C1-8BB3491B9602}" type="sibTrans" cxnId="{796679CD-9A1F-4790-8C3F-27DD67CD6E9B}">
      <dgm:prSet/>
      <dgm:spPr/>
      <dgm:t>
        <a:bodyPr/>
        <a:lstStyle/>
        <a:p>
          <a:endParaRPr lang="en-AU"/>
        </a:p>
      </dgm:t>
    </dgm:pt>
    <dgm:pt modelId="{EAA9DC3F-9A29-494C-8A81-207A287A388B}">
      <dgm:prSet phldrT="[Tex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AU" b="1" dirty="0" smtClean="0"/>
            <a:t>Staff emotions: Stress</a:t>
          </a:r>
          <a:endParaRPr lang="en-AU" b="1" dirty="0"/>
        </a:p>
      </dgm:t>
    </dgm:pt>
    <dgm:pt modelId="{A7C663B8-3BAE-4496-AB2E-E472577491A3}" type="parTrans" cxnId="{54ACBBFC-6DB2-4090-9325-DFEFE9481247}">
      <dgm:prSet/>
      <dgm:spPr/>
      <dgm:t>
        <a:bodyPr/>
        <a:lstStyle/>
        <a:p>
          <a:endParaRPr lang="en-AU"/>
        </a:p>
      </dgm:t>
    </dgm:pt>
    <dgm:pt modelId="{88DE39F5-C259-4D5E-A9B6-D9A04313AD2A}" type="sibTrans" cxnId="{54ACBBFC-6DB2-4090-9325-DFEFE9481247}">
      <dgm:prSet/>
      <dgm:spPr/>
      <dgm:t>
        <a:bodyPr/>
        <a:lstStyle/>
        <a:p>
          <a:endParaRPr lang="en-AU"/>
        </a:p>
      </dgm:t>
    </dgm:pt>
    <dgm:pt modelId="{4C234575-B94A-4B79-918F-31A90CEC3820}">
      <dgm:prSet phldrT="[Text]"/>
      <dgm:spPr>
        <a:solidFill>
          <a:schemeClr val="tx1">
            <a:lumMod val="85000"/>
            <a:lumOff val="15000"/>
          </a:schemeClr>
        </a:solidFill>
      </dgm:spPr>
      <dgm:t>
        <a:bodyPr/>
        <a:lstStyle/>
        <a:p>
          <a:r>
            <a:rPr lang="en-AU" b="1" dirty="0" smtClean="0"/>
            <a:t>Customers: Quality service</a:t>
          </a:r>
          <a:endParaRPr lang="en-AU" b="1" dirty="0"/>
        </a:p>
      </dgm:t>
    </dgm:pt>
    <dgm:pt modelId="{B0D13702-6F33-41C7-BA97-A2797D9B95A9}" type="parTrans" cxnId="{FFFEB308-CD18-49C6-BC87-EA8CD1D2994F}">
      <dgm:prSet/>
      <dgm:spPr/>
      <dgm:t>
        <a:bodyPr/>
        <a:lstStyle/>
        <a:p>
          <a:endParaRPr lang="en-AU"/>
        </a:p>
      </dgm:t>
    </dgm:pt>
    <dgm:pt modelId="{F9301D4C-359C-428B-9A2A-0A2D13438107}" type="sibTrans" cxnId="{FFFEB308-CD18-49C6-BC87-EA8CD1D2994F}">
      <dgm:prSet/>
      <dgm:spPr/>
      <dgm:t>
        <a:bodyPr/>
        <a:lstStyle/>
        <a:p>
          <a:endParaRPr lang="en-AU"/>
        </a:p>
      </dgm:t>
    </dgm:pt>
    <dgm:pt modelId="{2DC768D1-30E6-4798-A591-DB890C52268D}" type="pres">
      <dgm:prSet presAssocID="{EAC0DD47-E848-435B-A22D-AEA31A952E8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938D6E12-03EA-413B-9C55-CDD454422BED}" type="pres">
      <dgm:prSet presAssocID="{323E2164-8ED0-472C-81A9-1C6036BBB24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41C2647-DF32-46C7-B6B9-5028482C1262}" type="pres">
      <dgm:prSet presAssocID="{D3CE8FB8-67EB-4BF1-9048-4EEF250692D4}" presName="sibTrans" presStyleLbl="sibTrans2D1" presStyleIdx="0" presStyleCnt="5"/>
      <dgm:spPr/>
      <dgm:t>
        <a:bodyPr/>
        <a:lstStyle/>
        <a:p>
          <a:endParaRPr lang="en-AU"/>
        </a:p>
      </dgm:t>
    </dgm:pt>
    <dgm:pt modelId="{3E040C82-6DC6-41FD-B565-6BCE63087E40}" type="pres">
      <dgm:prSet presAssocID="{D3CE8FB8-67EB-4BF1-9048-4EEF250692D4}" presName="connectorText" presStyleLbl="sibTrans2D1" presStyleIdx="0" presStyleCnt="5"/>
      <dgm:spPr/>
      <dgm:t>
        <a:bodyPr/>
        <a:lstStyle/>
        <a:p>
          <a:endParaRPr lang="en-AU"/>
        </a:p>
      </dgm:t>
    </dgm:pt>
    <dgm:pt modelId="{ADCEE58B-689A-405B-9519-1DDDF2AA8D2F}" type="pres">
      <dgm:prSet presAssocID="{91450B68-4CEE-460B-920F-BAFC73B4BD9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3A32B4C-71E1-429A-9BD9-C232E544A0D7}" type="pres">
      <dgm:prSet presAssocID="{C1DB1156-1B20-4DE7-97E5-05257984FAF5}" presName="sibTrans" presStyleLbl="sibTrans2D1" presStyleIdx="1" presStyleCnt="5"/>
      <dgm:spPr/>
      <dgm:t>
        <a:bodyPr/>
        <a:lstStyle/>
        <a:p>
          <a:endParaRPr lang="en-AU"/>
        </a:p>
      </dgm:t>
    </dgm:pt>
    <dgm:pt modelId="{F22A8FCC-44C2-45CD-AE1D-470ABF2EA32C}" type="pres">
      <dgm:prSet presAssocID="{C1DB1156-1B20-4DE7-97E5-05257984FAF5}" presName="connectorText" presStyleLbl="sibTrans2D1" presStyleIdx="1" presStyleCnt="5"/>
      <dgm:spPr/>
      <dgm:t>
        <a:bodyPr/>
        <a:lstStyle/>
        <a:p>
          <a:endParaRPr lang="en-AU"/>
        </a:p>
      </dgm:t>
    </dgm:pt>
    <dgm:pt modelId="{869C387F-6048-46D4-98C7-5BF71BE4F609}" type="pres">
      <dgm:prSet presAssocID="{086B8D9E-9415-4482-A79F-976940850ED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785BBB9-F437-4405-881C-935E131848DE}" type="pres">
      <dgm:prSet presAssocID="{DDBDEEF2-42D6-48A8-83C1-8BB3491B9602}" presName="sibTrans" presStyleLbl="sibTrans2D1" presStyleIdx="2" presStyleCnt="5"/>
      <dgm:spPr/>
      <dgm:t>
        <a:bodyPr/>
        <a:lstStyle/>
        <a:p>
          <a:endParaRPr lang="en-AU"/>
        </a:p>
      </dgm:t>
    </dgm:pt>
    <dgm:pt modelId="{787539F6-099F-4AEF-958B-F0DDA82AAF47}" type="pres">
      <dgm:prSet presAssocID="{DDBDEEF2-42D6-48A8-83C1-8BB3491B9602}" presName="connectorText" presStyleLbl="sibTrans2D1" presStyleIdx="2" presStyleCnt="5"/>
      <dgm:spPr/>
      <dgm:t>
        <a:bodyPr/>
        <a:lstStyle/>
        <a:p>
          <a:endParaRPr lang="en-AU"/>
        </a:p>
      </dgm:t>
    </dgm:pt>
    <dgm:pt modelId="{E0667488-0A3B-4ABD-B3FC-FD3854831D4F}" type="pres">
      <dgm:prSet presAssocID="{EAA9DC3F-9A29-494C-8A81-207A287A388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8C0BAFF1-9159-4FB8-A0A7-34B9FBF69140}" type="pres">
      <dgm:prSet presAssocID="{88DE39F5-C259-4D5E-A9B6-D9A04313AD2A}" presName="sibTrans" presStyleLbl="sibTrans2D1" presStyleIdx="3" presStyleCnt="5"/>
      <dgm:spPr/>
      <dgm:t>
        <a:bodyPr/>
        <a:lstStyle/>
        <a:p>
          <a:endParaRPr lang="en-AU"/>
        </a:p>
      </dgm:t>
    </dgm:pt>
    <dgm:pt modelId="{E7388556-EE31-41AB-8618-8BC66FE7CC20}" type="pres">
      <dgm:prSet presAssocID="{88DE39F5-C259-4D5E-A9B6-D9A04313AD2A}" presName="connectorText" presStyleLbl="sibTrans2D1" presStyleIdx="3" presStyleCnt="5"/>
      <dgm:spPr/>
      <dgm:t>
        <a:bodyPr/>
        <a:lstStyle/>
        <a:p>
          <a:endParaRPr lang="en-AU"/>
        </a:p>
      </dgm:t>
    </dgm:pt>
    <dgm:pt modelId="{034BCDBB-C0CF-4928-AFDB-D5420A05F96E}" type="pres">
      <dgm:prSet presAssocID="{4C234575-B94A-4B79-918F-31A90CEC382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B93CFCE-15B4-41A5-856D-24DD4583093F}" type="pres">
      <dgm:prSet presAssocID="{F9301D4C-359C-428B-9A2A-0A2D13438107}" presName="sibTrans" presStyleLbl="sibTrans2D1" presStyleIdx="4" presStyleCnt="5"/>
      <dgm:spPr/>
      <dgm:t>
        <a:bodyPr/>
        <a:lstStyle/>
        <a:p>
          <a:endParaRPr lang="en-AU"/>
        </a:p>
      </dgm:t>
    </dgm:pt>
    <dgm:pt modelId="{44277A81-BB1C-4719-992D-1B68BD552083}" type="pres">
      <dgm:prSet presAssocID="{F9301D4C-359C-428B-9A2A-0A2D13438107}" presName="connectorText" presStyleLbl="sibTrans2D1" presStyleIdx="4" presStyleCnt="5"/>
      <dgm:spPr/>
      <dgm:t>
        <a:bodyPr/>
        <a:lstStyle/>
        <a:p>
          <a:endParaRPr lang="en-AU"/>
        </a:p>
      </dgm:t>
    </dgm:pt>
  </dgm:ptLst>
  <dgm:cxnLst>
    <dgm:cxn modelId="{DE4CA1F7-70ED-459B-8711-EB76F767C143}" type="presOf" srcId="{4C234575-B94A-4B79-918F-31A90CEC3820}" destId="{034BCDBB-C0CF-4928-AFDB-D5420A05F96E}" srcOrd="0" destOrd="0" presId="urn:microsoft.com/office/officeart/2005/8/layout/cycle2"/>
    <dgm:cxn modelId="{FFFEB308-CD18-49C6-BC87-EA8CD1D2994F}" srcId="{EAC0DD47-E848-435B-A22D-AEA31A952E80}" destId="{4C234575-B94A-4B79-918F-31A90CEC3820}" srcOrd="4" destOrd="0" parTransId="{B0D13702-6F33-41C7-BA97-A2797D9B95A9}" sibTransId="{F9301D4C-359C-428B-9A2A-0A2D13438107}"/>
    <dgm:cxn modelId="{C4487082-4260-4EE5-A41D-4C5F574BABC5}" type="presOf" srcId="{C1DB1156-1B20-4DE7-97E5-05257984FAF5}" destId="{F22A8FCC-44C2-45CD-AE1D-470ABF2EA32C}" srcOrd="1" destOrd="0" presId="urn:microsoft.com/office/officeart/2005/8/layout/cycle2"/>
    <dgm:cxn modelId="{B89542ED-B5DF-425D-87D2-B4BAEDD6E5EF}" type="presOf" srcId="{C1DB1156-1B20-4DE7-97E5-05257984FAF5}" destId="{A3A32B4C-71E1-429A-9BD9-C232E544A0D7}" srcOrd="0" destOrd="0" presId="urn:microsoft.com/office/officeart/2005/8/layout/cycle2"/>
    <dgm:cxn modelId="{3CD2D647-BCAD-4579-9BA7-A75769BA3BC6}" type="presOf" srcId="{D3CE8FB8-67EB-4BF1-9048-4EEF250692D4}" destId="{3E040C82-6DC6-41FD-B565-6BCE63087E40}" srcOrd="1" destOrd="0" presId="urn:microsoft.com/office/officeart/2005/8/layout/cycle2"/>
    <dgm:cxn modelId="{B69E5533-6972-401D-B5A3-DD6444B54B48}" type="presOf" srcId="{D3CE8FB8-67EB-4BF1-9048-4EEF250692D4}" destId="{D41C2647-DF32-46C7-B6B9-5028482C1262}" srcOrd="0" destOrd="0" presId="urn:microsoft.com/office/officeart/2005/8/layout/cycle2"/>
    <dgm:cxn modelId="{796679CD-9A1F-4790-8C3F-27DD67CD6E9B}" srcId="{EAC0DD47-E848-435B-A22D-AEA31A952E80}" destId="{086B8D9E-9415-4482-A79F-976940850ED9}" srcOrd="2" destOrd="0" parTransId="{DE84A02F-E30F-4C22-A85C-F6566E7883F9}" sibTransId="{DDBDEEF2-42D6-48A8-83C1-8BB3491B9602}"/>
    <dgm:cxn modelId="{87478D89-7C5C-425B-8CF6-8ACFE17FF59F}" type="presOf" srcId="{323E2164-8ED0-472C-81A9-1C6036BBB242}" destId="{938D6E12-03EA-413B-9C55-CDD454422BED}" srcOrd="0" destOrd="0" presId="urn:microsoft.com/office/officeart/2005/8/layout/cycle2"/>
    <dgm:cxn modelId="{21DEAEA0-539B-4C69-A694-8F97BA46D2F7}" type="presOf" srcId="{F9301D4C-359C-428B-9A2A-0A2D13438107}" destId="{44277A81-BB1C-4719-992D-1B68BD552083}" srcOrd="1" destOrd="0" presId="urn:microsoft.com/office/officeart/2005/8/layout/cycle2"/>
    <dgm:cxn modelId="{9936E186-5B46-4A6A-A73B-E19AD2ACCC87}" type="presOf" srcId="{F9301D4C-359C-428B-9A2A-0A2D13438107}" destId="{EB93CFCE-15B4-41A5-856D-24DD4583093F}" srcOrd="0" destOrd="0" presId="urn:microsoft.com/office/officeart/2005/8/layout/cycle2"/>
    <dgm:cxn modelId="{252E0DC5-0219-4E13-8E81-24C17206EAB4}" type="presOf" srcId="{88DE39F5-C259-4D5E-A9B6-D9A04313AD2A}" destId="{8C0BAFF1-9159-4FB8-A0A7-34B9FBF69140}" srcOrd="0" destOrd="0" presId="urn:microsoft.com/office/officeart/2005/8/layout/cycle2"/>
    <dgm:cxn modelId="{54ACBBFC-6DB2-4090-9325-DFEFE9481247}" srcId="{EAC0DD47-E848-435B-A22D-AEA31A952E80}" destId="{EAA9DC3F-9A29-494C-8A81-207A287A388B}" srcOrd="3" destOrd="0" parTransId="{A7C663B8-3BAE-4496-AB2E-E472577491A3}" sibTransId="{88DE39F5-C259-4D5E-A9B6-D9A04313AD2A}"/>
    <dgm:cxn modelId="{6C74F086-6A21-4B77-A30C-C92FA0A5E01C}" srcId="{EAC0DD47-E848-435B-A22D-AEA31A952E80}" destId="{323E2164-8ED0-472C-81A9-1C6036BBB242}" srcOrd="0" destOrd="0" parTransId="{AAAAD442-78ED-43DB-BFA9-CC43D3058891}" sibTransId="{D3CE8FB8-67EB-4BF1-9048-4EEF250692D4}"/>
    <dgm:cxn modelId="{2EF319FB-3FF3-4B91-8BD1-184723C2BF12}" type="presOf" srcId="{EAC0DD47-E848-435B-A22D-AEA31A952E80}" destId="{2DC768D1-30E6-4798-A591-DB890C52268D}" srcOrd="0" destOrd="0" presId="urn:microsoft.com/office/officeart/2005/8/layout/cycle2"/>
    <dgm:cxn modelId="{F4257A14-7FC6-406E-89C0-607AAF911150}" srcId="{EAC0DD47-E848-435B-A22D-AEA31A952E80}" destId="{91450B68-4CEE-460B-920F-BAFC73B4BD97}" srcOrd="1" destOrd="0" parTransId="{1647789B-D559-4E5B-867E-C340843861A1}" sibTransId="{C1DB1156-1B20-4DE7-97E5-05257984FAF5}"/>
    <dgm:cxn modelId="{9E6A5234-8561-4290-AB9D-897A5769A343}" type="presOf" srcId="{88DE39F5-C259-4D5E-A9B6-D9A04313AD2A}" destId="{E7388556-EE31-41AB-8618-8BC66FE7CC20}" srcOrd="1" destOrd="0" presId="urn:microsoft.com/office/officeart/2005/8/layout/cycle2"/>
    <dgm:cxn modelId="{D3A600CA-961B-436D-BE28-2919C33BC7AD}" type="presOf" srcId="{EAA9DC3F-9A29-494C-8A81-207A287A388B}" destId="{E0667488-0A3B-4ABD-B3FC-FD3854831D4F}" srcOrd="0" destOrd="0" presId="urn:microsoft.com/office/officeart/2005/8/layout/cycle2"/>
    <dgm:cxn modelId="{BC66B6A7-8280-4F14-8C57-BE19F1469AEA}" type="presOf" srcId="{91450B68-4CEE-460B-920F-BAFC73B4BD97}" destId="{ADCEE58B-689A-405B-9519-1DDDF2AA8D2F}" srcOrd="0" destOrd="0" presId="urn:microsoft.com/office/officeart/2005/8/layout/cycle2"/>
    <dgm:cxn modelId="{11835881-227B-4D82-A6F0-DCA9C2D5BA90}" type="presOf" srcId="{DDBDEEF2-42D6-48A8-83C1-8BB3491B9602}" destId="{787539F6-099F-4AEF-958B-F0DDA82AAF47}" srcOrd="1" destOrd="0" presId="urn:microsoft.com/office/officeart/2005/8/layout/cycle2"/>
    <dgm:cxn modelId="{C7B91475-344E-497E-AF7C-9140174F48F1}" type="presOf" srcId="{DDBDEEF2-42D6-48A8-83C1-8BB3491B9602}" destId="{E785BBB9-F437-4405-881C-935E131848DE}" srcOrd="0" destOrd="0" presId="urn:microsoft.com/office/officeart/2005/8/layout/cycle2"/>
    <dgm:cxn modelId="{076DC2B3-26CC-4B57-A072-4706444CD00D}" type="presOf" srcId="{086B8D9E-9415-4482-A79F-976940850ED9}" destId="{869C387F-6048-46D4-98C7-5BF71BE4F609}" srcOrd="0" destOrd="0" presId="urn:microsoft.com/office/officeart/2005/8/layout/cycle2"/>
    <dgm:cxn modelId="{1AA0F804-3632-432D-B443-A80F7CDDF3D0}" type="presParOf" srcId="{2DC768D1-30E6-4798-A591-DB890C52268D}" destId="{938D6E12-03EA-413B-9C55-CDD454422BED}" srcOrd="0" destOrd="0" presId="urn:microsoft.com/office/officeart/2005/8/layout/cycle2"/>
    <dgm:cxn modelId="{4F1FE311-F82F-483E-A59B-2486012AC3DE}" type="presParOf" srcId="{2DC768D1-30E6-4798-A591-DB890C52268D}" destId="{D41C2647-DF32-46C7-B6B9-5028482C1262}" srcOrd="1" destOrd="0" presId="urn:microsoft.com/office/officeart/2005/8/layout/cycle2"/>
    <dgm:cxn modelId="{3627E54D-04B0-47F2-9D8C-49C87BBF8CA2}" type="presParOf" srcId="{D41C2647-DF32-46C7-B6B9-5028482C1262}" destId="{3E040C82-6DC6-41FD-B565-6BCE63087E40}" srcOrd="0" destOrd="0" presId="urn:microsoft.com/office/officeart/2005/8/layout/cycle2"/>
    <dgm:cxn modelId="{A96A65DC-3E1B-407D-9D3E-8E04B6BE8FB8}" type="presParOf" srcId="{2DC768D1-30E6-4798-A591-DB890C52268D}" destId="{ADCEE58B-689A-405B-9519-1DDDF2AA8D2F}" srcOrd="2" destOrd="0" presId="urn:microsoft.com/office/officeart/2005/8/layout/cycle2"/>
    <dgm:cxn modelId="{23DF16DA-42C1-4005-B717-D0F33FD2C17F}" type="presParOf" srcId="{2DC768D1-30E6-4798-A591-DB890C52268D}" destId="{A3A32B4C-71E1-429A-9BD9-C232E544A0D7}" srcOrd="3" destOrd="0" presId="urn:microsoft.com/office/officeart/2005/8/layout/cycle2"/>
    <dgm:cxn modelId="{3F78AF0F-48A5-49A2-B4FC-4CE81DB1F647}" type="presParOf" srcId="{A3A32B4C-71E1-429A-9BD9-C232E544A0D7}" destId="{F22A8FCC-44C2-45CD-AE1D-470ABF2EA32C}" srcOrd="0" destOrd="0" presId="urn:microsoft.com/office/officeart/2005/8/layout/cycle2"/>
    <dgm:cxn modelId="{3E13A602-C601-43F1-991D-068DAEA57EC1}" type="presParOf" srcId="{2DC768D1-30E6-4798-A591-DB890C52268D}" destId="{869C387F-6048-46D4-98C7-5BF71BE4F609}" srcOrd="4" destOrd="0" presId="urn:microsoft.com/office/officeart/2005/8/layout/cycle2"/>
    <dgm:cxn modelId="{43ED1667-0010-4A9E-8D34-537B25497A18}" type="presParOf" srcId="{2DC768D1-30E6-4798-A591-DB890C52268D}" destId="{E785BBB9-F437-4405-881C-935E131848DE}" srcOrd="5" destOrd="0" presId="urn:microsoft.com/office/officeart/2005/8/layout/cycle2"/>
    <dgm:cxn modelId="{9BDB4308-E197-459D-905B-C5B2B2DCA09C}" type="presParOf" srcId="{E785BBB9-F437-4405-881C-935E131848DE}" destId="{787539F6-099F-4AEF-958B-F0DDA82AAF47}" srcOrd="0" destOrd="0" presId="urn:microsoft.com/office/officeart/2005/8/layout/cycle2"/>
    <dgm:cxn modelId="{70FD813C-FEC8-4FF9-81C2-A063D618CD66}" type="presParOf" srcId="{2DC768D1-30E6-4798-A591-DB890C52268D}" destId="{E0667488-0A3B-4ABD-B3FC-FD3854831D4F}" srcOrd="6" destOrd="0" presId="urn:microsoft.com/office/officeart/2005/8/layout/cycle2"/>
    <dgm:cxn modelId="{3E1E4AEC-5CC9-4E94-8B83-B115D8AE4907}" type="presParOf" srcId="{2DC768D1-30E6-4798-A591-DB890C52268D}" destId="{8C0BAFF1-9159-4FB8-A0A7-34B9FBF69140}" srcOrd="7" destOrd="0" presId="urn:microsoft.com/office/officeart/2005/8/layout/cycle2"/>
    <dgm:cxn modelId="{1B23D7F5-3915-4F13-9C31-5181589E0D00}" type="presParOf" srcId="{8C0BAFF1-9159-4FB8-A0A7-34B9FBF69140}" destId="{E7388556-EE31-41AB-8618-8BC66FE7CC20}" srcOrd="0" destOrd="0" presId="urn:microsoft.com/office/officeart/2005/8/layout/cycle2"/>
    <dgm:cxn modelId="{DC1F9AB2-5494-49A5-907F-68C58C34F443}" type="presParOf" srcId="{2DC768D1-30E6-4798-A591-DB890C52268D}" destId="{034BCDBB-C0CF-4928-AFDB-D5420A05F96E}" srcOrd="8" destOrd="0" presId="urn:microsoft.com/office/officeart/2005/8/layout/cycle2"/>
    <dgm:cxn modelId="{A916D96C-3A78-4DE5-81B3-B0A33E94BE0B}" type="presParOf" srcId="{2DC768D1-30E6-4798-A591-DB890C52268D}" destId="{EB93CFCE-15B4-41A5-856D-24DD4583093F}" srcOrd="9" destOrd="0" presId="urn:microsoft.com/office/officeart/2005/8/layout/cycle2"/>
    <dgm:cxn modelId="{34AE3EBC-F38C-4D27-B98E-1BE6D61D1D9A}" type="presParOf" srcId="{EB93CFCE-15B4-41A5-856D-24DD4583093F}" destId="{44277A81-BB1C-4719-992D-1B68BD55208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C0DD47-E848-435B-A22D-AEA31A952E80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323E2164-8ED0-472C-81A9-1C6036BBB242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AU" b="1" dirty="0" smtClean="0"/>
            <a:t>Mission: Excellence</a:t>
          </a:r>
          <a:endParaRPr lang="en-AU" b="1" dirty="0"/>
        </a:p>
      </dgm:t>
    </dgm:pt>
    <dgm:pt modelId="{AAAAD442-78ED-43DB-BFA9-CC43D3058891}" type="parTrans" cxnId="{6C74F086-6A21-4B77-A30C-C92FA0A5E01C}">
      <dgm:prSet/>
      <dgm:spPr/>
      <dgm:t>
        <a:bodyPr/>
        <a:lstStyle/>
        <a:p>
          <a:endParaRPr lang="en-AU"/>
        </a:p>
      </dgm:t>
    </dgm:pt>
    <dgm:pt modelId="{D3CE8FB8-67EB-4BF1-9048-4EEF250692D4}" type="sibTrans" cxnId="{6C74F086-6A21-4B77-A30C-C92FA0A5E01C}">
      <dgm:prSet/>
      <dgm:spPr/>
      <dgm:t>
        <a:bodyPr/>
        <a:lstStyle/>
        <a:p>
          <a:endParaRPr lang="en-AU"/>
        </a:p>
      </dgm:t>
    </dgm:pt>
    <dgm:pt modelId="{91450B68-4CEE-460B-920F-BAFC73B4BD97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AU" b="1" dirty="0" smtClean="0"/>
            <a:t>Culture: Supportive &amp; inclusive</a:t>
          </a:r>
          <a:endParaRPr lang="en-AU" b="1" dirty="0"/>
        </a:p>
      </dgm:t>
    </dgm:pt>
    <dgm:pt modelId="{1647789B-D559-4E5B-867E-C340843861A1}" type="parTrans" cxnId="{F4257A14-7FC6-406E-89C0-607AAF911150}">
      <dgm:prSet/>
      <dgm:spPr/>
      <dgm:t>
        <a:bodyPr/>
        <a:lstStyle/>
        <a:p>
          <a:endParaRPr lang="en-AU"/>
        </a:p>
      </dgm:t>
    </dgm:pt>
    <dgm:pt modelId="{C1DB1156-1B20-4DE7-97E5-05257984FAF5}" type="sibTrans" cxnId="{F4257A14-7FC6-406E-89C0-607AAF911150}">
      <dgm:prSet/>
      <dgm:spPr/>
      <dgm:t>
        <a:bodyPr/>
        <a:lstStyle/>
        <a:p>
          <a:endParaRPr lang="en-AU"/>
        </a:p>
      </dgm:t>
    </dgm:pt>
    <dgm:pt modelId="{086B8D9E-9415-4482-A79F-976940850ED9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AU" b="1" dirty="0" smtClean="0"/>
            <a:t>Staff: Strive for excellence</a:t>
          </a:r>
          <a:endParaRPr lang="en-AU" b="1" dirty="0"/>
        </a:p>
      </dgm:t>
    </dgm:pt>
    <dgm:pt modelId="{DE84A02F-E30F-4C22-A85C-F6566E7883F9}" type="parTrans" cxnId="{796679CD-9A1F-4790-8C3F-27DD67CD6E9B}">
      <dgm:prSet/>
      <dgm:spPr/>
      <dgm:t>
        <a:bodyPr/>
        <a:lstStyle/>
        <a:p>
          <a:endParaRPr lang="en-AU"/>
        </a:p>
      </dgm:t>
    </dgm:pt>
    <dgm:pt modelId="{DDBDEEF2-42D6-48A8-83C1-8BB3491B9602}" type="sibTrans" cxnId="{796679CD-9A1F-4790-8C3F-27DD67CD6E9B}">
      <dgm:prSet/>
      <dgm:spPr/>
      <dgm:t>
        <a:bodyPr/>
        <a:lstStyle/>
        <a:p>
          <a:endParaRPr lang="en-AU"/>
        </a:p>
      </dgm:t>
    </dgm:pt>
    <dgm:pt modelId="{EAA9DC3F-9A29-494C-8A81-207A287A388B}">
      <dgm:prSet phldrT="[Tex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AU" b="1" dirty="0" smtClean="0"/>
            <a:t>Staff emotions: Fulfilment</a:t>
          </a:r>
          <a:endParaRPr lang="en-AU" b="1" dirty="0"/>
        </a:p>
      </dgm:t>
    </dgm:pt>
    <dgm:pt modelId="{A7C663B8-3BAE-4496-AB2E-E472577491A3}" type="parTrans" cxnId="{54ACBBFC-6DB2-4090-9325-DFEFE9481247}">
      <dgm:prSet/>
      <dgm:spPr/>
      <dgm:t>
        <a:bodyPr/>
        <a:lstStyle/>
        <a:p>
          <a:endParaRPr lang="en-AU"/>
        </a:p>
      </dgm:t>
    </dgm:pt>
    <dgm:pt modelId="{88DE39F5-C259-4D5E-A9B6-D9A04313AD2A}" type="sibTrans" cxnId="{54ACBBFC-6DB2-4090-9325-DFEFE9481247}">
      <dgm:prSet/>
      <dgm:spPr/>
      <dgm:t>
        <a:bodyPr/>
        <a:lstStyle/>
        <a:p>
          <a:endParaRPr lang="en-AU"/>
        </a:p>
      </dgm:t>
    </dgm:pt>
    <dgm:pt modelId="{4C234575-B94A-4B79-918F-31A90CEC3820}">
      <dgm:prSet phldrT="[Text]"/>
      <dgm:spPr>
        <a:solidFill>
          <a:schemeClr val="tx1">
            <a:lumMod val="85000"/>
            <a:lumOff val="15000"/>
          </a:schemeClr>
        </a:solidFill>
      </dgm:spPr>
      <dgm:t>
        <a:bodyPr/>
        <a:lstStyle/>
        <a:p>
          <a:r>
            <a:rPr lang="en-AU" b="1" dirty="0" smtClean="0"/>
            <a:t>Customers: Quality service</a:t>
          </a:r>
          <a:endParaRPr lang="en-AU" b="1" dirty="0"/>
        </a:p>
      </dgm:t>
    </dgm:pt>
    <dgm:pt modelId="{B0D13702-6F33-41C7-BA97-A2797D9B95A9}" type="parTrans" cxnId="{FFFEB308-CD18-49C6-BC87-EA8CD1D2994F}">
      <dgm:prSet/>
      <dgm:spPr/>
      <dgm:t>
        <a:bodyPr/>
        <a:lstStyle/>
        <a:p>
          <a:endParaRPr lang="en-AU"/>
        </a:p>
      </dgm:t>
    </dgm:pt>
    <dgm:pt modelId="{F9301D4C-359C-428B-9A2A-0A2D13438107}" type="sibTrans" cxnId="{FFFEB308-CD18-49C6-BC87-EA8CD1D2994F}">
      <dgm:prSet/>
      <dgm:spPr/>
      <dgm:t>
        <a:bodyPr/>
        <a:lstStyle/>
        <a:p>
          <a:endParaRPr lang="en-AU"/>
        </a:p>
      </dgm:t>
    </dgm:pt>
    <dgm:pt modelId="{2DC768D1-30E6-4798-A591-DB890C52268D}" type="pres">
      <dgm:prSet presAssocID="{EAC0DD47-E848-435B-A22D-AEA31A952E8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938D6E12-03EA-413B-9C55-CDD454422BED}" type="pres">
      <dgm:prSet presAssocID="{323E2164-8ED0-472C-81A9-1C6036BBB24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41C2647-DF32-46C7-B6B9-5028482C1262}" type="pres">
      <dgm:prSet presAssocID="{D3CE8FB8-67EB-4BF1-9048-4EEF250692D4}" presName="sibTrans" presStyleLbl="sibTrans2D1" presStyleIdx="0" presStyleCnt="5"/>
      <dgm:spPr/>
      <dgm:t>
        <a:bodyPr/>
        <a:lstStyle/>
        <a:p>
          <a:endParaRPr lang="en-AU"/>
        </a:p>
      </dgm:t>
    </dgm:pt>
    <dgm:pt modelId="{3E040C82-6DC6-41FD-B565-6BCE63087E40}" type="pres">
      <dgm:prSet presAssocID="{D3CE8FB8-67EB-4BF1-9048-4EEF250692D4}" presName="connectorText" presStyleLbl="sibTrans2D1" presStyleIdx="0" presStyleCnt="5"/>
      <dgm:spPr/>
      <dgm:t>
        <a:bodyPr/>
        <a:lstStyle/>
        <a:p>
          <a:endParaRPr lang="en-AU"/>
        </a:p>
      </dgm:t>
    </dgm:pt>
    <dgm:pt modelId="{ADCEE58B-689A-405B-9519-1DDDF2AA8D2F}" type="pres">
      <dgm:prSet presAssocID="{91450B68-4CEE-460B-920F-BAFC73B4BD9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3A32B4C-71E1-429A-9BD9-C232E544A0D7}" type="pres">
      <dgm:prSet presAssocID="{C1DB1156-1B20-4DE7-97E5-05257984FAF5}" presName="sibTrans" presStyleLbl="sibTrans2D1" presStyleIdx="1" presStyleCnt="5"/>
      <dgm:spPr/>
      <dgm:t>
        <a:bodyPr/>
        <a:lstStyle/>
        <a:p>
          <a:endParaRPr lang="en-AU"/>
        </a:p>
      </dgm:t>
    </dgm:pt>
    <dgm:pt modelId="{F22A8FCC-44C2-45CD-AE1D-470ABF2EA32C}" type="pres">
      <dgm:prSet presAssocID="{C1DB1156-1B20-4DE7-97E5-05257984FAF5}" presName="connectorText" presStyleLbl="sibTrans2D1" presStyleIdx="1" presStyleCnt="5"/>
      <dgm:spPr/>
      <dgm:t>
        <a:bodyPr/>
        <a:lstStyle/>
        <a:p>
          <a:endParaRPr lang="en-AU"/>
        </a:p>
      </dgm:t>
    </dgm:pt>
    <dgm:pt modelId="{869C387F-6048-46D4-98C7-5BF71BE4F609}" type="pres">
      <dgm:prSet presAssocID="{086B8D9E-9415-4482-A79F-976940850ED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785BBB9-F437-4405-881C-935E131848DE}" type="pres">
      <dgm:prSet presAssocID="{DDBDEEF2-42D6-48A8-83C1-8BB3491B9602}" presName="sibTrans" presStyleLbl="sibTrans2D1" presStyleIdx="2" presStyleCnt="5"/>
      <dgm:spPr/>
      <dgm:t>
        <a:bodyPr/>
        <a:lstStyle/>
        <a:p>
          <a:endParaRPr lang="en-AU"/>
        </a:p>
      </dgm:t>
    </dgm:pt>
    <dgm:pt modelId="{787539F6-099F-4AEF-958B-F0DDA82AAF47}" type="pres">
      <dgm:prSet presAssocID="{DDBDEEF2-42D6-48A8-83C1-8BB3491B9602}" presName="connectorText" presStyleLbl="sibTrans2D1" presStyleIdx="2" presStyleCnt="5"/>
      <dgm:spPr/>
      <dgm:t>
        <a:bodyPr/>
        <a:lstStyle/>
        <a:p>
          <a:endParaRPr lang="en-AU"/>
        </a:p>
      </dgm:t>
    </dgm:pt>
    <dgm:pt modelId="{E0667488-0A3B-4ABD-B3FC-FD3854831D4F}" type="pres">
      <dgm:prSet presAssocID="{EAA9DC3F-9A29-494C-8A81-207A287A388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8C0BAFF1-9159-4FB8-A0A7-34B9FBF69140}" type="pres">
      <dgm:prSet presAssocID="{88DE39F5-C259-4D5E-A9B6-D9A04313AD2A}" presName="sibTrans" presStyleLbl="sibTrans2D1" presStyleIdx="3" presStyleCnt="5"/>
      <dgm:spPr/>
      <dgm:t>
        <a:bodyPr/>
        <a:lstStyle/>
        <a:p>
          <a:endParaRPr lang="en-AU"/>
        </a:p>
      </dgm:t>
    </dgm:pt>
    <dgm:pt modelId="{E7388556-EE31-41AB-8618-8BC66FE7CC20}" type="pres">
      <dgm:prSet presAssocID="{88DE39F5-C259-4D5E-A9B6-D9A04313AD2A}" presName="connectorText" presStyleLbl="sibTrans2D1" presStyleIdx="3" presStyleCnt="5"/>
      <dgm:spPr/>
      <dgm:t>
        <a:bodyPr/>
        <a:lstStyle/>
        <a:p>
          <a:endParaRPr lang="en-AU"/>
        </a:p>
      </dgm:t>
    </dgm:pt>
    <dgm:pt modelId="{034BCDBB-C0CF-4928-AFDB-D5420A05F96E}" type="pres">
      <dgm:prSet presAssocID="{4C234575-B94A-4B79-918F-31A90CEC382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B93CFCE-15B4-41A5-856D-24DD4583093F}" type="pres">
      <dgm:prSet presAssocID="{F9301D4C-359C-428B-9A2A-0A2D13438107}" presName="sibTrans" presStyleLbl="sibTrans2D1" presStyleIdx="4" presStyleCnt="5"/>
      <dgm:spPr/>
      <dgm:t>
        <a:bodyPr/>
        <a:lstStyle/>
        <a:p>
          <a:endParaRPr lang="en-AU"/>
        </a:p>
      </dgm:t>
    </dgm:pt>
    <dgm:pt modelId="{44277A81-BB1C-4719-992D-1B68BD552083}" type="pres">
      <dgm:prSet presAssocID="{F9301D4C-359C-428B-9A2A-0A2D13438107}" presName="connectorText" presStyleLbl="sibTrans2D1" presStyleIdx="4" presStyleCnt="5"/>
      <dgm:spPr/>
      <dgm:t>
        <a:bodyPr/>
        <a:lstStyle/>
        <a:p>
          <a:endParaRPr lang="en-AU"/>
        </a:p>
      </dgm:t>
    </dgm:pt>
  </dgm:ptLst>
  <dgm:cxnLst>
    <dgm:cxn modelId="{5552B2EB-BEE3-41C9-9A99-B00EB11B46DB}" type="presOf" srcId="{DDBDEEF2-42D6-48A8-83C1-8BB3491B9602}" destId="{787539F6-099F-4AEF-958B-F0DDA82AAF47}" srcOrd="1" destOrd="0" presId="urn:microsoft.com/office/officeart/2005/8/layout/cycle2"/>
    <dgm:cxn modelId="{FFFEB308-CD18-49C6-BC87-EA8CD1D2994F}" srcId="{EAC0DD47-E848-435B-A22D-AEA31A952E80}" destId="{4C234575-B94A-4B79-918F-31A90CEC3820}" srcOrd="4" destOrd="0" parTransId="{B0D13702-6F33-41C7-BA97-A2797D9B95A9}" sibTransId="{F9301D4C-359C-428B-9A2A-0A2D13438107}"/>
    <dgm:cxn modelId="{294694D9-EB5B-4CD9-BFAD-8476260CF51E}" type="presOf" srcId="{D3CE8FB8-67EB-4BF1-9048-4EEF250692D4}" destId="{3E040C82-6DC6-41FD-B565-6BCE63087E40}" srcOrd="1" destOrd="0" presId="urn:microsoft.com/office/officeart/2005/8/layout/cycle2"/>
    <dgm:cxn modelId="{CD8D7F81-7515-4D00-9E2F-833112D37A21}" type="presOf" srcId="{C1DB1156-1B20-4DE7-97E5-05257984FAF5}" destId="{A3A32B4C-71E1-429A-9BD9-C232E544A0D7}" srcOrd="0" destOrd="0" presId="urn:microsoft.com/office/officeart/2005/8/layout/cycle2"/>
    <dgm:cxn modelId="{796679CD-9A1F-4790-8C3F-27DD67CD6E9B}" srcId="{EAC0DD47-E848-435B-A22D-AEA31A952E80}" destId="{086B8D9E-9415-4482-A79F-976940850ED9}" srcOrd="2" destOrd="0" parTransId="{DE84A02F-E30F-4C22-A85C-F6566E7883F9}" sibTransId="{DDBDEEF2-42D6-48A8-83C1-8BB3491B9602}"/>
    <dgm:cxn modelId="{37B9091A-CBBB-4A67-B738-F8E69AC7D2CA}" type="presOf" srcId="{086B8D9E-9415-4482-A79F-976940850ED9}" destId="{869C387F-6048-46D4-98C7-5BF71BE4F609}" srcOrd="0" destOrd="0" presId="urn:microsoft.com/office/officeart/2005/8/layout/cycle2"/>
    <dgm:cxn modelId="{184912A5-1860-49C3-A7D6-9962A36BE905}" type="presOf" srcId="{F9301D4C-359C-428B-9A2A-0A2D13438107}" destId="{EB93CFCE-15B4-41A5-856D-24DD4583093F}" srcOrd="0" destOrd="0" presId="urn:microsoft.com/office/officeart/2005/8/layout/cycle2"/>
    <dgm:cxn modelId="{52BB31F2-B429-4B3E-B5F0-CC9F6E97D498}" type="presOf" srcId="{EAC0DD47-E848-435B-A22D-AEA31A952E80}" destId="{2DC768D1-30E6-4798-A591-DB890C52268D}" srcOrd="0" destOrd="0" presId="urn:microsoft.com/office/officeart/2005/8/layout/cycle2"/>
    <dgm:cxn modelId="{CCA8E643-182A-4DFE-AFBC-F42BF738BF56}" type="presOf" srcId="{D3CE8FB8-67EB-4BF1-9048-4EEF250692D4}" destId="{D41C2647-DF32-46C7-B6B9-5028482C1262}" srcOrd="0" destOrd="0" presId="urn:microsoft.com/office/officeart/2005/8/layout/cycle2"/>
    <dgm:cxn modelId="{54ACBBFC-6DB2-4090-9325-DFEFE9481247}" srcId="{EAC0DD47-E848-435B-A22D-AEA31A952E80}" destId="{EAA9DC3F-9A29-494C-8A81-207A287A388B}" srcOrd="3" destOrd="0" parTransId="{A7C663B8-3BAE-4496-AB2E-E472577491A3}" sibTransId="{88DE39F5-C259-4D5E-A9B6-D9A04313AD2A}"/>
    <dgm:cxn modelId="{BBA91FB2-780E-4F4F-B020-DFE486D94BEF}" type="presOf" srcId="{EAA9DC3F-9A29-494C-8A81-207A287A388B}" destId="{E0667488-0A3B-4ABD-B3FC-FD3854831D4F}" srcOrd="0" destOrd="0" presId="urn:microsoft.com/office/officeart/2005/8/layout/cycle2"/>
    <dgm:cxn modelId="{285D54BA-6353-4F07-9E2B-CB3EA30C05B5}" type="presOf" srcId="{DDBDEEF2-42D6-48A8-83C1-8BB3491B9602}" destId="{E785BBB9-F437-4405-881C-935E131848DE}" srcOrd="0" destOrd="0" presId="urn:microsoft.com/office/officeart/2005/8/layout/cycle2"/>
    <dgm:cxn modelId="{6C74F086-6A21-4B77-A30C-C92FA0A5E01C}" srcId="{EAC0DD47-E848-435B-A22D-AEA31A952E80}" destId="{323E2164-8ED0-472C-81A9-1C6036BBB242}" srcOrd="0" destOrd="0" parTransId="{AAAAD442-78ED-43DB-BFA9-CC43D3058891}" sibTransId="{D3CE8FB8-67EB-4BF1-9048-4EEF250692D4}"/>
    <dgm:cxn modelId="{DE1CBD5D-F29F-4F97-9D8A-9B360999FA9E}" type="presOf" srcId="{F9301D4C-359C-428B-9A2A-0A2D13438107}" destId="{44277A81-BB1C-4719-992D-1B68BD552083}" srcOrd="1" destOrd="0" presId="urn:microsoft.com/office/officeart/2005/8/layout/cycle2"/>
    <dgm:cxn modelId="{8F0EC4B1-BFA8-4A83-BAEE-7CDB75051952}" type="presOf" srcId="{323E2164-8ED0-472C-81A9-1C6036BBB242}" destId="{938D6E12-03EA-413B-9C55-CDD454422BED}" srcOrd="0" destOrd="0" presId="urn:microsoft.com/office/officeart/2005/8/layout/cycle2"/>
    <dgm:cxn modelId="{24B1501D-9D41-43AC-9273-C1E22ADD835C}" type="presOf" srcId="{88DE39F5-C259-4D5E-A9B6-D9A04313AD2A}" destId="{8C0BAFF1-9159-4FB8-A0A7-34B9FBF69140}" srcOrd="0" destOrd="0" presId="urn:microsoft.com/office/officeart/2005/8/layout/cycle2"/>
    <dgm:cxn modelId="{5B575771-D499-4857-B116-8B6C59A2AEAF}" type="presOf" srcId="{C1DB1156-1B20-4DE7-97E5-05257984FAF5}" destId="{F22A8FCC-44C2-45CD-AE1D-470ABF2EA32C}" srcOrd="1" destOrd="0" presId="urn:microsoft.com/office/officeart/2005/8/layout/cycle2"/>
    <dgm:cxn modelId="{3B05823B-BEDE-4FEF-866B-F07DD8AB6BA4}" type="presOf" srcId="{91450B68-4CEE-460B-920F-BAFC73B4BD97}" destId="{ADCEE58B-689A-405B-9519-1DDDF2AA8D2F}" srcOrd="0" destOrd="0" presId="urn:microsoft.com/office/officeart/2005/8/layout/cycle2"/>
    <dgm:cxn modelId="{F4257A14-7FC6-406E-89C0-607AAF911150}" srcId="{EAC0DD47-E848-435B-A22D-AEA31A952E80}" destId="{91450B68-4CEE-460B-920F-BAFC73B4BD97}" srcOrd="1" destOrd="0" parTransId="{1647789B-D559-4E5B-867E-C340843861A1}" sibTransId="{C1DB1156-1B20-4DE7-97E5-05257984FAF5}"/>
    <dgm:cxn modelId="{B9591223-5A91-45F8-8457-A772723862B9}" type="presOf" srcId="{4C234575-B94A-4B79-918F-31A90CEC3820}" destId="{034BCDBB-C0CF-4928-AFDB-D5420A05F96E}" srcOrd="0" destOrd="0" presId="urn:microsoft.com/office/officeart/2005/8/layout/cycle2"/>
    <dgm:cxn modelId="{CFC3F31A-E259-4423-BB1B-D3C457848917}" type="presOf" srcId="{88DE39F5-C259-4D5E-A9B6-D9A04313AD2A}" destId="{E7388556-EE31-41AB-8618-8BC66FE7CC20}" srcOrd="1" destOrd="0" presId="urn:microsoft.com/office/officeart/2005/8/layout/cycle2"/>
    <dgm:cxn modelId="{24AABEEC-7A9A-4EFB-B8D9-B5CEC0BD9CED}" type="presParOf" srcId="{2DC768D1-30E6-4798-A591-DB890C52268D}" destId="{938D6E12-03EA-413B-9C55-CDD454422BED}" srcOrd="0" destOrd="0" presId="urn:microsoft.com/office/officeart/2005/8/layout/cycle2"/>
    <dgm:cxn modelId="{14063B55-FA3A-4296-A250-DE0455ED646D}" type="presParOf" srcId="{2DC768D1-30E6-4798-A591-DB890C52268D}" destId="{D41C2647-DF32-46C7-B6B9-5028482C1262}" srcOrd="1" destOrd="0" presId="urn:microsoft.com/office/officeart/2005/8/layout/cycle2"/>
    <dgm:cxn modelId="{1C043745-2213-4422-9DFF-41EFD09A08E6}" type="presParOf" srcId="{D41C2647-DF32-46C7-B6B9-5028482C1262}" destId="{3E040C82-6DC6-41FD-B565-6BCE63087E40}" srcOrd="0" destOrd="0" presId="urn:microsoft.com/office/officeart/2005/8/layout/cycle2"/>
    <dgm:cxn modelId="{2CD808EB-514B-4E4F-B9AB-B56AA6EED29C}" type="presParOf" srcId="{2DC768D1-30E6-4798-A591-DB890C52268D}" destId="{ADCEE58B-689A-405B-9519-1DDDF2AA8D2F}" srcOrd="2" destOrd="0" presId="urn:microsoft.com/office/officeart/2005/8/layout/cycle2"/>
    <dgm:cxn modelId="{4E8F1E04-6FF1-4BCB-B0B8-079F12CFE90E}" type="presParOf" srcId="{2DC768D1-30E6-4798-A591-DB890C52268D}" destId="{A3A32B4C-71E1-429A-9BD9-C232E544A0D7}" srcOrd="3" destOrd="0" presId="urn:microsoft.com/office/officeart/2005/8/layout/cycle2"/>
    <dgm:cxn modelId="{53480DDC-C7A7-4861-869A-100C98756EC6}" type="presParOf" srcId="{A3A32B4C-71E1-429A-9BD9-C232E544A0D7}" destId="{F22A8FCC-44C2-45CD-AE1D-470ABF2EA32C}" srcOrd="0" destOrd="0" presId="urn:microsoft.com/office/officeart/2005/8/layout/cycle2"/>
    <dgm:cxn modelId="{6DB2DCA5-E7A7-4156-A63C-F4C8DDDA19BE}" type="presParOf" srcId="{2DC768D1-30E6-4798-A591-DB890C52268D}" destId="{869C387F-6048-46D4-98C7-5BF71BE4F609}" srcOrd="4" destOrd="0" presId="urn:microsoft.com/office/officeart/2005/8/layout/cycle2"/>
    <dgm:cxn modelId="{4C24495C-211E-48F6-B1C2-3D9F175B571C}" type="presParOf" srcId="{2DC768D1-30E6-4798-A591-DB890C52268D}" destId="{E785BBB9-F437-4405-881C-935E131848DE}" srcOrd="5" destOrd="0" presId="urn:microsoft.com/office/officeart/2005/8/layout/cycle2"/>
    <dgm:cxn modelId="{BA4BED79-564B-4439-B957-012A060354D4}" type="presParOf" srcId="{E785BBB9-F437-4405-881C-935E131848DE}" destId="{787539F6-099F-4AEF-958B-F0DDA82AAF47}" srcOrd="0" destOrd="0" presId="urn:microsoft.com/office/officeart/2005/8/layout/cycle2"/>
    <dgm:cxn modelId="{C6B67C5F-04AB-4ABA-AEE2-F967D5276848}" type="presParOf" srcId="{2DC768D1-30E6-4798-A591-DB890C52268D}" destId="{E0667488-0A3B-4ABD-B3FC-FD3854831D4F}" srcOrd="6" destOrd="0" presId="urn:microsoft.com/office/officeart/2005/8/layout/cycle2"/>
    <dgm:cxn modelId="{04749330-D8BD-4388-A69C-3086F5BA9FEF}" type="presParOf" srcId="{2DC768D1-30E6-4798-A591-DB890C52268D}" destId="{8C0BAFF1-9159-4FB8-A0A7-34B9FBF69140}" srcOrd="7" destOrd="0" presId="urn:microsoft.com/office/officeart/2005/8/layout/cycle2"/>
    <dgm:cxn modelId="{DD4EFDA2-73A1-4035-AFB5-42F11F18E084}" type="presParOf" srcId="{8C0BAFF1-9159-4FB8-A0A7-34B9FBF69140}" destId="{E7388556-EE31-41AB-8618-8BC66FE7CC20}" srcOrd="0" destOrd="0" presId="urn:microsoft.com/office/officeart/2005/8/layout/cycle2"/>
    <dgm:cxn modelId="{80F3A4FC-21CC-4E5E-A735-BACC6DA92062}" type="presParOf" srcId="{2DC768D1-30E6-4798-A591-DB890C52268D}" destId="{034BCDBB-C0CF-4928-AFDB-D5420A05F96E}" srcOrd="8" destOrd="0" presId="urn:microsoft.com/office/officeart/2005/8/layout/cycle2"/>
    <dgm:cxn modelId="{40FDF991-B5B3-40D7-82CA-CEB5BC47BAB9}" type="presParOf" srcId="{2DC768D1-30E6-4798-A591-DB890C52268D}" destId="{EB93CFCE-15B4-41A5-856D-24DD4583093F}" srcOrd="9" destOrd="0" presId="urn:microsoft.com/office/officeart/2005/8/layout/cycle2"/>
    <dgm:cxn modelId="{41B82442-2613-4BE7-A0D5-EE2A2B9E909A}" type="presParOf" srcId="{EB93CFCE-15B4-41A5-856D-24DD4583093F}" destId="{44277A81-BB1C-4719-992D-1B68BD55208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AFB7DB-177C-4E3C-8A6E-6E0A6465B2A7}">
      <dsp:nvSpPr>
        <dsp:cNvPr id="0" name=""/>
        <dsp:cNvSpPr/>
      </dsp:nvSpPr>
      <dsp:spPr>
        <a:xfrm>
          <a:off x="3594" y="1344443"/>
          <a:ext cx="1634325" cy="749787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b="1" kern="1200" dirty="0" smtClean="0"/>
            <a:t>Mission</a:t>
          </a:r>
          <a:endParaRPr lang="en-AU" sz="2000" b="1" kern="1200" dirty="0"/>
        </a:p>
      </dsp:txBody>
      <dsp:txXfrm>
        <a:off x="3594" y="1344443"/>
        <a:ext cx="1634325" cy="499858"/>
      </dsp:txXfrm>
    </dsp:sp>
    <dsp:sp modelId="{C78D5138-2D79-4245-BA6A-5821BEA0AFAB}">
      <dsp:nvSpPr>
        <dsp:cNvPr id="0" name=""/>
        <dsp:cNvSpPr/>
      </dsp:nvSpPr>
      <dsp:spPr>
        <a:xfrm>
          <a:off x="338335" y="1844301"/>
          <a:ext cx="1634325" cy="14114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700" kern="1200" dirty="0" smtClean="0"/>
            <a:t>Purpose</a:t>
          </a:r>
          <a:endParaRPr lang="en-A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700" kern="1200" dirty="0" smtClean="0"/>
            <a:t>Motto</a:t>
          </a:r>
          <a:endParaRPr lang="en-A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700" kern="1200" dirty="0" smtClean="0"/>
            <a:t>Vision</a:t>
          </a:r>
          <a:endParaRPr lang="en-AU" sz="1700" kern="1200" dirty="0"/>
        </a:p>
      </dsp:txBody>
      <dsp:txXfrm>
        <a:off x="379674" y="1885640"/>
        <a:ext cx="1551647" cy="1328747"/>
      </dsp:txXfrm>
    </dsp:sp>
    <dsp:sp modelId="{2A0090FF-778F-474E-9F9D-7637EF1D0E02}">
      <dsp:nvSpPr>
        <dsp:cNvPr id="0" name=""/>
        <dsp:cNvSpPr/>
      </dsp:nvSpPr>
      <dsp:spPr>
        <a:xfrm>
          <a:off x="1885677" y="1390922"/>
          <a:ext cx="525246" cy="4068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/>
        </a:p>
      </dsp:txBody>
      <dsp:txXfrm>
        <a:off x="1885677" y="1472302"/>
        <a:ext cx="403176" cy="244139"/>
      </dsp:txXfrm>
    </dsp:sp>
    <dsp:sp modelId="{1D8B2C6E-A9B3-4A57-8F5B-3293F3A47A64}">
      <dsp:nvSpPr>
        <dsp:cNvPr id="0" name=""/>
        <dsp:cNvSpPr/>
      </dsp:nvSpPr>
      <dsp:spPr>
        <a:xfrm>
          <a:off x="2628950" y="1344443"/>
          <a:ext cx="1634325" cy="749787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b="1" kern="1200" dirty="0" smtClean="0"/>
            <a:t>Practices</a:t>
          </a:r>
          <a:endParaRPr lang="en-AU" sz="2000" b="1" kern="1200" dirty="0"/>
        </a:p>
      </dsp:txBody>
      <dsp:txXfrm>
        <a:off x="2628950" y="1344443"/>
        <a:ext cx="1634325" cy="499858"/>
      </dsp:txXfrm>
    </dsp:sp>
    <dsp:sp modelId="{A4E1ED32-A53E-486F-AA28-729A7614E48F}">
      <dsp:nvSpPr>
        <dsp:cNvPr id="0" name=""/>
        <dsp:cNvSpPr/>
      </dsp:nvSpPr>
      <dsp:spPr>
        <a:xfrm>
          <a:off x="2963692" y="1844301"/>
          <a:ext cx="1634325" cy="14114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700" kern="1200" dirty="0" smtClean="0"/>
            <a:t>Structures</a:t>
          </a:r>
          <a:endParaRPr lang="en-A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700" kern="1200" dirty="0" smtClean="0"/>
            <a:t>Systems</a:t>
          </a:r>
          <a:endParaRPr lang="en-A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700" kern="1200" dirty="0" smtClean="0"/>
            <a:t>Technologies</a:t>
          </a:r>
          <a:endParaRPr lang="en-A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700" kern="1200" dirty="0" smtClean="0"/>
            <a:t>Leadership</a:t>
          </a:r>
          <a:endParaRPr lang="en-AU" sz="1700" kern="1200" dirty="0"/>
        </a:p>
      </dsp:txBody>
      <dsp:txXfrm>
        <a:off x="3005031" y="1885640"/>
        <a:ext cx="1551647" cy="1328747"/>
      </dsp:txXfrm>
    </dsp:sp>
    <dsp:sp modelId="{78D7D99C-FE77-49F2-8FBC-418591FACA62}">
      <dsp:nvSpPr>
        <dsp:cNvPr id="0" name=""/>
        <dsp:cNvSpPr/>
      </dsp:nvSpPr>
      <dsp:spPr>
        <a:xfrm>
          <a:off x="4511033" y="1390922"/>
          <a:ext cx="525246" cy="4068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/>
        </a:p>
      </dsp:txBody>
      <dsp:txXfrm>
        <a:off x="4511033" y="1472302"/>
        <a:ext cx="403176" cy="244139"/>
      </dsp:txXfrm>
    </dsp:sp>
    <dsp:sp modelId="{35D73268-4106-4DE1-970C-22A78CAA8CDD}">
      <dsp:nvSpPr>
        <dsp:cNvPr id="0" name=""/>
        <dsp:cNvSpPr/>
      </dsp:nvSpPr>
      <dsp:spPr>
        <a:xfrm>
          <a:off x="5254307" y="1344443"/>
          <a:ext cx="1634325" cy="749787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b="1" kern="1200" dirty="0" smtClean="0"/>
            <a:t>Outcomes</a:t>
          </a:r>
          <a:endParaRPr lang="en-AU" sz="2000" b="1" kern="1200" dirty="0"/>
        </a:p>
      </dsp:txBody>
      <dsp:txXfrm>
        <a:off x="5254307" y="1344443"/>
        <a:ext cx="1634325" cy="499858"/>
      </dsp:txXfrm>
    </dsp:sp>
    <dsp:sp modelId="{597D5B1D-106C-43AF-BCC8-40657D4C8933}">
      <dsp:nvSpPr>
        <dsp:cNvPr id="0" name=""/>
        <dsp:cNvSpPr/>
      </dsp:nvSpPr>
      <dsp:spPr>
        <a:xfrm>
          <a:off x="5589048" y="1844301"/>
          <a:ext cx="1634325" cy="14114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700" kern="1200" dirty="0" smtClean="0"/>
            <a:t>External</a:t>
          </a:r>
          <a:endParaRPr lang="en-A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700" kern="1200" dirty="0" smtClean="0"/>
            <a:t>Internal</a:t>
          </a:r>
          <a:endParaRPr lang="en-AU" sz="1700" kern="1200" dirty="0"/>
        </a:p>
      </dsp:txBody>
      <dsp:txXfrm>
        <a:off x="5630387" y="1885640"/>
        <a:ext cx="1551647" cy="13287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8D6E12-03EA-413B-9C55-CDD454422BED}">
      <dsp:nvSpPr>
        <dsp:cNvPr id="0" name=""/>
        <dsp:cNvSpPr/>
      </dsp:nvSpPr>
      <dsp:spPr>
        <a:xfrm>
          <a:off x="1690031" y="1078"/>
          <a:ext cx="1060199" cy="1060199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200" b="1" kern="1200" dirty="0" smtClean="0"/>
            <a:t>Mission: Excellence</a:t>
          </a:r>
          <a:endParaRPr lang="en-AU" sz="1200" b="1" kern="1200" dirty="0"/>
        </a:p>
      </dsp:txBody>
      <dsp:txXfrm>
        <a:off x="1845294" y="156341"/>
        <a:ext cx="749673" cy="749673"/>
      </dsp:txXfrm>
    </dsp:sp>
    <dsp:sp modelId="{D41C2647-DF32-46C7-B6B9-5028482C1262}">
      <dsp:nvSpPr>
        <dsp:cNvPr id="0" name=""/>
        <dsp:cNvSpPr/>
      </dsp:nvSpPr>
      <dsp:spPr>
        <a:xfrm rot="2160000">
          <a:off x="2716577" y="815120"/>
          <a:ext cx="281225" cy="3578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000" kern="1200"/>
        </a:p>
      </dsp:txBody>
      <dsp:txXfrm>
        <a:off x="2724633" y="861888"/>
        <a:ext cx="196858" cy="214691"/>
      </dsp:txXfrm>
    </dsp:sp>
    <dsp:sp modelId="{ADCEE58B-689A-405B-9519-1DDDF2AA8D2F}">
      <dsp:nvSpPr>
        <dsp:cNvPr id="0" name=""/>
        <dsp:cNvSpPr/>
      </dsp:nvSpPr>
      <dsp:spPr>
        <a:xfrm>
          <a:off x="2977027" y="936135"/>
          <a:ext cx="1060199" cy="1060199"/>
        </a:xfrm>
        <a:prstGeom prst="ellipse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200" b="1" kern="1200" dirty="0" smtClean="0"/>
            <a:t>Culture: Non-supportive &amp; directive</a:t>
          </a:r>
          <a:endParaRPr lang="en-AU" sz="1200" b="1" kern="1200" dirty="0"/>
        </a:p>
      </dsp:txBody>
      <dsp:txXfrm>
        <a:off x="3132290" y="1091398"/>
        <a:ext cx="749673" cy="749673"/>
      </dsp:txXfrm>
    </dsp:sp>
    <dsp:sp modelId="{A3A32B4C-71E1-429A-9BD9-C232E544A0D7}">
      <dsp:nvSpPr>
        <dsp:cNvPr id="0" name=""/>
        <dsp:cNvSpPr/>
      </dsp:nvSpPr>
      <dsp:spPr>
        <a:xfrm rot="6480000">
          <a:off x="3123179" y="2036234"/>
          <a:ext cx="281225" cy="3578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000" kern="1200"/>
        </a:p>
      </dsp:txBody>
      <dsp:txXfrm rot="10800000">
        <a:off x="3178398" y="2067678"/>
        <a:ext cx="196858" cy="214691"/>
      </dsp:txXfrm>
    </dsp:sp>
    <dsp:sp modelId="{869C387F-6048-46D4-98C7-5BF71BE4F609}">
      <dsp:nvSpPr>
        <dsp:cNvPr id="0" name=""/>
        <dsp:cNvSpPr/>
      </dsp:nvSpPr>
      <dsp:spPr>
        <a:xfrm>
          <a:off x="2485438" y="2449089"/>
          <a:ext cx="1060199" cy="1060199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200" b="1" kern="1200" dirty="0" smtClean="0"/>
            <a:t>Staff: Focus on ‘coping’</a:t>
          </a:r>
          <a:endParaRPr lang="en-AU" sz="1200" b="1" kern="1200" dirty="0"/>
        </a:p>
      </dsp:txBody>
      <dsp:txXfrm>
        <a:off x="2640701" y="2604352"/>
        <a:ext cx="749673" cy="749673"/>
      </dsp:txXfrm>
    </dsp:sp>
    <dsp:sp modelId="{E785BBB9-F437-4405-881C-935E131848DE}">
      <dsp:nvSpPr>
        <dsp:cNvPr id="0" name=""/>
        <dsp:cNvSpPr/>
      </dsp:nvSpPr>
      <dsp:spPr>
        <a:xfrm rot="10800000">
          <a:off x="2087477" y="2800280"/>
          <a:ext cx="281225" cy="3578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000" kern="1200"/>
        </a:p>
      </dsp:txBody>
      <dsp:txXfrm rot="10800000">
        <a:off x="2171844" y="2871843"/>
        <a:ext cx="196858" cy="214691"/>
      </dsp:txXfrm>
    </dsp:sp>
    <dsp:sp modelId="{E0667488-0A3B-4ABD-B3FC-FD3854831D4F}">
      <dsp:nvSpPr>
        <dsp:cNvPr id="0" name=""/>
        <dsp:cNvSpPr/>
      </dsp:nvSpPr>
      <dsp:spPr>
        <a:xfrm>
          <a:off x="894624" y="2449089"/>
          <a:ext cx="1060199" cy="1060199"/>
        </a:xfrm>
        <a:prstGeom prst="ellipse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200" b="1" kern="1200" dirty="0" smtClean="0"/>
            <a:t>Staff emotions: Stress</a:t>
          </a:r>
          <a:endParaRPr lang="en-AU" sz="1200" b="1" kern="1200" dirty="0"/>
        </a:p>
      </dsp:txBody>
      <dsp:txXfrm>
        <a:off x="1049887" y="2604352"/>
        <a:ext cx="749673" cy="749673"/>
      </dsp:txXfrm>
    </dsp:sp>
    <dsp:sp modelId="{8C0BAFF1-9159-4FB8-A0A7-34B9FBF69140}">
      <dsp:nvSpPr>
        <dsp:cNvPr id="0" name=""/>
        <dsp:cNvSpPr/>
      </dsp:nvSpPr>
      <dsp:spPr>
        <a:xfrm rot="15120000">
          <a:off x="1040776" y="2051373"/>
          <a:ext cx="281225" cy="3578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000" kern="1200"/>
        </a:p>
      </dsp:txBody>
      <dsp:txXfrm rot="10800000">
        <a:off x="1095995" y="2163055"/>
        <a:ext cx="196858" cy="214691"/>
      </dsp:txXfrm>
    </dsp:sp>
    <dsp:sp modelId="{034BCDBB-C0CF-4928-AFDB-D5420A05F96E}">
      <dsp:nvSpPr>
        <dsp:cNvPr id="0" name=""/>
        <dsp:cNvSpPr/>
      </dsp:nvSpPr>
      <dsp:spPr>
        <a:xfrm>
          <a:off x="403036" y="936135"/>
          <a:ext cx="1060199" cy="1060199"/>
        </a:xfrm>
        <a:prstGeom prst="ellipse">
          <a:avLst/>
        </a:prstGeom>
        <a:solidFill>
          <a:schemeClr val="tx1">
            <a:lumMod val="85000"/>
            <a:lumOff val="1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200" b="1" kern="1200" dirty="0" smtClean="0"/>
            <a:t>Customers: Quality service</a:t>
          </a:r>
          <a:endParaRPr lang="en-AU" sz="1200" b="1" kern="1200" dirty="0"/>
        </a:p>
      </dsp:txBody>
      <dsp:txXfrm>
        <a:off x="558299" y="1091398"/>
        <a:ext cx="749673" cy="749673"/>
      </dsp:txXfrm>
    </dsp:sp>
    <dsp:sp modelId="{EB93CFCE-15B4-41A5-856D-24DD4583093F}">
      <dsp:nvSpPr>
        <dsp:cNvPr id="0" name=""/>
        <dsp:cNvSpPr/>
      </dsp:nvSpPr>
      <dsp:spPr>
        <a:xfrm rot="19440000">
          <a:off x="1429581" y="824476"/>
          <a:ext cx="281225" cy="3578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000" kern="1200"/>
        </a:p>
      </dsp:txBody>
      <dsp:txXfrm>
        <a:off x="1437637" y="920834"/>
        <a:ext cx="196858" cy="2146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8D6E12-03EA-413B-9C55-CDD454422BED}">
      <dsp:nvSpPr>
        <dsp:cNvPr id="0" name=""/>
        <dsp:cNvSpPr/>
      </dsp:nvSpPr>
      <dsp:spPr>
        <a:xfrm>
          <a:off x="1690031" y="1078"/>
          <a:ext cx="1060199" cy="1060199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200" b="1" kern="1200" dirty="0" smtClean="0"/>
            <a:t>Mission: Excellence</a:t>
          </a:r>
          <a:endParaRPr lang="en-AU" sz="1200" b="1" kern="1200" dirty="0"/>
        </a:p>
      </dsp:txBody>
      <dsp:txXfrm>
        <a:off x="1845294" y="156341"/>
        <a:ext cx="749673" cy="749673"/>
      </dsp:txXfrm>
    </dsp:sp>
    <dsp:sp modelId="{D41C2647-DF32-46C7-B6B9-5028482C1262}">
      <dsp:nvSpPr>
        <dsp:cNvPr id="0" name=""/>
        <dsp:cNvSpPr/>
      </dsp:nvSpPr>
      <dsp:spPr>
        <a:xfrm rot="2160000">
          <a:off x="2716577" y="815120"/>
          <a:ext cx="281225" cy="3578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000" kern="1200"/>
        </a:p>
      </dsp:txBody>
      <dsp:txXfrm>
        <a:off x="2724633" y="861888"/>
        <a:ext cx="196858" cy="214691"/>
      </dsp:txXfrm>
    </dsp:sp>
    <dsp:sp modelId="{ADCEE58B-689A-405B-9519-1DDDF2AA8D2F}">
      <dsp:nvSpPr>
        <dsp:cNvPr id="0" name=""/>
        <dsp:cNvSpPr/>
      </dsp:nvSpPr>
      <dsp:spPr>
        <a:xfrm>
          <a:off x="2977027" y="936135"/>
          <a:ext cx="1060199" cy="1060199"/>
        </a:xfrm>
        <a:prstGeom prst="ellipse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200" b="1" kern="1200" dirty="0" smtClean="0"/>
            <a:t>Culture: Supportive &amp; inclusive</a:t>
          </a:r>
          <a:endParaRPr lang="en-AU" sz="1200" b="1" kern="1200" dirty="0"/>
        </a:p>
      </dsp:txBody>
      <dsp:txXfrm>
        <a:off x="3132290" y="1091398"/>
        <a:ext cx="749673" cy="749673"/>
      </dsp:txXfrm>
    </dsp:sp>
    <dsp:sp modelId="{A3A32B4C-71E1-429A-9BD9-C232E544A0D7}">
      <dsp:nvSpPr>
        <dsp:cNvPr id="0" name=""/>
        <dsp:cNvSpPr/>
      </dsp:nvSpPr>
      <dsp:spPr>
        <a:xfrm rot="6480000">
          <a:off x="3123179" y="2036234"/>
          <a:ext cx="281225" cy="3578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000" kern="1200"/>
        </a:p>
      </dsp:txBody>
      <dsp:txXfrm rot="10800000">
        <a:off x="3178398" y="2067678"/>
        <a:ext cx="196858" cy="214691"/>
      </dsp:txXfrm>
    </dsp:sp>
    <dsp:sp modelId="{869C387F-6048-46D4-98C7-5BF71BE4F609}">
      <dsp:nvSpPr>
        <dsp:cNvPr id="0" name=""/>
        <dsp:cNvSpPr/>
      </dsp:nvSpPr>
      <dsp:spPr>
        <a:xfrm>
          <a:off x="2485438" y="2449089"/>
          <a:ext cx="1060199" cy="1060199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200" b="1" kern="1200" dirty="0" smtClean="0"/>
            <a:t>Staff: Strive for excellence</a:t>
          </a:r>
          <a:endParaRPr lang="en-AU" sz="1200" b="1" kern="1200" dirty="0"/>
        </a:p>
      </dsp:txBody>
      <dsp:txXfrm>
        <a:off x="2640701" y="2604352"/>
        <a:ext cx="749673" cy="749673"/>
      </dsp:txXfrm>
    </dsp:sp>
    <dsp:sp modelId="{E785BBB9-F437-4405-881C-935E131848DE}">
      <dsp:nvSpPr>
        <dsp:cNvPr id="0" name=""/>
        <dsp:cNvSpPr/>
      </dsp:nvSpPr>
      <dsp:spPr>
        <a:xfrm rot="10800000">
          <a:off x="2087477" y="2800280"/>
          <a:ext cx="281225" cy="3578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000" kern="1200"/>
        </a:p>
      </dsp:txBody>
      <dsp:txXfrm rot="10800000">
        <a:off x="2171844" y="2871843"/>
        <a:ext cx="196858" cy="214691"/>
      </dsp:txXfrm>
    </dsp:sp>
    <dsp:sp modelId="{E0667488-0A3B-4ABD-B3FC-FD3854831D4F}">
      <dsp:nvSpPr>
        <dsp:cNvPr id="0" name=""/>
        <dsp:cNvSpPr/>
      </dsp:nvSpPr>
      <dsp:spPr>
        <a:xfrm>
          <a:off x="894624" y="2449089"/>
          <a:ext cx="1060199" cy="1060199"/>
        </a:xfrm>
        <a:prstGeom prst="ellipse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200" b="1" kern="1200" dirty="0" smtClean="0"/>
            <a:t>Staff emotions: Fulfilment</a:t>
          </a:r>
          <a:endParaRPr lang="en-AU" sz="1200" b="1" kern="1200" dirty="0"/>
        </a:p>
      </dsp:txBody>
      <dsp:txXfrm>
        <a:off x="1049887" y="2604352"/>
        <a:ext cx="749673" cy="749673"/>
      </dsp:txXfrm>
    </dsp:sp>
    <dsp:sp modelId="{8C0BAFF1-9159-4FB8-A0A7-34B9FBF69140}">
      <dsp:nvSpPr>
        <dsp:cNvPr id="0" name=""/>
        <dsp:cNvSpPr/>
      </dsp:nvSpPr>
      <dsp:spPr>
        <a:xfrm rot="15120000">
          <a:off x="1040776" y="2051373"/>
          <a:ext cx="281225" cy="3578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000" kern="1200"/>
        </a:p>
      </dsp:txBody>
      <dsp:txXfrm rot="10800000">
        <a:off x="1095995" y="2163055"/>
        <a:ext cx="196858" cy="214691"/>
      </dsp:txXfrm>
    </dsp:sp>
    <dsp:sp modelId="{034BCDBB-C0CF-4928-AFDB-D5420A05F96E}">
      <dsp:nvSpPr>
        <dsp:cNvPr id="0" name=""/>
        <dsp:cNvSpPr/>
      </dsp:nvSpPr>
      <dsp:spPr>
        <a:xfrm>
          <a:off x="403036" y="936135"/>
          <a:ext cx="1060199" cy="1060199"/>
        </a:xfrm>
        <a:prstGeom prst="ellipse">
          <a:avLst/>
        </a:prstGeom>
        <a:solidFill>
          <a:schemeClr val="tx1">
            <a:lumMod val="85000"/>
            <a:lumOff val="1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200" b="1" kern="1200" dirty="0" smtClean="0"/>
            <a:t>Customers: Quality service</a:t>
          </a:r>
          <a:endParaRPr lang="en-AU" sz="1200" b="1" kern="1200" dirty="0"/>
        </a:p>
      </dsp:txBody>
      <dsp:txXfrm>
        <a:off x="558299" y="1091398"/>
        <a:ext cx="749673" cy="749673"/>
      </dsp:txXfrm>
    </dsp:sp>
    <dsp:sp modelId="{EB93CFCE-15B4-41A5-856D-24DD4583093F}">
      <dsp:nvSpPr>
        <dsp:cNvPr id="0" name=""/>
        <dsp:cNvSpPr/>
      </dsp:nvSpPr>
      <dsp:spPr>
        <a:xfrm rot="19440000">
          <a:off x="1429581" y="824476"/>
          <a:ext cx="281225" cy="3578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000" kern="1200"/>
        </a:p>
      </dsp:txBody>
      <dsp:txXfrm>
        <a:off x="1437637" y="920834"/>
        <a:ext cx="196858" cy="2146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4653" cy="4952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36055" y="0"/>
            <a:ext cx="2934653" cy="4952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00C17E-5D24-4C86-993D-30DF17E0186D}" type="datetimeFigureOut">
              <a:rPr lang="en-AU" smtClean="0"/>
              <a:t>16/06/2014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2950"/>
            <a:ext cx="6604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7228" y="4704596"/>
            <a:ext cx="5417820" cy="4456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7473"/>
            <a:ext cx="2934653" cy="4952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36055" y="9407473"/>
            <a:ext cx="2934653" cy="4952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466FF0-F79D-4894-931C-1ACF3A76D8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6290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66FF0-F79D-4894-931C-1ACF3A76D8E3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857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66FF0-F79D-4894-931C-1ACF3A76D8E3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6567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66FF0-F79D-4894-931C-1ACF3A76D8E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2465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66FF0-F79D-4894-931C-1ACF3A76D8E3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5627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1176CD79-93B8-4963-A771-9C52E476F228}" type="slidenum">
              <a:rPr lang="en-US" sz="1200" b="0" smtClean="0"/>
              <a:pPr/>
              <a:t>12</a:t>
            </a:fld>
            <a:endParaRPr lang="en-US" sz="1200" b="0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74688"/>
            <a:ext cx="6110287" cy="3438525"/>
          </a:xfrm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5825" y="4346575"/>
            <a:ext cx="5086350" cy="4129088"/>
          </a:xfrm>
          <a:noFill/>
        </p:spPr>
        <p:txBody>
          <a:bodyPr lIns="89759" tIns="44880" rIns="89759" bIns="44880"/>
          <a:lstStyle/>
          <a:p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787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1176CD79-93B8-4963-A771-9C52E476F228}" type="slidenum">
              <a:rPr lang="en-US" sz="1200" b="0" smtClean="0"/>
              <a:pPr/>
              <a:t>13</a:t>
            </a:fld>
            <a:endParaRPr lang="en-US" sz="1200" b="0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74688"/>
            <a:ext cx="6110287" cy="3438525"/>
          </a:xfrm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5825" y="4346575"/>
            <a:ext cx="5086350" cy="4129088"/>
          </a:xfrm>
          <a:noFill/>
        </p:spPr>
        <p:txBody>
          <a:bodyPr lIns="89759" tIns="44880" rIns="89759" bIns="44880"/>
          <a:lstStyle/>
          <a:p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703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F260BA-404A-421F-BFEF-85134188686A}" type="slidenum">
              <a:rPr lang="en-US" sz="1200" b="0"/>
              <a:pPr/>
              <a:t>17</a:t>
            </a:fld>
            <a:endParaRPr lang="en-US" sz="1200" b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664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owerpoint cove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5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380650" cy="3394472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1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83666" y="154783"/>
            <a:ext cx="1468791" cy="3290888"/>
          </a:xfrm>
        </p:spPr>
        <p:txBody>
          <a:bodyPr vert="eaVert" anchor="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715454" cy="3290888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09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‹#›</a:t>
            </a:fld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-12898" y="3003798"/>
            <a:ext cx="2208634" cy="21397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78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97EE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375477"/>
                </a:solidFill>
              </a:defRPr>
            </a:lvl1pPr>
            <a:lvl2pPr>
              <a:defRPr>
                <a:solidFill>
                  <a:srgbClr val="375477"/>
                </a:solidFill>
              </a:defRPr>
            </a:lvl2pPr>
            <a:lvl3pPr>
              <a:defRPr>
                <a:solidFill>
                  <a:srgbClr val="375477"/>
                </a:solidFill>
              </a:defRPr>
            </a:lvl3pPr>
            <a:lvl4pPr>
              <a:defRPr>
                <a:solidFill>
                  <a:srgbClr val="375477"/>
                </a:solidFill>
              </a:defRPr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>
                <a:solidFill>
                  <a:srgbClr val="375477"/>
                </a:solidFill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pPr>
            <a:r>
              <a:rPr lang="en-AU" dirty="0" smtClean="0"/>
              <a:t>Fifth </a:t>
            </a:r>
            <a:r>
              <a:rPr lang="en-AU" dirty="0" err="1" smtClean="0"/>
              <a:t>levelClick</a:t>
            </a:r>
            <a:r>
              <a:rPr lang="en-AU" dirty="0" smtClean="0"/>
              <a:t> to edit Master title style</a:t>
            </a:r>
            <a:endParaRPr lang="en-US" dirty="0" smtClean="0"/>
          </a:p>
          <a:p>
            <a:pPr lvl="4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375477"/>
                </a:solidFill>
              </a:defRPr>
            </a:lvl1pPr>
          </a:lstStyle>
          <a:p>
            <a:fld id="{F3F77882-FD6F-1940-BF15-A3E3C7C2C4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24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owerpoint chapte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41291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667816"/>
            <a:ext cx="7772400" cy="1021556"/>
          </a:xfrm>
        </p:spPr>
        <p:txBody>
          <a:bodyPr anchor="t">
            <a:normAutofit/>
          </a:bodyPr>
          <a:lstStyle>
            <a:lvl1pPr algn="l">
              <a:defRPr sz="3600" b="1" cap="all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689373"/>
            <a:ext cx="7772400" cy="1125140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B8CBE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2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72275"/>
            <a:ext cx="4038600" cy="2545556"/>
          </a:xfrm>
        </p:spPr>
        <p:txBody>
          <a:bodyPr/>
          <a:lstStyle>
            <a:lvl1pPr>
              <a:defRPr sz="2800">
                <a:solidFill>
                  <a:srgbClr val="375477"/>
                </a:solidFill>
              </a:defRPr>
            </a:lvl1pPr>
            <a:lvl2pPr>
              <a:defRPr sz="2400">
                <a:solidFill>
                  <a:srgbClr val="375477"/>
                </a:solidFill>
              </a:defRPr>
            </a:lvl2pPr>
            <a:lvl3pPr>
              <a:defRPr sz="2000">
                <a:solidFill>
                  <a:srgbClr val="375477"/>
                </a:solidFill>
              </a:defRPr>
            </a:lvl3pPr>
            <a:lvl4pPr>
              <a:defRPr sz="1800">
                <a:solidFill>
                  <a:srgbClr val="375477"/>
                </a:solidFill>
              </a:defRPr>
            </a:lvl4pPr>
            <a:lvl5pPr>
              <a:defRPr sz="1800">
                <a:solidFill>
                  <a:srgbClr val="375477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72275"/>
            <a:ext cx="4038600" cy="2545556"/>
          </a:xfrm>
        </p:spPr>
        <p:txBody>
          <a:bodyPr/>
          <a:lstStyle>
            <a:lvl1pPr>
              <a:defRPr sz="2800">
                <a:solidFill>
                  <a:srgbClr val="375477"/>
                </a:solidFill>
              </a:defRPr>
            </a:lvl1pPr>
            <a:lvl2pPr>
              <a:defRPr sz="2400">
                <a:solidFill>
                  <a:srgbClr val="375477"/>
                </a:solidFill>
              </a:defRPr>
            </a:lvl2pPr>
            <a:lvl3pPr>
              <a:defRPr sz="2000">
                <a:solidFill>
                  <a:srgbClr val="375477"/>
                </a:solidFill>
              </a:defRPr>
            </a:lvl3pPr>
            <a:lvl4pPr>
              <a:defRPr sz="1800">
                <a:solidFill>
                  <a:srgbClr val="375477"/>
                </a:solidFill>
              </a:defRPr>
            </a:lvl4pPr>
            <a:lvl5pPr>
              <a:defRPr sz="1800">
                <a:solidFill>
                  <a:srgbClr val="375477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91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0" i="0">
                <a:solidFill>
                  <a:srgbClr val="375477"/>
                </a:solidFill>
                <a:latin typeface="Myriad Pro Light"/>
                <a:cs typeface="Myriad Pro Ligh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08916"/>
            <a:ext cx="4040188" cy="2963466"/>
          </a:xfrm>
        </p:spPr>
        <p:txBody>
          <a:bodyPr/>
          <a:lstStyle>
            <a:lvl1pPr>
              <a:defRPr sz="2000">
                <a:solidFill>
                  <a:srgbClr val="375477"/>
                </a:solidFill>
              </a:defRPr>
            </a:lvl1pPr>
            <a:lvl2pPr>
              <a:defRPr sz="1800">
                <a:solidFill>
                  <a:srgbClr val="375477"/>
                </a:solidFill>
              </a:defRPr>
            </a:lvl2pPr>
            <a:lvl3pPr>
              <a:defRPr sz="1600">
                <a:solidFill>
                  <a:srgbClr val="375477"/>
                </a:solidFill>
              </a:defRPr>
            </a:lvl3pPr>
            <a:lvl4pPr>
              <a:defRPr sz="1400">
                <a:solidFill>
                  <a:srgbClr val="375477"/>
                </a:solidFill>
              </a:defRPr>
            </a:lvl4pPr>
            <a:lvl5pPr>
              <a:defRPr sz="1200">
                <a:solidFill>
                  <a:srgbClr val="375477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0" i="0">
                <a:solidFill>
                  <a:srgbClr val="375477"/>
                </a:solidFill>
                <a:latin typeface="Myriad Pro Light"/>
                <a:cs typeface="Myriad Pro Ligh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708916"/>
            <a:ext cx="4041775" cy="2963466"/>
          </a:xfrm>
        </p:spPr>
        <p:txBody>
          <a:bodyPr/>
          <a:lstStyle>
            <a:lvl1pPr>
              <a:defRPr sz="2000">
                <a:solidFill>
                  <a:srgbClr val="375477"/>
                </a:solidFill>
              </a:defRPr>
            </a:lvl1pPr>
            <a:lvl2pPr>
              <a:defRPr sz="1800">
                <a:solidFill>
                  <a:srgbClr val="375477"/>
                </a:solidFill>
              </a:defRPr>
            </a:lvl2pPr>
            <a:lvl3pPr>
              <a:defRPr sz="1600">
                <a:solidFill>
                  <a:srgbClr val="375477"/>
                </a:solidFill>
              </a:defRPr>
            </a:lvl3pPr>
            <a:lvl4pPr>
              <a:defRPr sz="1400">
                <a:solidFill>
                  <a:srgbClr val="375477"/>
                </a:solidFill>
              </a:defRPr>
            </a:lvl4pPr>
            <a:lvl5pPr>
              <a:defRPr sz="1200">
                <a:solidFill>
                  <a:srgbClr val="375477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9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80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55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36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>
            <a:normAutofit/>
          </a:bodyPr>
          <a:lstStyle>
            <a:lvl1pPr marL="0" indent="0">
              <a:buNone/>
              <a:defRPr sz="1200" b="0" i="0">
                <a:latin typeface="Myriad Pro Light"/>
                <a:cs typeface="Myriad Pro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34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owerpoint follow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41291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3535" y="478019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rgbClr val="375477"/>
                </a:solidFill>
                <a:latin typeface="+mn-lt"/>
                <a:cs typeface="Myriad Pro Light"/>
              </a:defRPr>
            </a:lvl1pPr>
          </a:lstStyle>
          <a:p>
            <a:fld id="{F3F77882-FD6F-1940-BF15-A3E3C7C2C4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859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i="0" kern="1200">
          <a:solidFill>
            <a:srgbClr val="497EE1"/>
          </a:solidFill>
          <a:latin typeface="+mj-lt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b="0" i="0" kern="1200">
          <a:solidFill>
            <a:srgbClr val="375477"/>
          </a:solidFill>
          <a:latin typeface="+mn-lt"/>
          <a:ea typeface="+mn-ea"/>
          <a:cs typeface="Myriad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b="0" i="0" kern="1200">
          <a:solidFill>
            <a:srgbClr val="375477"/>
          </a:solidFill>
          <a:latin typeface="+mn-lt"/>
          <a:ea typeface="+mn-ea"/>
          <a:cs typeface="Myriad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rgbClr val="375477"/>
          </a:solidFill>
          <a:latin typeface="+mn-lt"/>
          <a:ea typeface="+mn-ea"/>
          <a:cs typeface="Myriad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rgbClr val="375477"/>
          </a:solidFill>
          <a:latin typeface="+mn-lt"/>
          <a:ea typeface="+mn-ea"/>
          <a:cs typeface="Myriad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b="0" i="0" kern="1200">
          <a:solidFill>
            <a:srgbClr val="375477"/>
          </a:solidFill>
          <a:latin typeface="+mn-lt"/>
          <a:ea typeface="+mn-ea"/>
          <a:cs typeface="Myriad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3gp"/><Relationship Id="rId1" Type="http://schemas.microsoft.com/office/2007/relationships/media" Target="../media/media1.3gp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image" Target="../media/image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5.e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igstock-Attractive-young-man-holding-w-4279581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7" t="8141" b="11030"/>
          <a:stretch/>
        </p:blipFill>
        <p:spPr>
          <a:xfrm>
            <a:off x="0" y="2172"/>
            <a:ext cx="7188306" cy="515640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188306" y="0"/>
            <a:ext cx="1955694" cy="515640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92631" y="419562"/>
            <a:ext cx="32546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200" dirty="0" smtClean="0">
                <a:solidFill>
                  <a:srgbClr val="595959"/>
                </a:solidFill>
                <a:latin typeface="Helvetica Neue Light"/>
                <a:cs typeface="Helvetica Neue Light"/>
              </a:rPr>
              <a:t>Empowering Excellence – </a:t>
            </a:r>
            <a:r>
              <a:rPr lang="en-AU" i="1" dirty="0" smtClean="0">
                <a:solidFill>
                  <a:srgbClr val="595959"/>
                </a:solidFill>
                <a:latin typeface="Helvetica Neue Light"/>
                <a:cs typeface="Helvetica Neue Light"/>
              </a:rPr>
              <a:t>the role of school culture in building internal and external innovation</a:t>
            </a:r>
            <a:endParaRPr lang="en-AU" i="1" dirty="0">
              <a:solidFill>
                <a:srgbClr val="595959"/>
              </a:solidFill>
              <a:latin typeface="Helvetica Neue Light"/>
              <a:cs typeface="Helvetica Neue Light"/>
            </a:endParaRPr>
          </a:p>
          <a:p>
            <a:pPr algn="ctr"/>
            <a:endParaRPr lang="en-AU" sz="2400" dirty="0">
              <a:solidFill>
                <a:srgbClr val="595959"/>
              </a:solidFill>
              <a:latin typeface="Helvetica Neue Light"/>
              <a:cs typeface="Helvetica Neue Light"/>
            </a:endParaRPr>
          </a:p>
          <a:p>
            <a:pPr algn="ctr"/>
            <a:endParaRPr lang="en-AU" sz="2400" dirty="0" smtClean="0">
              <a:solidFill>
                <a:srgbClr val="595959"/>
              </a:solidFill>
              <a:latin typeface="Helvetica Neue Light"/>
              <a:cs typeface="Helvetica Neue Light"/>
            </a:endParaRPr>
          </a:p>
          <a:p>
            <a:pPr algn="ctr"/>
            <a:endParaRPr lang="en-AU" sz="2400" dirty="0">
              <a:solidFill>
                <a:srgbClr val="595959"/>
              </a:solidFill>
              <a:latin typeface="Helvetica Neue Light"/>
              <a:cs typeface="Helvetica Neue Light"/>
            </a:endParaRPr>
          </a:p>
          <a:p>
            <a:r>
              <a:rPr lang="en-AU" dirty="0" smtClean="0">
                <a:solidFill>
                  <a:srgbClr val="595959"/>
                </a:solidFill>
                <a:latin typeface="Helvetica Neue Light"/>
                <a:cs typeface="Helvetica Neue Light"/>
              </a:rPr>
              <a:t>Shaun McCarthy</a:t>
            </a:r>
          </a:p>
          <a:p>
            <a:r>
              <a:rPr lang="en-AU" sz="1400" dirty="0" smtClean="0">
                <a:solidFill>
                  <a:srgbClr val="595959"/>
                </a:solidFill>
                <a:latin typeface="Helvetica Neue Light"/>
                <a:cs typeface="Helvetica Neue Light"/>
              </a:rPr>
              <a:t>Chairman</a:t>
            </a:r>
          </a:p>
          <a:p>
            <a:r>
              <a:rPr lang="en-AU" sz="1400" dirty="0" smtClean="0">
                <a:solidFill>
                  <a:srgbClr val="595959"/>
                </a:solidFill>
                <a:latin typeface="Helvetica Neue Light"/>
                <a:cs typeface="Helvetica Neue Light"/>
              </a:rPr>
              <a:t>Human Synergistics</a:t>
            </a:r>
          </a:p>
          <a:p>
            <a:r>
              <a:rPr lang="en-AU" sz="1400" dirty="0" smtClean="0">
                <a:solidFill>
                  <a:srgbClr val="595959"/>
                </a:solidFill>
                <a:latin typeface="Helvetica Neue Light"/>
                <a:cs typeface="Helvetica Neue Light"/>
              </a:rPr>
              <a:t>Australia &amp; New Zealand</a:t>
            </a:r>
          </a:p>
          <a:p>
            <a:r>
              <a:rPr lang="en-AU" sz="1400" dirty="0" smtClean="0">
                <a:solidFill>
                  <a:srgbClr val="595959"/>
                </a:solidFill>
                <a:latin typeface="Helvetica Neue Light"/>
                <a:cs typeface="Helvetica Neue Light"/>
              </a:rPr>
              <a:t>Director </a:t>
            </a:r>
          </a:p>
          <a:p>
            <a:r>
              <a:rPr lang="en-AU" sz="1400" dirty="0" smtClean="0">
                <a:solidFill>
                  <a:srgbClr val="595959"/>
                </a:solidFill>
                <a:latin typeface="Helvetica Neue Light"/>
                <a:cs typeface="Helvetica Neue Light"/>
              </a:rPr>
              <a:t>Human Synergistics International</a:t>
            </a:r>
            <a:endParaRPr lang="en-AU" sz="1400" dirty="0">
              <a:solidFill>
                <a:srgbClr val="595959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358147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TextBox 3"/>
          <p:cNvSpPr txBox="1"/>
          <p:nvPr/>
        </p:nvSpPr>
        <p:spPr>
          <a:xfrm>
            <a:off x="2200275" y="139001"/>
            <a:ext cx="4743450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dirty="0">
                <a:latin typeface="Calibri" pitchFamily="34" charset="0"/>
                <a:cs typeface="Calibri" pitchFamily="34" charset="0"/>
              </a:rPr>
              <a:t>Organisational Culture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6473" y="831469"/>
            <a:ext cx="3136396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Behaviours </a:t>
            </a:r>
            <a:endParaRPr lang="en-US" sz="24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473" y="1296309"/>
            <a:ext cx="483543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Learned behaviours</a:t>
            </a:r>
            <a:endParaRPr lang="en-US" sz="24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6472" y="1761149"/>
            <a:ext cx="8137527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Learned through what’s helped people to fit in and get ahead (i.e., what’s been reinforced/rewarded/punished)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6473" y="2595321"/>
            <a:ext cx="7383992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What’s been reinforced over time by the organisational systems &amp; structures</a:t>
            </a:r>
            <a:endParaRPr lang="en-US" sz="24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6473" y="3429493"/>
            <a:ext cx="7495238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It becomes “the way we do things around here”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6473" y="3894331"/>
            <a:ext cx="7545808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It’s taken from day 1 to create this culture – it is difficult and takes time to change it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Picture 10" descr="HS Vector Black.ai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41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TextBox 3"/>
          <p:cNvSpPr txBox="1"/>
          <p:nvPr/>
        </p:nvSpPr>
        <p:spPr>
          <a:xfrm>
            <a:off x="2200275" y="139001"/>
            <a:ext cx="4743450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dirty="0">
                <a:latin typeface="Calibri" pitchFamily="34" charset="0"/>
                <a:cs typeface="Calibri" pitchFamily="34" charset="0"/>
              </a:rPr>
              <a:t>Organisational Culture</a:t>
            </a:r>
          </a:p>
        </p:txBody>
      </p:sp>
      <p:pic>
        <p:nvPicPr>
          <p:cNvPr id="5" name="Picture 4" descr="HS Vector Black.ai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7673" y="862779"/>
            <a:ext cx="6410327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Working on culture change is not……………..</a:t>
            </a:r>
            <a:endParaRPr lang="en-US" sz="24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7673" y="1402948"/>
            <a:ext cx="6410327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A ‘panacea’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7673" y="1959739"/>
            <a:ext cx="7485594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Something that you do separate to business as usual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7672" y="2516530"/>
            <a:ext cx="6410327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Something you ’do’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7673" y="3040828"/>
            <a:ext cx="6410327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It should be……………...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7673" y="3485559"/>
            <a:ext cx="7756527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Part of an integrated </a:t>
            </a:r>
            <a:r>
              <a:rPr lang="en-US" sz="2400" i="1" dirty="0" err="1" smtClean="0">
                <a:latin typeface="Calibri" pitchFamily="34" charset="0"/>
                <a:cs typeface="Calibri" pitchFamily="34" charset="0"/>
              </a:rPr>
              <a:t>programme</a:t>
            </a: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 of improvement of processes, systems, structures, leadership and people capabilities</a:t>
            </a:r>
          </a:p>
        </p:txBody>
      </p:sp>
    </p:spTree>
    <p:extLst>
      <p:ext uri="{BB962C8B-B14F-4D97-AF65-F5344CB8AC3E}">
        <p14:creationId xmlns:p14="http://schemas.microsoft.com/office/powerpoint/2010/main" val="260877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ounded Rectangle 3"/>
          <p:cNvSpPr/>
          <p:nvPr/>
        </p:nvSpPr>
        <p:spPr bwMode="auto">
          <a:xfrm>
            <a:off x="2170247" y="1403954"/>
            <a:ext cx="4773479" cy="14167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/>
            <a:r>
              <a:rPr lang="en-AU" sz="2000" i="1" dirty="0"/>
              <a:t>“If you do not manage culture, it manages you, and you may not even be aware of the extent to which this is happening”  </a:t>
            </a:r>
          </a:p>
          <a:p>
            <a:pPr algn="r"/>
            <a:r>
              <a:rPr lang="en-AU" sz="2000" i="1" dirty="0"/>
              <a:t>Edgar Schein</a:t>
            </a:r>
            <a:endParaRPr lang="en-A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200275" y="139003"/>
            <a:ext cx="4743450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Organisational Culture</a:t>
            </a:r>
          </a:p>
        </p:txBody>
      </p:sp>
      <p:pic>
        <p:nvPicPr>
          <p:cNvPr id="6" name="Picture 5" descr="HS Vector Black.ai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1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ounded Rectangle 3"/>
          <p:cNvSpPr/>
          <p:nvPr/>
        </p:nvSpPr>
        <p:spPr bwMode="auto">
          <a:xfrm>
            <a:off x="211667" y="821135"/>
            <a:ext cx="8788400" cy="127051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350" dirty="0">
              <a:latin typeface="Arial" pitchFamily="-108" charset="0"/>
            </a:endParaRPr>
          </a:p>
        </p:txBody>
      </p:sp>
      <p:sp>
        <p:nvSpPr>
          <p:cNvPr id="7172" name="Text Box 2"/>
          <p:cNvSpPr txBox="1">
            <a:spLocks noChangeArrowheads="1"/>
          </p:cNvSpPr>
          <p:nvPr/>
        </p:nvSpPr>
        <p:spPr bwMode="auto">
          <a:xfrm>
            <a:off x="211667" y="400526"/>
            <a:ext cx="88646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endParaRPr lang="en-GB" sz="1800" dirty="0">
              <a:solidFill>
                <a:srgbClr val="003366"/>
              </a:solidFill>
              <a:cs typeface="Arial" pitchFamily="34" charset="0"/>
            </a:endParaRPr>
          </a:p>
          <a:p>
            <a:pPr algn="ctr"/>
            <a:endParaRPr lang="en-GB" sz="1800" i="1" dirty="0">
              <a:solidFill>
                <a:srgbClr val="003366"/>
              </a:solidFill>
              <a:cs typeface="Arial" pitchFamily="34" charset="0"/>
            </a:endParaRPr>
          </a:p>
          <a:p>
            <a:pPr algn="ctr"/>
            <a:r>
              <a:rPr lang="en-GB" sz="1800" b="0" i="1" dirty="0">
                <a:solidFill>
                  <a:srgbClr val="003366"/>
                </a:solidFill>
                <a:cs typeface="Arial" pitchFamily="34" charset="0"/>
              </a:rPr>
              <a:t>“The shared values, norms and  expectations that govern the way people approach their work and interact with each other.” </a:t>
            </a:r>
            <a:r>
              <a:rPr lang="en-GB" sz="1800" b="0" i="1" dirty="0" smtClean="0">
                <a:solidFill>
                  <a:srgbClr val="003366"/>
                </a:solidFill>
                <a:cs typeface="Arial" pitchFamily="34" charset="0"/>
              </a:rPr>
              <a:t> How </a:t>
            </a:r>
            <a:r>
              <a:rPr lang="en-GB" sz="1800" b="0" i="1" dirty="0">
                <a:solidFill>
                  <a:srgbClr val="003366"/>
                </a:solidFill>
                <a:cs typeface="Arial" pitchFamily="34" charset="0"/>
              </a:rPr>
              <a:t>the organisational system motivates people to do things</a:t>
            </a:r>
            <a:r>
              <a:rPr lang="en-GB" sz="1800" b="0" i="1" dirty="0" smtClean="0">
                <a:solidFill>
                  <a:srgbClr val="003366"/>
                </a:solidFill>
                <a:cs typeface="Arial" pitchFamily="34" charset="0"/>
              </a:rPr>
              <a:t>.  (</a:t>
            </a:r>
            <a:r>
              <a:rPr lang="en-GB" sz="1800" b="0" i="1" dirty="0">
                <a:solidFill>
                  <a:srgbClr val="003366"/>
                </a:solidFill>
                <a:cs typeface="Arial" pitchFamily="34" charset="0"/>
              </a:rPr>
              <a:t>What behaviours are </a:t>
            </a:r>
            <a:r>
              <a:rPr lang="en-GB" sz="1800" b="0" i="1" dirty="0" smtClean="0">
                <a:solidFill>
                  <a:srgbClr val="003366"/>
                </a:solidFill>
                <a:cs typeface="Arial" pitchFamily="34" charset="0"/>
              </a:rPr>
              <a:t>‘rewarded’ &amp; ‘punished’.)</a:t>
            </a:r>
            <a:endParaRPr lang="en-GB" sz="1800" b="0" i="1" dirty="0">
              <a:solidFill>
                <a:srgbClr val="003366"/>
              </a:solidFill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9454" y="2109470"/>
            <a:ext cx="2675732" cy="30162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AU" dirty="0">
                <a:latin typeface="Arial" charset="0"/>
              </a:rPr>
              <a:t>Approach their work</a:t>
            </a:r>
            <a:r>
              <a:rPr lang="en-AU" dirty="0" smtClean="0">
                <a:latin typeface="Arial" charset="0"/>
              </a:rPr>
              <a:t>:</a:t>
            </a:r>
          </a:p>
          <a:p>
            <a:pPr>
              <a:defRPr/>
            </a:pPr>
            <a:endParaRPr lang="en-AU" sz="1000" dirty="0">
              <a:latin typeface="Arial" charset="0"/>
            </a:endParaRP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Solve problems</a:t>
            </a: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Make decisions</a:t>
            </a: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Respond to goals</a:t>
            </a: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Process ideas</a:t>
            </a: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Respond to deadlines</a:t>
            </a: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Meet compliance</a:t>
            </a:r>
          </a:p>
          <a:p>
            <a:pPr>
              <a:defRPr/>
            </a:pPr>
            <a:r>
              <a:rPr lang="en-AU" dirty="0">
                <a:latin typeface="Arial" charset="0"/>
              </a:rPr>
              <a:t>    requirements</a:t>
            </a: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Emphasize quality</a:t>
            </a:r>
          </a:p>
          <a:p>
            <a:pPr>
              <a:defRPr/>
            </a:pPr>
            <a:endParaRPr lang="en-AU" dirty="0"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11141" y="2109470"/>
            <a:ext cx="2880917" cy="2462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AU" dirty="0">
                <a:latin typeface="Arial" charset="0"/>
              </a:rPr>
              <a:t>Interact with each other</a:t>
            </a:r>
            <a:r>
              <a:rPr lang="en-AU" dirty="0" smtClean="0">
                <a:latin typeface="Arial" charset="0"/>
              </a:rPr>
              <a:t>:</a:t>
            </a:r>
          </a:p>
          <a:p>
            <a:pPr>
              <a:defRPr/>
            </a:pPr>
            <a:endParaRPr lang="en-AU" sz="1000" dirty="0">
              <a:latin typeface="Arial" charset="0"/>
            </a:endParaRP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Work in teams</a:t>
            </a: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Work between teams</a:t>
            </a: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Build relationships</a:t>
            </a: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Share information/ideas</a:t>
            </a: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Respond to authority</a:t>
            </a: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Send information up</a:t>
            </a:r>
          </a:p>
          <a:p>
            <a:pPr marL="257175" indent="-257175">
              <a:buFont typeface="Wingdings" pitchFamily="2" charset="2"/>
              <a:buChar char="q"/>
              <a:defRPr/>
            </a:pPr>
            <a:r>
              <a:rPr lang="en-AU" dirty="0">
                <a:latin typeface="Arial" charset="0"/>
              </a:rPr>
              <a:t>Get involved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00275" y="139001"/>
            <a:ext cx="4743450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Organisational Culture</a:t>
            </a:r>
          </a:p>
        </p:txBody>
      </p:sp>
      <p:pic>
        <p:nvPicPr>
          <p:cNvPr id="10" name="Picture 9" descr="HS Vector Black.ai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17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he-Asch-Experiment-Hilarious-Or-Is-It_[www.savevid.com]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87593" y="711199"/>
            <a:ext cx="4496806" cy="337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68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1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15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2300"/>
            <a:ext cx="9144000" cy="5829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97888" y="1715092"/>
            <a:ext cx="3034933" cy="2308324"/>
          </a:xfrm>
          <a:prstGeom prst="rect">
            <a:avLst/>
          </a:prstGeom>
          <a:solidFill>
            <a:srgbClr val="F2F2F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2400" i="1" dirty="0" smtClean="0">
                <a:latin typeface="Helvetica Neue Light"/>
              </a:rPr>
              <a:t>What’s your organisation’s mantra?</a:t>
            </a:r>
          </a:p>
          <a:p>
            <a:pPr algn="ctr"/>
            <a:endParaRPr lang="en-AU" sz="2400" i="1" dirty="0">
              <a:latin typeface="Helvetica Neue Light"/>
            </a:endParaRPr>
          </a:p>
          <a:p>
            <a:pPr algn="ctr"/>
            <a:endParaRPr lang="en-AU" sz="2400" i="1" dirty="0" smtClean="0">
              <a:latin typeface="Helvetica Neue Light"/>
            </a:endParaRPr>
          </a:p>
          <a:p>
            <a:pPr algn="ctr"/>
            <a:endParaRPr lang="en-AU" sz="2400" i="1" dirty="0" smtClean="0">
              <a:latin typeface="Helvetica Neue Light"/>
            </a:endParaRPr>
          </a:p>
        </p:txBody>
      </p:sp>
      <p:pic>
        <p:nvPicPr>
          <p:cNvPr id="5" name="Picture 4" descr="HS Vector Black.ai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00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675857" y="655132"/>
            <a:ext cx="1868646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NZ" sz="1050" dirty="0"/>
              <a:t>Australia &amp; New Zealand</a:t>
            </a:r>
            <a:endParaRPr lang="en-NZ" sz="1050" b="0" dirty="0"/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555308" y="9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rgbClr val="497EE1"/>
                </a:solidFill>
                <a:latin typeface="+mj-lt"/>
                <a:ea typeface="+mj-ea"/>
                <a:cs typeface="Myriad Pro"/>
              </a:defRPr>
            </a:lvl1pPr>
          </a:lstStyle>
          <a:p>
            <a:pPr algn="ctr"/>
            <a:r>
              <a:rPr lang="en-US" dirty="0" smtClean="0"/>
              <a:t>Research Results 2013: Private Secondary Schools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411578" y="917295"/>
            <a:ext cx="451705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NZ" sz="1400" b="0" dirty="0" smtClean="0"/>
              <a:t>Ideal </a:t>
            </a:r>
            <a:r>
              <a:rPr lang="en-NZ" sz="1400" b="0" dirty="0"/>
              <a:t>Culture </a:t>
            </a:r>
            <a:r>
              <a:rPr lang="en-NZ" sz="1400" b="0" dirty="0" smtClean="0"/>
              <a:t>Circumplex: N = 10 Organisations</a:t>
            </a:r>
            <a:endParaRPr lang="en-NZ" sz="1400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276350"/>
            <a:ext cx="3268285" cy="3275013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8" name="TextBox 7"/>
          <p:cNvSpPr txBox="1"/>
          <p:nvPr/>
        </p:nvSpPr>
        <p:spPr>
          <a:xfrm>
            <a:off x="6448926" y="1933439"/>
            <a:ext cx="2335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i="1" dirty="0" smtClean="0">
                <a:solidFill>
                  <a:schemeClr val="tx2">
                    <a:lumMod val="75000"/>
                  </a:schemeClr>
                </a:solidFill>
              </a:rPr>
              <a:t>Strive for excellence</a:t>
            </a:r>
          </a:p>
          <a:p>
            <a:pPr algn="ctr"/>
            <a:r>
              <a:rPr lang="en-AU" i="1" dirty="0" smtClean="0">
                <a:solidFill>
                  <a:schemeClr val="tx2">
                    <a:lumMod val="75000"/>
                  </a:schemeClr>
                </a:solidFill>
              </a:rPr>
              <a:t>Be creative and open</a:t>
            </a:r>
          </a:p>
          <a:p>
            <a:pPr algn="ctr"/>
            <a:r>
              <a:rPr lang="en-AU" i="1" dirty="0" smtClean="0">
                <a:solidFill>
                  <a:schemeClr val="tx2">
                    <a:lumMod val="75000"/>
                  </a:schemeClr>
                </a:solidFill>
              </a:rPr>
              <a:t>Support one another</a:t>
            </a:r>
          </a:p>
          <a:p>
            <a:pPr algn="ctr"/>
            <a:r>
              <a:rPr lang="en-AU" i="1" dirty="0" smtClean="0">
                <a:solidFill>
                  <a:schemeClr val="tx2">
                    <a:lumMod val="75000"/>
                  </a:schemeClr>
                </a:solidFill>
              </a:rPr>
              <a:t>Work collegially</a:t>
            </a:r>
            <a:endParaRPr lang="en-AU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51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~hsProdMan_circ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821" y="1275138"/>
            <a:ext cx="3277453" cy="3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675857" y="655132"/>
            <a:ext cx="1868646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NZ" sz="1050" dirty="0"/>
              <a:t>Australia &amp; New Zealand</a:t>
            </a:r>
            <a:endParaRPr lang="en-NZ" sz="1050" b="0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555308" y="9979"/>
            <a:ext cx="8229600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Research Results 2013: Private Secondary Schools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411578" y="917295"/>
            <a:ext cx="451705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NZ" sz="1400" b="0" dirty="0"/>
              <a:t>Actual Culture Circumplex; N = </a:t>
            </a:r>
            <a:r>
              <a:rPr lang="en-NZ" sz="1400" b="0" dirty="0" smtClean="0"/>
              <a:t>10 Organisations</a:t>
            </a:r>
            <a:endParaRPr lang="en-NZ" sz="1400" dirty="0"/>
          </a:p>
        </p:txBody>
      </p:sp>
      <p:grpSp>
        <p:nvGrpSpPr>
          <p:cNvPr id="2" name="Group 1"/>
          <p:cNvGrpSpPr/>
          <p:nvPr/>
        </p:nvGrpSpPr>
        <p:grpSpPr>
          <a:xfrm>
            <a:off x="3675857" y="2211287"/>
            <a:ext cx="2029526" cy="2049122"/>
            <a:chOff x="3675857" y="2211287"/>
            <a:chExt cx="2029526" cy="2049122"/>
          </a:xfrm>
        </p:grpSpPr>
        <p:sp>
          <p:nvSpPr>
            <p:cNvPr id="10" name="TextBox 9"/>
            <p:cNvSpPr txBox="1"/>
            <p:nvPr/>
          </p:nvSpPr>
          <p:spPr>
            <a:xfrm>
              <a:off x="3675857" y="2211287"/>
              <a:ext cx="43954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4000" dirty="0" smtClean="0"/>
                <a:t>*</a:t>
              </a:r>
              <a:endParaRPr lang="en-AU" sz="4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399852" y="3552523"/>
              <a:ext cx="43954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4000" dirty="0" smtClean="0"/>
                <a:t>*</a:t>
              </a:r>
              <a:endParaRPr lang="en-AU" sz="4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265839" y="3128838"/>
              <a:ext cx="43954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4000" dirty="0" smtClean="0"/>
                <a:t>*</a:t>
              </a:r>
              <a:endParaRPr lang="en-AU" sz="4000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48926" y="1933439"/>
            <a:ext cx="23359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i="1" dirty="0" smtClean="0">
                <a:solidFill>
                  <a:schemeClr val="tx2">
                    <a:lumMod val="75000"/>
                  </a:schemeClr>
                </a:solidFill>
              </a:rPr>
              <a:t>Where excellence becomes perfectionism &amp; security is achieved by ‘doing it by the book’ and keeping out of trouble</a:t>
            </a:r>
            <a:endParaRPr lang="en-AU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84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70" y="965860"/>
            <a:ext cx="2867792" cy="229423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302083" y="108096"/>
            <a:ext cx="3153649" cy="3607925"/>
            <a:chOff x="310911" y="480445"/>
            <a:chExt cx="3153649" cy="360792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911" y="934721"/>
              <a:ext cx="3153649" cy="315364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66979" y="480445"/>
              <a:ext cx="22415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2400" dirty="0" smtClean="0"/>
                <a:t>Conventional (4)</a:t>
              </a:r>
              <a:endParaRPr lang="en-AU" sz="2400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673485" y="108096"/>
            <a:ext cx="2217420" cy="3483161"/>
            <a:chOff x="3666814" y="480445"/>
            <a:chExt cx="2217420" cy="348316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6814" y="1007046"/>
              <a:ext cx="2217420" cy="295656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3819157" y="480445"/>
              <a:ext cx="18912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2400" dirty="0" smtClean="0"/>
                <a:t>Avoidance (6)</a:t>
              </a:r>
              <a:endParaRPr lang="en-AU" sz="240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692666" y="3772103"/>
            <a:ext cx="2497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000" dirty="0" smtClean="0"/>
              <a:t>If I follow the process I feel safe</a:t>
            </a:r>
            <a:endParaRPr lang="en-A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6522638" y="3772103"/>
            <a:ext cx="2497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000" dirty="0" smtClean="0"/>
              <a:t>If I avoid responsibility I feel safe</a:t>
            </a:r>
            <a:endParaRPr lang="en-A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434839" y="3785997"/>
            <a:ext cx="2497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000" dirty="0" smtClean="0"/>
              <a:t>If I appear competent I feel safe</a:t>
            </a:r>
            <a:endParaRPr lang="en-A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562917" y="100707"/>
            <a:ext cx="2522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dirty="0" smtClean="0"/>
              <a:t>Perfectionistic (10)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111593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938" y="1172775"/>
            <a:ext cx="2362353" cy="18106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266" y="450298"/>
            <a:ext cx="2031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000" dirty="0" smtClean="0"/>
              <a:t>Achievement (11)</a:t>
            </a:r>
            <a:endParaRPr lang="en-A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435027" y="450298"/>
            <a:ext cx="2258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000" dirty="0" smtClean="0"/>
              <a:t>Self-Actualizing (12)</a:t>
            </a:r>
            <a:endParaRPr lang="en-A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932299" y="296410"/>
            <a:ext cx="3114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000" dirty="0" smtClean="0"/>
              <a:t>Humanistic-Encouraging (1) </a:t>
            </a:r>
          </a:p>
          <a:p>
            <a:pPr algn="ctr"/>
            <a:r>
              <a:rPr lang="en-AU" sz="2000" dirty="0" smtClean="0"/>
              <a:t>Affiliative (2)</a:t>
            </a:r>
            <a:endParaRPr lang="en-A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44223" y="3440025"/>
            <a:ext cx="24976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 smtClean="0"/>
              <a:t>I should strive for excellence in everything that I do</a:t>
            </a:r>
            <a:endParaRPr lang="en-A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3315669" y="3486759"/>
            <a:ext cx="24976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 smtClean="0"/>
              <a:t>I should let my imagination fly – be creative &amp; innovative</a:t>
            </a:r>
            <a:endParaRPr lang="en-A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6240622" y="3499822"/>
            <a:ext cx="24976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 smtClean="0"/>
              <a:t>I should co-operate, build relationships, manage interdependencies</a:t>
            </a:r>
            <a:endParaRPr lang="en-AU" sz="16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00" y="885780"/>
            <a:ext cx="1830395" cy="235336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669" y="1283540"/>
            <a:ext cx="2565456" cy="177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79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ustralia_New_Zealan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49301"/>
            <a:ext cx="9144001" cy="3492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7950" y="44093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1120" y="4525563"/>
            <a:ext cx="4982417" cy="52847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4241800"/>
            <a:ext cx="9144000" cy="91460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                          Since 1973: USA. 17 Countries. NZ since 1978 . AU since 1990</a:t>
            </a:r>
            <a:endParaRPr lang="en-US" dirty="0"/>
          </a:p>
        </p:txBody>
      </p:sp>
      <p:pic>
        <p:nvPicPr>
          <p:cNvPr id="8" name="Picture 7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1"/>
            <a:ext cx="9144000" cy="7493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Introducing Human Synergistics International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-1" y="749301"/>
            <a:ext cx="9144001" cy="3492499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84000"/>
                </a:schemeClr>
              </a:gs>
              <a:gs pos="100000">
                <a:schemeClr val="tx2">
                  <a:lumMod val="40000"/>
                  <a:lumOff val="60000"/>
                  <a:alpha val="28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1359462" y="1916938"/>
            <a:ext cx="736223" cy="288211"/>
          </a:xfrm>
          <a:prstGeom prst="rect">
            <a:avLst/>
          </a:prstGeom>
        </p:spPr>
      </p:pic>
      <p:pic>
        <p:nvPicPr>
          <p:cNvPr id="12" name="Picture 11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3623883" y="1925232"/>
            <a:ext cx="736223" cy="288211"/>
          </a:xfrm>
          <a:prstGeom prst="rect">
            <a:avLst/>
          </a:prstGeom>
        </p:spPr>
      </p:pic>
      <p:pic>
        <p:nvPicPr>
          <p:cNvPr id="13" name="Picture 12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3183091"/>
            <a:ext cx="736223" cy="288211"/>
          </a:xfrm>
          <a:prstGeom prst="rect">
            <a:avLst/>
          </a:prstGeom>
        </p:spPr>
      </p:pic>
      <p:pic>
        <p:nvPicPr>
          <p:cNvPr id="14" name="Picture 13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6682672" y="2407268"/>
            <a:ext cx="736223" cy="28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30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0" y="0"/>
            <a:ext cx="9117128" cy="5143500"/>
          </a:xfrm>
          <a:prstGeom prst="rect">
            <a:avLst/>
          </a:prstGeom>
          <a:solidFill>
            <a:srgbClr val="92BE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TextBox 2"/>
          <p:cNvSpPr txBox="1"/>
          <p:nvPr/>
        </p:nvSpPr>
        <p:spPr>
          <a:xfrm>
            <a:off x="1452716" y="277072"/>
            <a:ext cx="6238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dirty="0" smtClean="0"/>
              <a:t>The goal of any organisational culture should be: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26872" y="782394"/>
            <a:ext cx="6090264" cy="1276256"/>
            <a:chOff x="26872" y="782394"/>
            <a:chExt cx="6090264" cy="1276256"/>
          </a:xfrm>
        </p:grpSpPr>
        <p:sp>
          <p:nvSpPr>
            <p:cNvPr id="5" name="TextBox 4"/>
            <p:cNvSpPr txBox="1"/>
            <p:nvPr/>
          </p:nvSpPr>
          <p:spPr>
            <a:xfrm>
              <a:off x="1943173" y="794026"/>
              <a:ext cx="41739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dirty="0"/>
                <a:t>To allow people achieve their full </a:t>
              </a:r>
              <a:r>
                <a:rPr lang="en-AU" dirty="0" smtClean="0"/>
                <a:t>potential</a:t>
              </a:r>
              <a:endParaRPr lang="en-AU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72" y="782394"/>
              <a:ext cx="1916301" cy="1276256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4019168" y="2335676"/>
            <a:ext cx="4366905" cy="1666958"/>
            <a:chOff x="4019168" y="2335676"/>
            <a:chExt cx="4366905" cy="1666958"/>
          </a:xfrm>
        </p:grpSpPr>
        <p:sp>
          <p:nvSpPr>
            <p:cNvPr id="7" name="TextBox 6"/>
            <p:cNvSpPr txBox="1"/>
            <p:nvPr/>
          </p:nvSpPr>
          <p:spPr>
            <a:xfrm>
              <a:off x="6117631" y="2335676"/>
              <a:ext cx="21275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dirty="0" smtClean="0"/>
                <a:t>A sense of belonging</a:t>
              </a:r>
              <a:endParaRPr lang="en-AU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117631" y="2760297"/>
              <a:ext cx="19351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dirty="0" smtClean="0"/>
                <a:t>A sense of support</a:t>
              </a:r>
              <a:endParaRPr lang="en-A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129458" y="3225071"/>
              <a:ext cx="16440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dirty="0" smtClean="0"/>
                <a:t>A sense of trust</a:t>
              </a:r>
              <a:endParaRPr lang="en-A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17631" y="3633302"/>
              <a:ext cx="22684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dirty="0" smtClean="0"/>
                <a:t>A sense of recognition</a:t>
              </a:r>
              <a:endParaRPr lang="en-AU" dirty="0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9168" y="2588581"/>
              <a:ext cx="1622453" cy="1302428"/>
            </a:xfrm>
            <a:prstGeom prst="rect">
              <a:avLst/>
            </a:prstGeom>
          </p:spPr>
        </p:pic>
        <p:cxnSp>
          <p:nvCxnSpPr>
            <p:cNvPr id="15" name="Curved Connector 14"/>
            <p:cNvCxnSpPr>
              <a:endCxn id="7" idx="1"/>
            </p:cNvCxnSpPr>
            <p:nvPr/>
          </p:nvCxnSpPr>
          <p:spPr>
            <a:xfrm>
              <a:off x="5579307" y="2444424"/>
              <a:ext cx="538324" cy="75918"/>
            </a:xfrm>
            <a:prstGeom prst="curvedConnector3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urved Connector 16"/>
            <p:cNvCxnSpPr>
              <a:endCxn id="8" idx="1"/>
            </p:cNvCxnSpPr>
            <p:nvPr/>
          </p:nvCxnSpPr>
          <p:spPr>
            <a:xfrm>
              <a:off x="5556142" y="2482650"/>
              <a:ext cx="561489" cy="462313"/>
            </a:xfrm>
            <a:prstGeom prst="curvedConnector3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urved Connector 18"/>
            <p:cNvCxnSpPr>
              <a:endCxn id="10" idx="1"/>
            </p:cNvCxnSpPr>
            <p:nvPr/>
          </p:nvCxnSpPr>
          <p:spPr>
            <a:xfrm rot="16200000" flipH="1">
              <a:off x="5410050" y="2690328"/>
              <a:ext cx="908241" cy="530576"/>
            </a:xfrm>
            <a:prstGeom prst="curvedConnector2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urved Connector 20"/>
            <p:cNvCxnSpPr>
              <a:endCxn id="11" idx="1"/>
            </p:cNvCxnSpPr>
            <p:nvPr/>
          </p:nvCxnSpPr>
          <p:spPr>
            <a:xfrm rot="16200000" flipH="1">
              <a:off x="5151551" y="2851887"/>
              <a:ext cx="1386127" cy="546033"/>
            </a:xfrm>
            <a:prstGeom prst="curvedConnector2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26872" y="2136192"/>
            <a:ext cx="5614749" cy="1462456"/>
            <a:chOff x="26872" y="2136192"/>
            <a:chExt cx="5614749" cy="1462456"/>
          </a:xfrm>
        </p:grpSpPr>
        <p:sp>
          <p:nvSpPr>
            <p:cNvPr id="6" name="TextBox 5"/>
            <p:cNvSpPr txBox="1"/>
            <p:nvPr/>
          </p:nvSpPr>
          <p:spPr>
            <a:xfrm>
              <a:off x="1943173" y="2206664"/>
              <a:ext cx="36984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dirty="0"/>
                <a:t>To provide ‘safety’ amongst </a:t>
              </a:r>
              <a:r>
                <a:rPr lang="en-AU" dirty="0" smtClean="0"/>
                <a:t>members</a:t>
              </a:r>
              <a:endParaRPr lang="en-AU" dirty="0"/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72" y="2136192"/>
              <a:ext cx="1949941" cy="1462456"/>
            </a:xfrm>
            <a:prstGeom prst="rect">
              <a:avLst/>
            </a:prstGeom>
          </p:spPr>
        </p:pic>
      </p:grpSp>
      <p:grpSp>
        <p:nvGrpSpPr>
          <p:cNvPr id="30" name="Group 29"/>
          <p:cNvGrpSpPr/>
          <p:nvPr/>
        </p:nvGrpSpPr>
        <p:grpSpPr>
          <a:xfrm>
            <a:off x="320004" y="3676191"/>
            <a:ext cx="5098838" cy="1124783"/>
            <a:chOff x="320004" y="3676191"/>
            <a:chExt cx="5098838" cy="1124783"/>
          </a:xfrm>
        </p:grpSpPr>
        <p:sp>
          <p:nvSpPr>
            <p:cNvPr id="9" name="TextBox 8"/>
            <p:cNvSpPr txBox="1"/>
            <p:nvPr/>
          </p:nvSpPr>
          <p:spPr>
            <a:xfrm>
              <a:off x="1819715" y="3920499"/>
              <a:ext cx="35991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dirty="0"/>
                <a:t>To </a:t>
              </a:r>
              <a:r>
                <a:rPr lang="en-AU" dirty="0" smtClean="0"/>
                <a:t>minimize barriers to performance</a:t>
              </a:r>
              <a:endParaRPr lang="en-AU" dirty="0"/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04" y="3676191"/>
              <a:ext cx="1499711" cy="11247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78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21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564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97888" y="1715092"/>
            <a:ext cx="3034933" cy="1938992"/>
          </a:xfrm>
          <a:prstGeom prst="rect">
            <a:avLst/>
          </a:prstGeom>
          <a:solidFill>
            <a:srgbClr val="F2F2F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2400" i="1" dirty="0" smtClean="0">
                <a:latin typeface="Helvetica Neue Light"/>
              </a:rPr>
              <a:t>The difference a Constructive culture makes</a:t>
            </a:r>
          </a:p>
          <a:p>
            <a:pPr algn="ctr"/>
            <a:endParaRPr lang="en-AU" sz="2400" i="1" dirty="0" smtClean="0">
              <a:latin typeface="Helvetica Neue Light"/>
            </a:endParaRPr>
          </a:p>
          <a:p>
            <a:pPr algn="ctr"/>
            <a:endParaRPr lang="en-AU" sz="2400" i="1" dirty="0" smtClean="0">
              <a:latin typeface="Helvetica Neue Light"/>
            </a:endParaRPr>
          </a:p>
        </p:txBody>
      </p:sp>
      <p:pic>
        <p:nvPicPr>
          <p:cNvPr id="7" name="Picture 6" descr="HS Vector Black.ai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9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2656112"/>
            <a:ext cx="9144000" cy="248738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3" name="Picture 2" descr="~hsProdMan_circ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691" y="1106075"/>
            <a:ext cx="1621252" cy="1523100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4" name="Picture 3" descr="~hsProdMan_circ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059" y="1106076"/>
            <a:ext cx="1503615" cy="1515969"/>
          </a:xfrm>
          <a:prstGeom prst="rect">
            <a:avLst/>
          </a:prstGeom>
          <a:noFill/>
          <a:ln>
            <a:noFill/>
          </a:ln>
          <a:effectLst/>
          <a:extLst/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493475223"/>
              </p:ext>
            </p:extLst>
          </p:nvPr>
        </p:nvGraphicFramePr>
        <p:xfrm>
          <a:off x="2526223" y="2551899"/>
          <a:ext cx="4510007" cy="2662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888701" y="2946499"/>
            <a:ext cx="5461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+26%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917285" y="3886276"/>
            <a:ext cx="5461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-26%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885141" y="2946499"/>
            <a:ext cx="5461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+19%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886921" y="2946499"/>
            <a:ext cx="5461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+32%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40601" y="333769"/>
            <a:ext cx="366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>
                <a:solidFill>
                  <a:schemeClr val="accent1">
                    <a:lumMod val="75000"/>
                  </a:schemeClr>
                </a:solidFill>
              </a:rPr>
              <a:t>Culture &amp; Individual Level Outcomes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244426" y="777025"/>
            <a:ext cx="22923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 Constructive</a:t>
            </a:r>
            <a:endParaRPr lang="en-A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783690" y="761639"/>
            <a:ext cx="22923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Least Constructive</a:t>
            </a:r>
            <a:endParaRPr lang="en-A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 descr="HS Vector Black.ai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5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656112"/>
            <a:ext cx="9144000" cy="248738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3" name="Picture 2" descr="~hsProdMan_circ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691" y="1106075"/>
            <a:ext cx="1621252" cy="1523100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4" name="Picture 3" descr="~hsProdMan_circ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059" y="1106076"/>
            <a:ext cx="1503615" cy="1515969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5" name="TextBox 4"/>
          <p:cNvSpPr txBox="1"/>
          <p:nvPr/>
        </p:nvSpPr>
        <p:spPr>
          <a:xfrm>
            <a:off x="2915136" y="334805"/>
            <a:ext cx="3313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>
                <a:solidFill>
                  <a:schemeClr val="accent1">
                    <a:lumMod val="75000"/>
                  </a:schemeClr>
                </a:solidFill>
              </a:rPr>
              <a:t>Culture &amp; Group Level Outcomes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244426" y="777025"/>
            <a:ext cx="22923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 Constructive</a:t>
            </a:r>
            <a:endParaRPr lang="en-A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783690" y="761639"/>
            <a:ext cx="22923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Least Constructive</a:t>
            </a:r>
            <a:endParaRPr lang="en-A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687064243"/>
              </p:ext>
            </p:extLst>
          </p:nvPr>
        </p:nvGraphicFramePr>
        <p:xfrm>
          <a:off x="2671466" y="2656112"/>
          <a:ext cx="4261993" cy="2487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068081" y="2909975"/>
            <a:ext cx="6350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+28%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5644235" y="2894589"/>
            <a:ext cx="5461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+25%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4386589" y="3202642"/>
            <a:ext cx="5461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+30%</a:t>
            </a:r>
          </a:p>
        </p:txBody>
      </p:sp>
      <p:pic>
        <p:nvPicPr>
          <p:cNvPr id="13" name="Picture 12" descr="HS Vector Black.ai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92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656112"/>
            <a:ext cx="9144000" cy="248738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3" name="Picture 2" descr="~hsProdMan_circ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691" y="1106075"/>
            <a:ext cx="1621252" cy="1523100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4" name="Picture 3" descr="~hsProdMan_circ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059" y="1106076"/>
            <a:ext cx="1503615" cy="1515969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5" name="TextBox 4"/>
          <p:cNvSpPr txBox="1"/>
          <p:nvPr/>
        </p:nvSpPr>
        <p:spPr>
          <a:xfrm>
            <a:off x="2535000" y="348837"/>
            <a:ext cx="4074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>
                <a:solidFill>
                  <a:schemeClr val="accent1">
                    <a:lumMod val="75000"/>
                  </a:schemeClr>
                </a:solidFill>
              </a:rPr>
              <a:t>Culture &amp; Organisational Level Outcomes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244426" y="777025"/>
            <a:ext cx="22923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 Constructive</a:t>
            </a:r>
            <a:endParaRPr lang="en-A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783690" y="761639"/>
            <a:ext cx="22923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Least Constructive</a:t>
            </a:r>
            <a:endParaRPr lang="en-A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876042155"/>
              </p:ext>
            </p:extLst>
          </p:nvPr>
        </p:nvGraphicFramePr>
        <p:xfrm>
          <a:off x="2535000" y="2622046"/>
          <a:ext cx="4141007" cy="2431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128803" y="3230223"/>
            <a:ext cx="6350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+32%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5047795" y="3232959"/>
            <a:ext cx="5461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+32%</a:t>
            </a:r>
          </a:p>
        </p:txBody>
      </p:sp>
      <p:pic>
        <p:nvPicPr>
          <p:cNvPr id="12" name="Picture 11" descr="HS Vector Black.ai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65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643206"/>
            <a:ext cx="9144000" cy="248738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221" y="1094525"/>
            <a:ext cx="1508760" cy="150812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865" y="1079285"/>
            <a:ext cx="1524000" cy="1523365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5" name="TextBox 4"/>
          <p:cNvSpPr txBox="1"/>
          <p:nvPr/>
        </p:nvSpPr>
        <p:spPr>
          <a:xfrm>
            <a:off x="2535000" y="348837"/>
            <a:ext cx="3980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>
                <a:solidFill>
                  <a:schemeClr val="accent1">
                    <a:lumMod val="75000"/>
                  </a:schemeClr>
                </a:solidFill>
              </a:rPr>
              <a:t>Culture &amp; </a:t>
            </a:r>
            <a:r>
              <a:rPr lang="en-AU" b="1" dirty="0" smtClean="0">
                <a:solidFill>
                  <a:schemeClr val="accent1">
                    <a:lumMod val="75000"/>
                  </a:schemeClr>
                </a:solidFill>
              </a:rPr>
              <a:t>Outcomes Secondary </a:t>
            </a:r>
            <a:r>
              <a:rPr lang="en-AU" b="1" dirty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AU" b="1" dirty="0" smtClean="0">
                <a:solidFill>
                  <a:schemeClr val="accent1">
                    <a:lumMod val="75000"/>
                  </a:schemeClr>
                </a:solidFill>
              </a:rPr>
              <a:t>chools</a:t>
            </a:r>
            <a:endParaRPr lang="en-A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244426" y="777025"/>
            <a:ext cx="22923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 Constructive</a:t>
            </a:r>
            <a:endParaRPr lang="en-A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783690" y="761639"/>
            <a:ext cx="22923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Least Constructive</a:t>
            </a:r>
            <a:endParaRPr lang="en-A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2061888"/>
              </p:ext>
            </p:extLst>
          </p:nvPr>
        </p:nvGraphicFramePr>
        <p:xfrm>
          <a:off x="2286000" y="2658591"/>
          <a:ext cx="4572000" cy="2497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" name="Picture 12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57845"/>
            <a:ext cx="1751474" cy="685655"/>
          </a:xfrm>
          <a:prstGeom prst="rect">
            <a:avLst/>
          </a:prstGeom>
        </p:spPr>
      </p:pic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2507363" y="3159201"/>
            <a:ext cx="6350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+15%</a:t>
            </a:r>
            <a:endParaRPr lang="en-AU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340431" y="3157273"/>
            <a:ext cx="6350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+20%</a:t>
            </a:r>
            <a:endParaRPr lang="en-AU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4171068" y="3175076"/>
            <a:ext cx="6350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+10%</a:t>
            </a:r>
            <a:endParaRPr lang="en-AU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5001705" y="3377389"/>
            <a:ext cx="6350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+17%</a:t>
            </a:r>
            <a:endParaRPr lang="en-AU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5832342" y="3159201"/>
            <a:ext cx="6350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1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+18%</a:t>
            </a:r>
            <a:endParaRPr lang="en-AU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17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26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2300"/>
            <a:ext cx="9144000" cy="5829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97888" y="1715092"/>
            <a:ext cx="3034933" cy="1938992"/>
          </a:xfrm>
          <a:prstGeom prst="rect">
            <a:avLst/>
          </a:prstGeom>
          <a:solidFill>
            <a:srgbClr val="F2F2F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2400" i="1" dirty="0" smtClean="0">
                <a:latin typeface="Helvetica Neue Light"/>
              </a:rPr>
              <a:t>So how do leaders and managers</a:t>
            </a:r>
          </a:p>
          <a:p>
            <a:pPr algn="ctr"/>
            <a:r>
              <a:rPr lang="en-AU" sz="2400" i="1" dirty="0">
                <a:latin typeface="Helvetica Neue Light"/>
              </a:rPr>
              <a:t>i</a:t>
            </a:r>
            <a:r>
              <a:rPr lang="en-AU" sz="2400" i="1" dirty="0" smtClean="0">
                <a:latin typeface="Helvetica Neue Light"/>
              </a:rPr>
              <a:t>mpact </a:t>
            </a:r>
          </a:p>
          <a:p>
            <a:pPr algn="ctr"/>
            <a:r>
              <a:rPr lang="en-AU" sz="2400" i="1" dirty="0" smtClean="0">
                <a:latin typeface="Helvetica Neue Light"/>
              </a:rPr>
              <a:t>organisational culture?</a:t>
            </a:r>
          </a:p>
        </p:txBody>
      </p:sp>
      <p:pic>
        <p:nvPicPr>
          <p:cNvPr id="5" name="Picture 4" descr="HS Vector Black.ai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24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" y="21744"/>
            <a:ext cx="9144000" cy="5143500"/>
          </a:xfrm>
          <a:prstGeom prst="rect">
            <a:avLst/>
          </a:prstGeom>
          <a:gradFill>
            <a:gsLst>
              <a:gs pos="2800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3714750" y="3886200"/>
            <a:ext cx="342900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 sz="1350"/>
          </a:p>
        </p:txBody>
      </p:sp>
      <p:sp>
        <p:nvSpPr>
          <p:cNvPr id="7" name="Rectangle 6"/>
          <p:cNvSpPr/>
          <p:nvPr/>
        </p:nvSpPr>
        <p:spPr>
          <a:xfrm>
            <a:off x="7372350" y="3543300"/>
            <a:ext cx="342900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 sz="1350"/>
          </a:p>
        </p:txBody>
      </p:sp>
      <p:sp>
        <p:nvSpPr>
          <p:cNvPr id="8196" name="Text Box 9"/>
          <p:cNvSpPr txBox="1">
            <a:spLocks noChangeArrowheads="1"/>
          </p:cNvSpPr>
          <p:nvPr/>
        </p:nvSpPr>
        <p:spPr bwMode="auto">
          <a:xfrm>
            <a:off x="1331119" y="303610"/>
            <a:ext cx="66799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800" i="1" dirty="0">
                <a:solidFill>
                  <a:schemeClr val="bg1"/>
                </a:solidFill>
              </a:rPr>
              <a:t>The Leadership Culture Connection</a:t>
            </a:r>
          </a:p>
        </p:txBody>
      </p:sp>
      <p:sp>
        <p:nvSpPr>
          <p:cNvPr id="6" name="Freeform 5"/>
          <p:cNvSpPr/>
          <p:nvPr/>
        </p:nvSpPr>
        <p:spPr>
          <a:xfrm>
            <a:off x="2348509" y="847095"/>
            <a:ext cx="3722092" cy="2056966"/>
          </a:xfrm>
          <a:custGeom>
            <a:avLst/>
            <a:gdLst>
              <a:gd name="connsiteX0" fmla="*/ 0 w 2743200"/>
              <a:gd name="connsiteY0" fmla="*/ 196500 h 1571997"/>
              <a:gd name="connsiteX1" fmla="*/ 1957202 w 2743200"/>
              <a:gd name="connsiteY1" fmla="*/ 196500 h 1571997"/>
              <a:gd name="connsiteX2" fmla="*/ 1957202 w 2743200"/>
              <a:gd name="connsiteY2" fmla="*/ 0 h 1571997"/>
              <a:gd name="connsiteX3" fmla="*/ 2743200 w 2743200"/>
              <a:gd name="connsiteY3" fmla="*/ 785999 h 1571997"/>
              <a:gd name="connsiteX4" fmla="*/ 1957202 w 2743200"/>
              <a:gd name="connsiteY4" fmla="*/ 1571997 h 1571997"/>
              <a:gd name="connsiteX5" fmla="*/ 1957202 w 2743200"/>
              <a:gd name="connsiteY5" fmla="*/ 1375497 h 1571997"/>
              <a:gd name="connsiteX6" fmla="*/ 0 w 2743200"/>
              <a:gd name="connsiteY6" fmla="*/ 1375497 h 1571997"/>
              <a:gd name="connsiteX7" fmla="*/ 0 w 2743200"/>
              <a:gd name="connsiteY7" fmla="*/ 196500 h 1571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3200" h="1571997">
                <a:moveTo>
                  <a:pt x="0" y="196500"/>
                </a:moveTo>
                <a:lnTo>
                  <a:pt x="1957202" y="196500"/>
                </a:lnTo>
                <a:lnTo>
                  <a:pt x="1957202" y="0"/>
                </a:lnTo>
                <a:lnTo>
                  <a:pt x="2743200" y="785999"/>
                </a:lnTo>
                <a:lnTo>
                  <a:pt x="1957202" y="1571997"/>
                </a:lnTo>
                <a:lnTo>
                  <a:pt x="1957202" y="1375497"/>
                </a:lnTo>
                <a:lnTo>
                  <a:pt x="0" y="1375497"/>
                </a:lnTo>
                <a:lnTo>
                  <a:pt x="0" y="196500"/>
                </a:lnTo>
                <a:close/>
              </a:path>
            </a:pathLst>
          </a:custGeom>
          <a:solidFill>
            <a:srgbClr val="BBB3C9">
              <a:alpha val="89804"/>
            </a:srgbClr>
          </a:solidFill>
        </p:spPr>
        <p:style>
          <a:lnRef idx="2"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60" tIns="206660" rIns="599659" bIns="206660" numCol="1" spcCol="1270" anchor="t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AU" sz="800" kern="1200" dirty="0" smtClean="0"/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AU" kern="1200" dirty="0" smtClean="0"/>
              <a:t>Personal styles</a:t>
            </a:r>
            <a:endParaRPr lang="en-AU" kern="1200" dirty="0"/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AU" kern="1200" dirty="0" smtClean="0"/>
              <a:t>Behaviours</a:t>
            </a:r>
            <a:endParaRPr lang="en-AU" kern="1200" dirty="0"/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AU" kern="1200" dirty="0" smtClean="0"/>
              <a:t>Thinking</a:t>
            </a:r>
            <a:endParaRPr lang="en-AU" kern="1200" dirty="0"/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AU" kern="1200" dirty="0" smtClean="0"/>
              <a:t>Leadership Strategies</a:t>
            </a:r>
            <a:endParaRPr lang="en-AU" kern="1200" dirty="0"/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AU" kern="1200" dirty="0" smtClean="0"/>
              <a:t>Management Approaches</a:t>
            </a:r>
            <a:endParaRPr lang="en-AU" kern="1200" dirty="0"/>
          </a:p>
        </p:txBody>
      </p:sp>
      <p:sp>
        <p:nvSpPr>
          <p:cNvPr id="9" name="Freeform 8"/>
          <p:cNvSpPr/>
          <p:nvPr/>
        </p:nvSpPr>
        <p:spPr>
          <a:xfrm>
            <a:off x="519709" y="1086520"/>
            <a:ext cx="1828800" cy="1571997"/>
          </a:xfrm>
          <a:custGeom>
            <a:avLst/>
            <a:gdLst>
              <a:gd name="connsiteX0" fmla="*/ 0 w 1828800"/>
              <a:gd name="connsiteY0" fmla="*/ 262005 h 1571997"/>
              <a:gd name="connsiteX1" fmla="*/ 262005 w 1828800"/>
              <a:gd name="connsiteY1" fmla="*/ 0 h 1571997"/>
              <a:gd name="connsiteX2" fmla="*/ 1566795 w 1828800"/>
              <a:gd name="connsiteY2" fmla="*/ 0 h 1571997"/>
              <a:gd name="connsiteX3" fmla="*/ 1828800 w 1828800"/>
              <a:gd name="connsiteY3" fmla="*/ 262005 h 1571997"/>
              <a:gd name="connsiteX4" fmla="*/ 1828800 w 1828800"/>
              <a:gd name="connsiteY4" fmla="*/ 1309992 h 1571997"/>
              <a:gd name="connsiteX5" fmla="*/ 1566795 w 1828800"/>
              <a:gd name="connsiteY5" fmla="*/ 1571997 h 1571997"/>
              <a:gd name="connsiteX6" fmla="*/ 262005 w 1828800"/>
              <a:gd name="connsiteY6" fmla="*/ 1571997 h 1571997"/>
              <a:gd name="connsiteX7" fmla="*/ 0 w 1828800"/>
              <a:gd name="connsiteY7" fmla="*/ 1309992 h 1571997"/>
              <a:gd name="connsiteX8" fmla="*/ 0 w 1828800"/>
              <a:gd name="connsiteY8" fmla="*/ 262005 h 1571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571997">
                <a:moveTo>
                  <a:pt x="0" y="262005"/>
                </a:moveTo>
                <a:cubicBezTo>
                  <a:pt x="0" y="117304"/>
                  <a:pt x="117304" y="0"/>
                  <a:pt x="262005" y="0"/>
                </a:cubicBezTo>
                <a:lnTo>
                  <a:pt x="1566795" y="0"/>
                </a:lnTo>
                <a:cubicBezTo>
                  <a:pt x="1711496" y="0"/>
                  <a:pt x="1828800" y="117304"/>
                  <a:pt x="1828800" y="262005"/>
                </a:cubicBezTo>
                <a:lnTo>
                  <a:pt x="1828800" y="1309992"/>
                </a:lnTo>
                <a:cubicBezTo>
                  <a:pt x="1828800" y="1454693"/>
                  <a:pt x="1711496" y="1571997"/>
                  <a:pt x="1566795" y="1571997"/>
                </a:cubicBezTo>
                <a:lnTo>
                  <a:pt x="262005" y="1571997"/>
                </a:lnTo>
                <a:cubicBezTo>
                  <a:pt x="117304" y="1571997"/>
                  <a:pt x="0" y="1454693"/>
                  <a:pt x="0" y="1309992"/>
                </a:cubicBezTo>
                <a:lnTo>
                  <a:pt x="0" y="26200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179" tIns="122459" rIns="168179" bIns="122459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AU" sz="2400" kern="1200" dirty="0" smtClean="0"/>
              <a:t>Leaders’ Direct Impact on Culture</a:t>
            </a:r>
            <a:endParaRPr lang="en-AU" sz="2400" kern="1200" dirty="0"/>
          </a:p>
        </p:txBody>
      </p:sp>
      <p:sp>
        <p:nvSpPr>
          <p:cNvPr id="10" name="Freeform 9"/>
          <p:cNvSpPr/>
          <p:nvPr/>
        </p:nvSpPr>
        <p:spPr>
          <a:xfrm>
            <a:off x="2348509" y="2771020"/>
            <a:ext cx="3722092" cy="2071909"/>
          </a:xfrm>
          <a:custGeom>
            <a:avLst/>
            <a:gdLst>
              <a:gd name="connsiteX0" fmla="*/ 0 w 2743200"/>
              <a:gd name="connsiteY0" fmla="*/ 196500 h 1571997"/>
              <a:gd name="connsiteX1" fmla="*/ 1957202 w 2743200"/>
              <a:gd name="connsiteY1" fmla="*/ 196500 h 1571997"/>
              <a:gd name="connsiteX2" fmla="*/ 1957202 w 2743200"/>
              <a:gd name="connsiteY2" fmla="*/ 0 h 1571997"/>
              <a:gd name="connsiteX3" fmla="*/ 2743200 w 2743200"/>
              <a:gd name="connsiteY3" fmla="*/ 785999 h 1571997"/>
              <a:gd name="connsiteX4" fmla="*/ 1957202 w 2743200"/>
              <a:gd name="connsiteY4" fmla="*/ 1571997 h 1571997"/>
              <a:gd name="connsiteX5" fmla="*/ 1957202 w 2743200"/>
              <a:gd name="connsiteY5" fmla="*/ 1375497 h 1571997"/>
              <a:gd name="connsiteX6" fmla="*/ 0 w 2743200"/>
              <a:gd name="connsiteY6" fmla="*/ 1375497 h 1571997"/>
              <a:gd name="connsiteX7" fmla="*/ 0 w 2743200"/>
              <a:gd name="connsiteY7" fmla="*/ 196500 h 1571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3200" h="1571997">
                <a:moveTo>
                  <a:pt x="0" y="196500"/>
                </a:moveTo>
                <a:lnTo>
                  <a:pt x="1957202" y="196500"/>
                </a:lnTo>
                <a:lnTo>
                  <a:pt x="1957202" y="0"/>
                </a:lnTo>
                <a:lnTo>
                  <a:pt x="2743200" y="785999"/>
                </a:lnTo>
                <a:lnTo>
                  <a:pt x="1957202" y="1571997"/>
                </a:lnTo>
                <a:lnTo>
                  <a:pt x="1957202" y="1375497"/>
                </a:lnTo>
                <a:lnTo>
                  <a:pt x="0" y="1375497"/>
                </a:lnTo>
                <a:lnTo>
                  <a:pt x="0" y="196500"/>
                </a:lnTo>
                <a:close/>
              </a:path>
            </a:pathLst>
          </a:custGeom>
          <a:solidFill>
            <a:srgbClr val="92BECE">
              <a:alpha val="89804"/>
            </a:srgbClr>
          </a:solidFill>
        </p:spPr>
        <p:style>
          <a:lnRef idx="2">
            <a:schemeClr val="accent4">
              <a:tint val="40000"/>
              <a:alpha val="90000"/>
              <a:hueOff val="-3945710"/>
              <a:satOff val="22157"/>
              <a:lumOff val="1408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40000"/>
              <a:alpha val="90000"/>
              <a:hueOff val="-3945710"/>
              <a:satOff val="22157"/>
              <a:lumOff val="1408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890" tIns="205390" rIns="598389" bIns="205390" numCol="1" spcCol="1270" anchor="t" anchorCtr="0">
            <a:noAutofit/>
          </a:bodyPr>
          <a:lstStyle/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AU" sz="800" kern="1200" dirty="0" smtClean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AU" kern="1200" dirty="0" smtClean="0"/>
              <a:t>Vision, mission and values</a:t>
            </a:r>
            <a:endParaRPr lang="en-AU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AU" kern="1200" dirty="0" smtClean="0"/>
              <a:t>Structures</a:t>
            </a:r>
            <a:endParaRPr lang="en-AU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AU" kern="1200" dirty="0" smtClean="0"/>
              <a:t>Systems</a:t>
            </a:r>
            <a:endParaRPr lang="en-AU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AU" kern="1200" dirty="0" smtClean="0"/>
              <a:t>Job design</a:t>
            </a:r>
            <a:endParaRPr lang="en-AU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AU" kern="1200" dirty="0" smtClean="0"/>
              <a:t>Communication processes</a:t>
            </a:r>
            <a:endParaRPr lang="en-AU" kern="1200" dirty="0"/>
          </a:p>
        </p:txBody>
      </p:sp>
      <p:sp>
        <p:nvSpPr>
          <p:cNvPr id="11" name="Freeform 10"/>
          <p:cNvSpPr/>
          <p:nvPr/>
        </p:nvSpPr>
        <p:spPr>
          <a:xfrm>
            <a:off x="528185" y="3016564"/>
            <a:ext cx="1828800" cy="1571997"/>
          </a:xfrm>
          <a:custGeom>
            <a:avLst/>
            <a:gdLst>
              <a:gd name="connsiteX0" fmla="*/ 0 w 1828800"/>
              <a:gd name="connsiteY0" fmla="*/ 262005 h 1571997"/>
              <a:gd name="connsiteX1" fmla="*/ 262005 w 1828800"/>
              <a:gd name="connsiteY1" fmla="*/ 0 h 1571997"/>
              <a:gd name="connsiteX2" fmla="*/ 1566795 w 1828800"/>
              <a:gd name="connsiteY2" fmla="*/ 0 h 1571997"/>
              <a:gd name="connsiteX3" fmla="*/ 1828800 w 1828800"/>
              <a:gd name="connsiteY3" fmla="*/ 262005 h 1571997"/>
              <a:gd name="connsiteX4" fmla="*/ 1828800 w 1828800"/>
              <a:gd name="connsiteY4" fmla="*/ 1309992 h 1571997"/>
              <a:gd name="connsiteX5" fmla="*/ 1566795 w 1828800"/>
              <a:gd name="connsiteY5" fmla="*/ 1571997 h 1571997"/>
              <a:gd name="connsiteX6" fmla="*/ 262005 w 1828800"/>
              <a:gd name="connsiteY6" fmla="*/ 1571997 h 1571997"/>
              <a:gd name="connsiteX7" fmla="*/ 0 w 1828800"/>
              <a:gd name="connsiteY7" fmla="*/ 1309992 h 1571997"/>
              <a:gd name="connsiteX8" fmla="*/ 0 w 1828800"/>
              <a:gd name="connsiteY8" fmla="*/ 262005 h 1571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571997">
                <a:moveTo>
                  <a:pt x="0" y="262005"/>
                </a:moveTo>
                <a:cubicBezTo>
                  <a:pt x="0" y="117304"/>
                  <a:pt x="117304" y="0"/>
                  <a:pt x="262005" y="0"/>
                </a:cubicBezTo>
                <a:lnTo>
                  <a:pt x="1566795" y="0"/>
                </a:lnTo>
                <a:cubicBezTo>
                  <a:pt x="1711496" y="0"/>
                  <a:pt x="1828800" y="117304"/>
                  <a:pt x="1828800" y="262005"/>
                </a:cubicBezTo>
                <a:lnTo>
                  <a:pt x="1828800" y="1309992"/>
                </a:lnTo>
                <a:cubicBezTo>
                  <a:pt x="1828800" y="1454693"/>
                  <a:pt x="1711496" y="1571997"/>
                  <a:pt x="1566795" y="1571997"/>
                </a:cubicBezTo>
                <a:lnTo>
                  <a:pt x="262005" y="1571997"/>
                </a:lnTo>
                <a:cubicBezTo>
                  <a:pt x="117304" y="1571997"/>
                  <a:pt x="0" y="1454693"/>
                  <a:pt x="0" y="1309992"/>
                </a:cubicBezTo>
                <a:lnTo>
                  <a:pt x="0" y="262005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-4464770"/>
              <a:satOff val="26899"/>
              <a:lumOff val="215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179" tIns="122459" rIns="168179" bIns="122459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AU" sz="2400" kern="1200" dirty="0" smtClean="0"/>
              <a:t>Leaders’ Indirect Impact on Culture</a:t>
            </a:r>
            <a:endParaRPr lang="en-AU" sz="2400" kern="1200" dirty="0"/>
          </a:p>
        </p:txBody>
      </p:sp>
      <p:sp>
        <p:nvSpPr>
          <p:cNvPr id="4" name="Oval 3"/>
          <p:cNvSpPr/>
          <p:nvPr/>
        </p:nvSpPr>
        <p:spPr>
          <a:xfrm>
            <a:off x="6070601" y="1300163"/>
            <a:ext cx="2180939" cy="2755106"/>
          </a:xfrm>
          <a:prstGeom prst="ellipse">
            <a:avLst/>
          </a:prstGeom>
          <a:solidFill>
            <a:srgbClr val="F9AD6F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AU" dirty="0"/>
              <a:t>Organisational</a:t>
            </a:r>
          </a:p>
          <a:p>
            <a:pPr algn="ctr">
              <a:defRPr/>
            </a:pPr>
            <a:r>
              <a:rPr lang="en-AU" dirty="0"/>
              <a:t>Culture</a:t>
            </a:r>
          </a:p>
        </p:txBody>
      </p:sp>
      <p:pic>
        <p:nvPicPr>
          <p:cNvPr id="8199" name="Picture 2" descr="\\001fps001\userdocs$\Shaun\Documents\HS Icons\organisational_ic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498" y="3405188"/>
            <a:ext cx="39528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3" descr="\\001FPS001\userdocs$\Shaun\Documents\HS Icons\team_icon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498" y="1699022"/>
            <a:ext cx="39528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006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046135" y="2244199"/>
            <a:ext cx="21180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400" i="1" dirty="0">
                <a:solidFill>
                  <a:srgbClr val="000066"/>
                </a:solidFill>
              </a:rPr>
              <a:t>Leadership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958718" y="2253585"/>
            <a:ext cx="1433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400" i="1" dirty="0">
                <a:solidFill>
                  <a:srgbClr val="000066"/>
                </a:solidFill>
              </a:rPr>
              <a:t>Culture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542081" y="1479496"/>
            <a:ext cx="3518116" cy="698015"/>
          </a:xfrm>
          <a:prstGeom prst="curvedDownArrow">
            <a:avLst>
              <a:gd name="adj1" fmla="val 100321"/>
              <a:gd name="adj2" fmla="val 200641"/>
              <a:gd name="adj3" fmla="val 3333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 flipH="1" flipV="1">
            <a:off x="1224366" y="2804487"/>
            <a:ext cx="3448372" cy="669999"/>
          </a:xfrm>
          <a:prstGeom prst="curvedDownArrow">
            <a:avLst>
              <a:gd name="adj1" fmla="val 118561"/>
              <a:gd name="adj2" fmla="val 237121"/>
              <a:gd name="adj3" fmla="val 3333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874254" y="2262745"/>
            <a:ext cx="2153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400" i="1" dirty="0">
                <a:solidFill>
                  <a:srgbClr val="000066"/>
                </a:solidFill>
              </a:rPr>
              <a:t>Performance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5169676" y="1928716"/>
            <a:ext cx="595099" cy="1092629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46029" y="342245"/>
            <a:ext cx="5451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400" dirty="0" smtClean="0"/>
              <a:t>The Leadership – Culture Reinforcing Loop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96070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54526" y="286719"/>
            <a:ext cx="6834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400" dirty="0" smtClean="0"/>
              <a:t>Cultivating Constructive Cultures in Higher Education </a:t>
            </a:r>
            <a:endParaRPr lang="en-A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69770" y="812438"/>
            <a:ext cx="815777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AU" dirty="0" smtClean="0"/>
              <a:t>Ensure that all members are given the opportunity to work to their full potential.</a:t>
            </a:r>
          </a:p>
          <a:p>
            <a:pPr marL="342900" indent="-342900">
              <a:buFont typeface="+mj-lt"/>
              <a:buAutoNum type="arabicPeriod"/>
            </a:pPr>
            <a:endParaRPr lang="en-AU" sz="500" dirty="0" smtClean="0"/>
          </a:p>
          <a:p>
            <a:pPr marL="342900" indent="-342900">
              <a:buFont typeface="+mj-lt"/>
              <a:buAutoNum type="arabicPeriod"/>
            </a:pPr>
            <a:r>
              <a:rPr lang="en-AU" dirty="0"/>
              <a:t>Involve staff through problem-solving, strategic planning and innovation to focus on continuous system-wide improvements</a:t>
            </a:r>
            <a:r>
              <a:rPr lang="en-AU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endParaRPr lang="en-AU" sz="500" dirty="0"/>
          </a:p>
          <a:p>
            <a:pPr marL="342900" indent="-342900">
              <a:buFont typeface="+mj-lt"/>
              <a:buAutoNum type="arabicPeriod"/>
            </a:pPr>
            <a:r>
              <a:rPr lang="en-AU" dirty="0" smtClean="0"/>
              <a:t>Balance expectations for independent thinking, with those for </a:t>
            </a:r>
            <a:r>
              <a:rPr lang="en-AU" dirty="0" smtClean="0"/>
              <a:t>teamwork.</a:t>
            </a:r>
            <a:endParaRPr lang="en-AU" dirty="0" smtClean="0"/>
          </a:p>
          <a:p>
            <a:pPr marL="342900" indent="-342900">
              <a:buFont typeface="+mj-lt"/>
              <a:buAutoNum type="arabicPeriod"/>
            </a:pPr>
            <a:endParaRPr lang="en-AU" sz="500" dirty="0" smtClean="0"/>
          </a:p>
          <a:p>
            <a:pPr marL="342900" indent="-342900">
              <a:buFont typeface="+mj-lt"/>
              <a:buAutoNum type="arabicPeriod"/>
            </a:pPr>
            <a:r>
              <a:rPr lang="en-AU" dirty="0" smtClean="0"/>
              <a:t>Value quality over quantity.</a:t>
            </a:r>
          </a:p>
          <a:p>
            <a:pPr marL="342900" indent="-342900">
              <a:buFont typeface="+mj-lt"/>
              <a:buAutoNum type="arabicPeriod"/>
            </a:pPr>
            <a:endParaRPr lang="en-AU" sz="500" dirty="0" smtClean="0"/>
          </a:p>
          <a:p>
            <a:pPr marL="342900" indent="-342900">
              <a:buFont typeface="+mj-lt"/>
              <a:buAutoNum type="arabicPeriod"/>
            </a:pPr>
            <a:r>
              <a:rPr lang="en-AU" dirty="0" smtClean="0"/>
              <a:t>Value creativity over </a:t>
            </a:r>
            <a:r>
              <a:rPr lang="en-AU" dirty="0" smtClean="0"/>
              <a:t>conformity.</a:t>
            </a:r>
          </a:p>
          <a:p>
            <a:pPr marL="342900" indent="-342900">
              <a:buFont typeface="+mj-lt"/>
              <a:buAutoNum type="arabicPeriod"/>
            </a:pPr>
            <a:endParaRPr lang="en-AU" sz="500" dirty="0"/>
          </a:p>
          <a:p>
            <a:pPr marL="342900" indent="-342900">
              <a:buFont typeface="+mj-lt"/>
              <a:buAutoNum type="arabicPeriod"/>
            </a:pPr>
            <a:r>
              <a:rPr lang="en-AU" dirty="0" smtClean="0"/>
              <a:t>Empower </a:t>
            </a:r>
            <a:r>
              <a:rPr lang="en-AU" dirty="0" smtClean="0"/>
              <a:t>people and lead people in ways that guide and direct rather than practices that constrain and prohibit</a:t>
            </a:r>
            <a:r>
              <a:rPr lang="en-AU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endParaRPr lang="en-AU" sz="500" dirty="0" smtClean="0"/>
          </a:p>
          <a:p>
            <a:pPr marL="342900" indent="-342900">
              <a:buFont typeface="+mj-lt"/>
              <a:buAutoNum type="arabicPeriod"/>
            </a:pPr>
            <a:r>
              <a:rPr lang="en-AU" dirty="0"/>
              <a:t>Inspire innovation by allowing people to express themselves, experiment and learn from mistakes.</a:t>
            </a:r>
          </a:p>
          <a:p>
            <a:pPr marL="342900" indent="-342900">
              <a:buFont typeface="+mj-lt"/>
              <a:buAutoNum type="arabicPeriod"/>
            </a:pPr>
            <a:endParaRPr lang="en-AU" dirty="0" smtClean="0"/>
          </a:p>
          <a:p>
            <a:pPr marL="342900" indent="-342900">
              <a:buFont typeface="+mj-lt"/>
              <a:buAutoNum type="arabicPeriod"/>
            </a:pPr>
            <a:endParaRPr lang="en-AU" sz="500" dirty="0" smtClean="0"/>
          </a:p>
          <a:p>
            <a:pPr marL="342900" indent="-342900">
              <a:buFont typeface="+mj-lt"/>
              <a:buAutoNum type="arabicPeriod"/>
            </a:pPr>
            <a:endParaRPr lang="en-AU" dirty="0" smtClean="0"/>
          </a:p>
          <a:p>
            <a:pPr marL="342900" indent="-342900">
              <a:buFont typeface="+mj-lt"/>
              <a:buAutoNum type="arabicPeriod"/>
            </a:pPr>
            <a:endParaRPr lang="en-AU" sz="5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337142" y="4409218"/>
            <a:ext cx="691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From: </a:t>
            </a:r>
            <a:r>
              <a:rPr lang="en-AU" sz="1200" dirty="0" err="1" smtClean="0"/>
              <a:t>Zeine</a:t>
            </a:r>
            <a:r>
              <a:rPr lang="en-AU" sz="1200" dirty="0" smtClean="0"/>
              <a:t>, R., Boglarsky, C., </a:t>
            </a:r>
            <a:r>
              <a:rPr lang="en-AU" sz="1200" dirty="0" err="1" smtClean="0"/>
              <a:t>Blessinger</a:t>
            </a:r>
            <a:r>
              <a:rPr lang="en-AU" sz="1200" dirty="0" smtClean="0"/>
              <a:t>, P., Hamlet, M., </a:t>
            </a:r>
            <a:r>
              <a:rPr lang="en-AU" sz="1200" i="1" dirty="0" smtClean="0"/>
              <a:t>Changing Organisational Culture in Higher Education </a:t>
            </a:r>
            <a:r>
              <a:rPr lang="en-AU" sz="1200" dirty="0" smtClean="0"/>
              <a:t>2011 Research for Keller Graduate School of Management</a:t>
            </a:r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129649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ustralia_New_Zealan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49301"/>
            <a:ext cx="9144001" cy="3492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7950" y="44093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1120" y="4525563"/>
            <a:ext cx="4982417" cy="52847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4241800"/>
            <a:ext cx="9144000" cy="91460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                          </a:t>
            </a:r>
            <a:endParaRPr lang="en-US" dirty="0"/>
          </a:p>
        </p:txBody>
      </p:sp>
      <p:pic>
        <p:nvPicPr>
          <p:cNvPr id="8" name="Picture 7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1"/>
            <a:ext cx="9144000" cy="7493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Introducing Human Synergistics International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-1" y="749301"/>
            <a:ext cx="9144001" cy="3492499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84000"/>
                </a:schemeClr>
              </a:gs>
              <a:gs pos="100000">
                <a:schemeClr val="tx2">
                  <a:lumMod val="40000"/>
                  <a:lumOff val="60000"/>
                  <a:alpha val="28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1359462" y="1916938"/>
            <a:ext cx="736223" cy="288211"/>
          </a:xfrm>
          <a:prstGeom prst="rect">
            <a:avLst/>
          </a:prstGeom>
        </p:spPr>
      </p:pic>
      <p:pic>
        <p:nvPicPr>
          <p:cNvPr id="12" name="Picture 11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3623883" y="1925232"/>
            <a:ext cx="736223" cy="288211"/>
          </a:xfrm>
          <a:prstGeom prst="rect">
            <a:avLst/>
          </a:prstGeom>
        </p:spPr>
      </p:pic>
      <p:pic>
        <p:nvPicPr>
          <p:cNvPr id="13" name="Picture 12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1519" y="3183091"/>
            <a:ext cx="736223" cy="288211"/>
          </a:xfrm>
          <a:prstGeom prst="rect">
            <a:avLst/>
          </a:prstGeom>
        </p:spPr>
      </p:pic>
      <p:pic>
        <p:nvPicPr>
          <p:cNvPr id="14" name="Picture 13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6682672" y="2407268"/>
            <a:ext cx="736223" cy="288211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6136640" y="2924429"/>
            <a:ext cx="1513840" cy="108842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TextBox 14"/>
          <p:cNvSpPr txBox="1"/>
          <p:nvPr/>
        </p:nvSpPr>
        <p:spPr>
          <a:xfrm>
            <a:off x="7346177" y="2236778"/>
            <a:ext cx="16593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Data on 2,500</a:t>
            </a:r>
          </a:p>
          <a:p>
            <a:pPr algn="ctr"/>
            <a:r>
              <a:rPr lang="en-A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A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rganisations</a:t>
            </a:r>
          </a:p>
          <a:p>
            <a:pPr algn="ctr"/>
            <a:r>
              <a:rPr lang="en-A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32 Schools</a:t>
            </a:r>
            <a:endParaRPr lang="en-A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1485317" y="1692567"/>
            <a:ext cx="2294021" cy="108842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490 Universities</a:t>
            </a:r>
          </a:p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321 of Fortune 500</a:t>
            </a:r>
          </a:p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47 of the top 50</a:t>
            </a:r>
            <a:endParaRPr lang="en-A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0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54526" y="286719"/>
            <a:ext cx="6834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400" dirty="0" smtClean="0"/>
              <a:t>Cultivating Constructive Cultures in Higher Education </a:t>
            </a:r>
            <a:endParaRPr lang="en-A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69770" y="812438"/>
            <a:ext cx="843400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7188" indent="-357188"/>
            <a:r>
              <a:rPr lang="en-AU" dirty="0" smtClean="0"/>
              <a:t>  </a:t>
            </a:r>
            <a:r>
              <a:rPr lang="en-AU" dirty="0"/>
              <a:t>8</a:t>
            </a:r>
            <a:r>
              <a:rPr lang="en-AU" dirty="0" smtClean="0"/>
              <a:t>. </a:t>
            </a:r>
            <a:r>
              <a:rPr lang="en-AU" dirty="0" smtClean="0"/>
              <a:t>Increase accomplishments by encouraging people to set challenging goals, and by providing them with the necessary resources.</a:t>
            </a:r>
          </a:p>
          <a:p>
            <a:pPr marL="342900" indent="-342900">
              <a:buFont typeface="+mj-lt"/>
              <a:buAutoNum type="arabicPeriod"/>
            </a:pPr>
            <a:endParaRPr lang="en-AU" sz="500" dirty="0" smtClean="0"/>
          </a:p>
          <a:p>
            <a:r>
              <a:rPr lang="en-AU" dirty="0"/>
              <a:t> </a:t>
            </a:r>
            <a:r>
              <a:rPr lang="en-AU" dirty="0" smtClean="0"/>
              <a:t> 9</a:t>
            </a:r>
            <a:r>
              <a:rPr lang="en-AU" dirty="0" smtClean="0"/>
              <a:t>. </a:t>
            </a:r>
            <a:r>
              <a:rPr lang="en-AU" dirty="0" smtClean="0"/>
              <a:t>Cultivate mentors by investing in training and development.</a:t>
            </a:r>
          </a:p>
          <a:p>
            <a:pPr marL="342900" indent="-342900">
              <a:buFont typeface="+mj-lt"/>
              <a:buAutoNum type="arabicPeriod"/>
            </a:pPr>
            <a:endParaRPr lang="en-AU" sz="500" dirty="0" smtClean="0"/>
          </a:p>
          <a:p>
            <a:pPr marL="357188" indent="-357188"/>
            <a:r>
              <a:rPr lang="en-AU" dirty="0" smtClean="0"/>
              <a:t>10. </a:t>
            </a:r>
            <a:r>
              <a:rPr lang="en-AU" dirty="0" smtClean="0"/>
              <a:t>Enhance cooperation by letting people communicate, get to know one another, contribute and share ideas.</a:t>
            </a:r>
          </a:p>
          <a:p>
            <a:pPr marL="342900" indent="-342900">
              <a:buFont typeface="+mj-lt"/>
              <a:buAutoNum type="arabicPeriod"/>
            </a:pPr>
            <a:endParaRPr lang="en-AU" sz="500" dirty="0" smtClean="0"/>
          </a:p>
          <a:p>
            <a:r>
              <a:rPr lang="en-AU" dirty="0" smtClean="0"/>
              <a:t>11. </a:t>
            </a:r>
            <a:r>
              <a:rPr lang="en-AU" dirty="0" smtClean="0"/>
              <a:t>Build values of mutual encouragement and support.</a:t>
            </a:r>
          </a:p>
          <a:p>
            <a:pPr marL="342900" indent="-342900">
              <a:buFont typeface="+mj-lt"/>
              <a:buAutoNum type="arabicPeriod"/>
            </a:pPr>
            <a:endParaRPr lang="en-AU" sz="500" dirty="0" smtClean="0"/>
          </a:p>
          <a:p>
            <a:r>
              <a:rPr lang="en-AU" dirty="0" smtClean="0"/>
              <a:t>12. </a:t>
            </a:r>
            <a:r>
              <a:rPr lang="en-AU" dirty="0" smtClean="0"/>
              <a:t>Develop organisational mechanisms to collect and respond to feedback.</a:t>
            </a:r>
          </a:p>
          <a:p>
            <a:pPr marL="342900" indent="-342900">
              <a:buFont typeface="+mj-lt"/>
              <a:buAutoNum type="arabicPeriod"/>
            </a:pPr>
            <a:endParaRPr lang="en-AU" sz="500" dirty="0" smtClean="0"/>
          </a:p>
          <a:p>
            <a:r>
              <a:rPr lang="en-AU" dirty="0" smtClean="0"/>
              <a:t>13. </a:t>
            </a:r>
            <a:r>
              <a:rPr lang="en-AU" dirty="0" smtClean="0"/>
              <a:t>Treat all members of the organisation with respect and dignity.</a:t>
            </a:r>
          </a:p>
          <a:p>
            <a:pPr marL="342900" indent="-342900">
              <a:buFont typeface="+mj-lt"/>
              <a:buAutoNum type="arabicPeriod"/>
            </a:pPr>
            <a:endParaRPr lang="en-AU" sz="500" dirty="0" smtClean="0"/>
          </a:p>
          <a:p>
            <a:pPr marL="357188" indent="-357188"/>
            <a:r>
              <a:rPr lang="en-AU" dirty="0" smtClean="0"/>
              <a:t>14. </a:t>
            </a:r>
            <a:r>
              <a:rPr lang="en-AU" dirty="0" smtClean="0"/>
              <a:t>Provide equitable pathways for advancement or alternative opportunities elsewhere.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7142" y="4409218"/>
            <a:ext cx="691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From: </a:t>
            </a:r>
            <a:r>
              <a:rPr lang="en-AU" sz="1200" dirty="0" err="1" smtClean="0"/>
              <a:t>Zeine</a:t>
            </a:r>
            <a:r>
              <a:rPr lang="en-AU" sz="1200" dirty="0" smtClean="0"/>
              <a:t>, R., Boglarsky, C., </a:t>
            </a:r>
            <a:r>
              <a:rPr lang="en-AU" sz="1200" dirty="0" err="1" smtClean="0"/>
              <a:t>Blessinger</a:t>
            </a:r>
            <a:r>
              <a:rPr lang="en-AU" sz="1200" dirty="0" smtClean="0"/>
              <a:t>, P., Hamlet, M., </a:t>
            </a:r>
            <a:r>
              <a:rPr lang="en-AU" sz="1200" i="1" dirty="0" smtClean="0"/>
              <a:t>Changing Organisational Culture in Higher Education </a:t>
            </a:r>
            <a:r>
              <a:rPr lang="en-AU" sz="1200" dirty="0" smtClean="0"/>
              <a:t>2011 Research for Keller Graduate School of Management</a:t>
            </a:r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318755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9C39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TextBox 2"/>
          <p:cNvSpPr txBox="1"/>
          <p:nvPr/>
        </p:nvSpPr>
        <p:spPr>
          <a:xfrm>
            <a:off x="2429359" y="572361"/>
            <a:ext cx="4285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 smtClean="0"/>
              <a:t>The Agents of Change</a:t>
            </a:r>
            <a:endParaRPr lang="en-A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87404" y="1227348"/>
            <a:ext cx="4834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/>
              <a:t>As a leader you can…..</a:t>
            </a:r>
            <a:endParaRPr lang="en-A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81978" y="1968772"/>
            <a:ext cx="4441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AU" sz="2400" dirty="0"/>
              <a:t>d</a:t>
            </a:r>
            <a:r>
              <a:rPr lang="en-AU" sz="2400" dirty="0" smtClean="0"/>
              <a:t>rive change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1978" y="2736515"/>
            <a:ext cx="4441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AU" sz="2400" dirty="0" smtClean="0"/>
              <a:t>require change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1978" y="3504258"/>
            <a:ext cx="4441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AU" sz="2400" dirty="0" smtClean="0"/>
              <a:t>facilitate change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333480" y="1968771"/>
            <a:ext cx="5540644" cy="461665"/>
            <a:chOff x="3333480" y="1968771"/>
            <a:chExt cx="5540644" cy="461665"/>
          </a:xfrm>
        </p:grpSpPr>
        <p:sp>
          <p:nvSpPr>
            <p:cNvPr id="8" name="TextBox 7"/>
            <p:cNvSpPr txBox="1"/>
            <p:nvPr/>
          </p:nvSpPr>
          <p:spPr>
            <a:xfrm>
              <a:off x="3897876" y="1968771"/>
              <a:ext cx="49762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400" dirty="0"/>
                <a:t>a</a:t>
              </a:r>
              <a:r>
                <a:rPr lang="en-AU" sz="2400" dirty="0" smtClean="0"/>
                <a:t>ll responsibility on you – ‘hard’ work</a:t>
              </a:r>
            </a:p>
          </p:txBody>
        </p:sp>
        <p:sp>
          <p:nvSpPr>
            <p:cNvPr id="9" name="Right Arrow 8"/>
            <p:cNvSpPr/>
            <p:nvPr/>
          </p:nvSpPr>
          <p:spPr>
            <a:xfrm>
              <a:off x="3333480" y="2065741"/>
              <a:ext cx="564396" cy="294468"/>
            </a:xfrm>
            <a:prstGeom prst="rightArrow">
              <a:avLst/>
            </a:prstGeom>
            <a:solidFill>
              <a:srgbClr val="C0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333480" y="2736514"/>
            <a:ext cx="5540644" cy="461665"/>
            <a:chOff x="3333480" y="2736514"/>
            <a:chExt cx="5540644" cy="461665"/>
          </a:xfrm>
        </p:grpSpPr>
        <p:sp>
          <p:nvSpPr>
            <p:cNvPr id="10" name="TextBox 9"/>
            <p:cNvSpPr txBox="1"/>
            <p:nvPr/>
          </p:nvSpPr>
          <p:spPr>
            <a:xfrm>
              <a:off x="3897876" y="2736514"/>
              <a:ext cx="49762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400" dirty="0" smtClean="0"/>
                <a:t>Compliance as long as you’re ‘looking’</a:t>
              </a:r>
            </a:p>
          </p:txBody>
        </p:sp>
        <p:sp>
          <p:nvSpPr>
            <p:cNvPr id="11" name="Right Arrow 10"/>
            <p:cNvSpPr/>
            <p:nvPr/>
          </p:nvSpPr>
          <p:spPr>
            <a:xfrm>
              <a:off x="3333480" y="2833484"/>
              <a:ext cx="564396" cy="294468"/>
            </a:xfrm>
            <a:prstGeom prst="rightArrow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333480" y="3504256"/>
            <a:ext cx="5632288" cy="461665"/>
            <a:chOff x="3333480" y="3504256"/>
            <a:chExt cx="5632288" cy="461665"/>
          </a:xfrm>
        </p:grpSpPr>
        <p:sp>
          <p:nvSpPr>
            <p:cNvPr id="12" name="TextBox 11"/>
            <p:cNvSpPr txBox="1"/>
            <p:nvPr/>
          </p:nvSpPr>
          <p:spPr>
            <a:xfrm>
              <a:off x="3897875" y="3504256"/>
              <a:ext cx="5067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400" dirty="0" smtClean="0"/>
                <a:t>shared responsibility, more sustainable</a:t>
              </a:r>
            </a:p>
          </p:txBody>
        </p:sp>
        <p:sp>
          <p:nvSpPr>
            <p:cNvPr id="13" name="Right Arrow 12"/>
            <p:cNvSpPr/>
            <p:nvPr/>
          </p:nvSpPr>
          <p:spPr>
            <a:xfrm>
              <a:off x="3333480" y="3601226"/>
              <a:ext cx="564396" cy="294468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138413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77882-FD6F-1940-BF15-A3E3C7C2C473}" type="slidenum">
              <a:rPr lang="en-US" smtClean="0"/>
              <a:t>32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1096"/>
            <a:ext cx="4453220" cy="270780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219" y="-8863"/>
            <a:ext cx="4690781" cy="27055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7828" y="1207519"/>
            <a:ext cx="13189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70C0"/>
              </a:buClr>
            </a:pPr>
            <a:r>
              <a:rPr lang="en-AU" sz="2000" b="1" dirty="0" smtClean="0"/>
              <a:t>Leaders set the agenda</a:t>
            </a:r>
            <a:endParaRPr lang="en-A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091874" y="2067007"/>
            <a:ext cx="2899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0070C0"/>
              </a:buClr>
            </a:pPr>
            <a:r>
              <a:rPr lang="en-AU" sz="2000" b="1" dirty="0" smtClean="0"/>
              <a:t>Leaders set the standards</a:t>
            </a:r>
            <a:endParaRPr lang="en-AU" sz="2000" b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16" y="2851904"/>
            <a:ext cx="3017878" cy="21340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7981" y="2871434"/>
            <a:ext cx="3460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70C0"/>
              </a:buClr>
            </a:pPr>
            <a:r>
              <a:rPr lang="en-AU" sz="2000" b="1" dirty="0" smtClean="0"/>
              <a:t>Leaders create expectations for what excellence looks like</a:t>
            </a:r>
            <a:endParaRPr lang="en-AU" sz="2000" b="1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3219" y="2696705"/>
            <a:ext cx="4690781" cy="262900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62214" y="4445347"/>
            <a:ext cx="2438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70C0"/>
              </a:buClr>
            </a:pPr>
            <a:r>
              <a:rPr lang="en-AU" sz="2000" b="1" dirty="0" smtClean="0"/>
              <a:t>Leaders are the custodians of culture </a:t>
            </a:r>
            <a:endParaRPr lang="en-AU" sz="2000" b="1" dirty="0"/>
          </a:p>
        </p:txBody>
      </p:sp>
      <p:pic>
        <p:nvPicPr>
          <p:cNvPr id="19" name="Picture 18" descr="HS Vector Black.ai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8089894" y="4641484"/>
            <a:ext cx="1054106" cy="41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0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igstock-Attractive-young-man-holding-w-4279581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7" t="8141" b="11030"/>
          <a:stretch/>
        </p:blipFill>
        <p:spPr>
          <a:xfrm>
            <a:off x="0" y="2172"/>
            <a:ext cx="7188306" cy="515640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188306" y="0"/>
            <a:ext cx="1955694" cy="515640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HS Vector Black.ai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21319" y="952673"/>
            <a:ext cx="2514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>
                <a:solidFill>
                  <a:srgbClr val="595959"/>
                </a:solidFill>
                <a:latin typeface="Helvetica Neue Light"/>
                <a:cs typeface="Helvetica Neue Light"/>
              </a:rPr>
              <a:t>The importance of </a:t>
            </a:r>
          </a:p>
          <a:p>
            <a:pPr algn="ctr"/>
            <a:r>
              <a:rPr lang="en-AU" sz="2400" dirty="0">
                <a:solidFill>
                  <a:srgbClr val="595959"/>
                </a:solidFill>
                <a:latin typeface="Helvetica Neue Light"/>
                <a:cs typeface="Helvetica Neue Light"/>
              </a:rPr>
              <a:t>organisational culture in improving organisational effectiveness</a:t>
            </a: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5123535" y="4780197"/>
            <a:ext cx="2133600" cy="273844"/>
          </a:xfrm>
        </p:spPr>
        <p:txBody>
          <a:bodyPr/>
          <a:lstStyle/>
          <a:p>
            <a:r>
              <a:rPr lang="en-US" dirty="0" smtClean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22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05" y="268977"/>
            <a:ext cx="3711703" cy="157531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4749473" y="110401"/>
            <a:ext cx="1395311" cy="1358324"/>
            <a:chOff x="454152" y="273771"/>
            <a:chExt cx="1289981" cy="135832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152" y="273771"/>
              <a:ext cx="1289981" cy="13583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457309" y="782337"/>
              <a:ext cx="12868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200" b="1" dirty="0" smtClean="0"/>
                <a:t>Customer – Pupil or parent?</a:t>
              </a:r>
              <a:endParaRPr lang="en-AU" sz="1200" b="1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939346" y="42250"/>
            <a:ext cx="1447284" cy="1358324"/>
            <a:chOff x="457309" y="338868"/>
            <a:chExt cx="1338031" cy="135832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359" y="338868"/>
              <a:ext cx="1289981" cy="135832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57309" y="726961"/>
              <a:ext cx="12868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200" b="1" dirty="0" smtClean="0"/>
                <a:t>Parental expectations</a:t>
              </a:r>
              <a:endParaRPr lang="en-AU" sz="1200" b="1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746315" y="1673697"/>
            <a:ext cx="1395311" cy="1358324"/>
            <a:chOff x="454152" y="273771"/>
            <a:chExt cx="1289981" cy="135832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152" y="273771"/>
              <a:ext cx="1289981" cy="1358324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57309" y="782337"/>
              <a:ext cx="12868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200" b="1" dirty="0" smtClean="0"/>
                <a:t>Parental involvement</a:t>
              </a:r>
              <a:endParaRPr lang="en-AU" sz="1200" b="1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836504" y="1854113"/>
            <a:ext cx="1395311" cy="1358324"/>
            <a:chOff x="454152" y="273771"/>
            <a:chExt cx="1289981" cy="1358324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152" y="273771"/>
              <a:ext cx="1289981" cy="135832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54152" y="677641"/>
              <a:ext cx="12899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200" b="1" dirty="0" smtClean="0"/>
                <a:t>Perfection </a:t>
              </a:r>
            </a:p>
            <a:p>
              <a:pPr algn="ctr"/>
              <a:r>
                <a:rPr lang="en-AU" sz="1200" b="1" dirty="0"/>
                <a:t>v</a:t>
              </a:r>
              <a:r>
                <a:rPr lang="en-AU" sz="1200" b="1" dirty="0" smtClean="0"/>
                <a:t>s</a:t>
              </a:r>
            </a:p>
            <a:p>
              <a:pPr algn="ctr"/>
              <a:r>
                <a:rPr lang="en-AU" sz="1200" b="1" dirty="0" smtClean="0"/>
                <a:t>excellence</a:t>
              </a:r>
              <a:endParaRPr lang="en-AU" sz="1200" b="1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656126" y="1553439"/>
            <a:ext cx="1395311" cy="1358324"/>
            <a:chOff x="454152" y="273771"/>
            <a:chExt cx="1289981" cy="1358324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152" y="273771"/>
              <a:ext cx="1289981" cy="1358324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57309" y="704956"/>
              <a:ext cx="12868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200" b="1" dirty="0" smtClean="0"/>
                <a:t>Administration</a:t>
              </a:r>
            </a:p>
            <a:p>
              <a:pPr algn="ctr"/>
              <a:r>
                <a:rPr lang="en-AU" sz="1200" b="1" dirty="0"/>
                <a:t>v</a:t>
              </a:r>
              <a:r>
                <a:rPr lang="en-AU" sz="1200" b="1" dirty="0" smtClean="0"/>
                <a:t>s</a:t>
              </a:r>
            </a:p>
            <a:p>
              <a:pPr algn="ctr"/>
              <a:r>
                <a:rPr lang="en-AU" sz="1200" b="1" dirty="0" smtClean="0"/>
                <a:t>education</a:t>
              </a:r>
              <a:endParaRPr lang="en-AU" sz="1200" b="1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445161" y="1485290"/>
            <a:ext cx="1395311" cy="1358324"/>
            <a:chOff x="454152" y="273771"/>
            <a:chExt cx="1289981" cy="1358324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152" y="273771"/>
              <a:ext cx="1289981" cy="1358324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457309" y="782337"/>
              <a:ext cx="12868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200" b="1" dirty="0" smtClean="0"/>
                <a:t>Technology</a:t>
              </a:r>
              <a:endParaRPr lang="en-AU" sz="1200" b="1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1136" y="3202312"/>
            <a:ext cx="1395311" cy="1358324"/>
            <a:chOff x="454152" y="225094"/>
            <a:chExt cx="1289981" cy="1358324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152" y="225094"/>
              <a:ext cx="1289981" cy="1358324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457309" y="782337"/>
              <a:ext cx="12868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200" b="1" dirty="0" smtClean="0"/>
                <a:t>Revenue/cost management</a:t>
              </a:r>
              <a:endParaRPr lang="en-AU" sz="1200" b="1" dirty="0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391256" y="3359879"/>
            <a:ext cx="1397019" cy="1358324"/>
            <a:chOff x="454152" y="273771"/>
            <a:chExt cx="1291560" cy="1358324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152" y="273771"/>
              <a:ext cx="1289981" cy="1358324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458888" y="715849"/>
              <a:ext cx="12868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200" b="1" dirty="0" smtClean="0"/>
                <a:t>‘Professional’</a:t>
              </a:r>
            </a:p>
            <a:p>
              <a:pPr algn="ctr"/>
              <a:r>
                <a:rPr lang="en-AU" sz="1200" b="1" dirty="0"/>
                <a:t>v</a:t>
              </a:r>
              <a:r>
                <a:rPr lang="en-AU" sz="1200" b="1" dirty="0" smtClean="0"/>
                <a:t>s</a:t>
              </a:r>
            </a:p>
            <a:p>
              <a:pPr algn="ctr"/>
              <a:r>
                <a:rPr lang="en-AU" sz="1200" b="1" dirty="0" smtClean="0"/>
                <a:t>‘employee’</a:t>
              </a:r>
              <a:endParaRPr lang="en-AU" sz="1200" b="1" dirty="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944085" y="3407014"/>
            <a:ext cx="1395311" cy="1358324"/>
            <a:chOff x="454152" y="273771"/>
            <a:chExt cx="1289981" cy="1358324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152" y="273771"/>
              <a:ext cx="1289981" cy="1358324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457309" y="782337"/>
              <a:ext cx="12868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200" b="1" dirty="0" smtClean="0"/>
                <a:t>Curriculum management</a:t>
              </a:r>
              <a:endParaRPr lang="en-AU" sz="1200" b="1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656125" y="3158114"/>
            <a:ext cx="1395312" cy="1358324"/>
            <a:chOff x="454152" y="273771"/>
            <a:chExt cx="1289982" cy="1358324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152" y="273771"/>
              <a:ext cx="1289981" cy="1358324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457310" y="722100"/>
              <a:ext cx="12868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200" b="1" dirty="0" smtClean="0"/>
                <a:t>Governmental</a:t>
              </a:r>
            </a:p>
            <a:p>
              <a:pPr algn="ctr"/>
              <a:r>
                <a:rPr lang="en-AU" sz="1200" b="1" dirty="0" smtClean="0"/>
                <a:t>Policies </a:t>
              </a:r>
              <a:endParaRPr lang="en-AU" sz="1200" b="1" dirty="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492060" y="2965977"/>
            <a:ext cx="1395311" cy="1358324"/>
            <a:chOff x="454152" y="273771"/>
            <a:chExt cx="1289981" cy="1358324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152" y="273771"/>
              <a:ext cx="1289981" cy="1358324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457309" y="782337"/>
              <a:ext cx="12868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200" b="1" dirty="0" smtClean="0"/>
                <a:t>Social media</a:t>
              </a:r>
              <a:endParaRPr lang="en-AU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9321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Curved Connector 10"/>
          <p:cNvCxnSpPr/>
          <p:nvPr/>
        </p:nvCxnSpPr>
        <p:spPr>
          <a:xfrm>
            <a:off x="1611824" y="2316996"/>
            <a:ext cx="488197" cy="433953"/>
          </a:xfrm>
          <a:prstGeom prst="curvedConnector3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6807153" y="1840900"/>
            <a:ext cx="999641" cy="820455"/>
          </a:xfrm>
          <a:prstGeom prst="curvedConnector3">
            <a:avLst>
              <a:gd name="adj1" fmla="val 50000"/>
            </a:avLst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502281" y="301681"/>
            <a:ext cx="2707281" cy="1913815"/>
            <a:chOff x="502281" y="301681"/>
            <a:chExt cx="2707281" cy="191381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656" y="604213"/>
              <a:ext cx="2022530" cy="161128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502281" y="301681"/>
              <a:ext cx="27072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1400" dirty="0" smtClean="0"/>
                <a:t>Challenges to our operating model</a:t>
              </a:r>
              <a:endParaRPr lang="en-AU" sz="1400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239132" y="2852449"/>
            <a:ext cx="2270622" cy="1783274"/>
            <a:chOff x="1239132" y="2852449"/>
            <a:chExt cx="2270622" cy="178327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1773" y="3160226"/>
              <a:ext cx="2225340" cy="1475497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239132" y="2852449"/>
              <a:ext cx="22706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1400" dirty="0" smtClean="0"/>
                <a:t>Present the need to ‘change’</a:t>
              </a:r>
              <a:endParaRPr lang="en-AU" sz="14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270869" y="217406"/>
            <a:ext cx="2795381" cy="2594312"/>
            <a:chOff x="3820332" y="284621"/>
            <a:chExt cx="2795381" cy="259431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6265" y="604213"/>
              <a:ext cx="2303514" cy="227472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3820332" y="284621"/>
              <a:ext cx="27953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1400" dirty="0" smtClean="0"/>
                <a:t>Requires our organisation to ‘adapt’</a:t>
              </a:r>
              <a:endParaRPr lang="en-AU" sz="14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57912" y="2811718"/>
            <a:ext cx="3891809" cy="1638697"/>
            <a:chOff x="5057912" y="2811718"/>
            <a:chExt cx="3891809" cy="163869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0053" y="2811718"/>
              <a:ext cx="2469668" cy="163869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5057912" y="3154013"/>
              <a:ext cx="13981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400" dirty="0" smtClean="0"/>
                <a:t>Organisational culture influences ability to adapt</a:t>
              </a:r>
              <a:endParaRPr lang="en-AU" sz="1400" dirty="0"/>
            </a:p>
          </p:txBody>
        </p:sp>
      </p:grpSp>
      <p:cxnSp>
        <p:nvCxnSpPr>
          <p:cNvPr id="13" name="Curved Connector 12"/>
          <p:cNvCxnSpPr/>
          <p:nvPr/>
        </p:nvCxnSpPr>
        <p:spPr>
          <a:xfrm flipV="1">
            <a:off x="3820332" y="2533972"/>
            <a:ext cx="974021" cy="968645"/>
          </a:xfrm>
          <a:prstGeom prst="curvedConnector3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181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878840" y="624840"/>
            <a:ext cx="7386320" cy="3891280"/>
          </a:xfrm>
          <a:prstGeom prst="ellipse">
            <a:avLst/>
          </a:prstGeom>
          <a:solidFill>
            <a:srgbClr val="3366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/>
              <a:t>External stakeholders</a:t>
            </a:r>
          </a:p>
          <a:p>
            <a:pPr algn="ctr"/>
            <a:endParaRPr lang="en-AU" sz="3200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/>
          </a:p>
        </p:txBody>
      </p:sp>
      <p:sp>
        <p:nvSpPr>
          <p:cNvPr id="4" name="Oval 3"/>
          <p:cNvSpPr/>
          <p:nvPr/>
        </p:nvSpPr>
        <p:spPr>
          <a:xfrm>
            <a:off x="1427481" y="1391920"/>
            <a:ext cx="6289039" cy="2600960"/>
          </a:xfrm>
          <a:prstGeom prst="ellipse">
            <a:avLst/>
          </a:prstGeom>
          <a:solidFill>
            <a:srgbClr val="A69B6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 smtClean="0"/>
              <a:t>How they experience us:</a:t>
            </a:r>
          </a:p>
          <a:p>
            <a:pPr algn="ctr"/>
            <a:r>
              <a:rPr lang="en-AU" sz="2400" dirty="0" smtClean="0"/>
              <a:t>How we think and behave</a:t>
            </a:r>
          </a:p>
          <a:p>
            <a:pPr algn="ctr"/>
            <a:endParaRPr lang="en-AU" sz="2400" dirty="0" smtClean="0"/>
          </a:p>
          <a:p>
            <a:pPr algn="ctr"/>
            <a:endParaRPr lang="en-AU" sz="2400" dirty="0"/>
          </a:p>
          <a:p>
            <a:pPr algn="ctr"/>
            <a:endParaRPr lang="en-AU" sz="2400" dirty="0" smtClean="0"/>
          </a:p>
          <a:p>
            <a:pPr algn="ctr"/>
            <a:endParaRPr lang="en-AU" sz="2400" dirty="0" smtClean="0"/>
          </a:p>
        </p:txBody>
      </p:sp>
      <p:sp>
        <p:nvSpPr>
          <p:cNvPr id="5" name="Oval 4"/>
          <p:cNvSpPr/>
          <p:nvPr/>
        </p:nvSpPr>
        <p:spPr>
          <a:xfrm>
            <a:off x="2028604" y="2407920"/>
            <a:ext cx="5100320" cy="1310640"/>
          </a:xfrm>
          <a:prstGeom prst="ellipse">
            <a:avLst/>
          </a:prstGeom>
          <a:solidFill>
            <a:srgbClr val="627A3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000" dirty="0" smtClean="0"/>
              <a:t>What behaviour gets reinforced: culture – behavioural norms &amp; expectations</a:t>
            </a:r>
            <a:endParaRPr lang="en-AU" sz="2000" dirty="0"/>
          </a:p>
        </p:txBody>
      </p:sp>
      <p:grpSp>
        <p:nvGrpSpPr>
          <p:cNvPr id="8" name="Group 7"/>
          <p:cNvGrpSpPr/>
          <p:nvPr/>
        </p:nvGrpSpPr>
        <p:grpSpPr>
          <a:xfrm>
            <a:off x="3102367" y="3525520"/>
            <a:ext cx="2939266" cy="897692"/>
            <a:chOff x="3102367" y="3525520"/>
            <a:chExt cx="2939266" cy="897692"/>
          </a:xfrm>
        </p:grpSpPr>
        <p:sp>
          <p:nvSpPr>
            <p:cNvPr id="6" name="TextBox 5"/>
            <p:cNvSpPr txBox="1"/>
            <p:nvPr/>
          </p:nvSpPr>
          <p:spPr>
            <a:xfrm>
              <a:off x="3102367" y="3961547"/>
              <a:ext cx="29392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2400" dirty="0" smtClean="0">
                  <a:solidFill>
                    <a:schemeClr val="bg1"/>
                  </a:solidFill>
                </a:rPr>
                <a:t>Effective performance</a:t>
              </a:r>
              <a:endParaRPr lang="en-AU" sz="2400" dirty="0">
                <a:solidFill>
                  <a:schemeClr val="bg1"/>
                </a:solidFill>
              </a:endParaRPr>
            </a:p>
          </p:txBody>
        </p:sp>
        <p:sp>
          <p:nvSpPr>
            <p:cNvPr id="7" name="Down Arrow 6"/>
            <p:cNvSpPr/>
            <p:nvPr/>
          </p:nvSpPr>
          <p:spPr>
            <a:xfrm>
              <a:off x="4404360" y="3525520"/>
              <a:ext cx="335280" cy="537389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259840" y="1148080"/>
            <a:ext cx="6624320" cy="3238183"/>
            <a:chOff x="1259840" y="1148080"/>
            <a:chExt cx="6624320" cy="3238183"/>
          </a:xfrm>
        </p:grpSpPr>
        <p:sp>
          <p:nvSpPr>
            <p:cNvPr id="9" name="Curved Right Arrow 8"/>
            <p:cNvSpPr/>
            <p:nvPr/>
          </p:nvSpPr>
          <p:spPr>
            <a:xfrm>
              <a:off x="1259840" y="1148080"/>
              <a:ext cx="1473200" cy="3146743"/>
            </a:xfrm>
            <a:prstGeom prst="curvedRightArrow">
              <a:avLst>
                <a:gd name="adj1" fmla="val 12379"/>
                <a:gd name="adj2" fmla="val 54166"/>
                <a:gd name="adj3" fmla="val 22931"/>
              </a:avLst>
            </a:prstGeom>
            <a:solidFill>
              <a:schemeClr val="accent2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schemeClr val="tx1"/>
                </a:solidFill>
              </a:endParaRPr>
            </a:p>
          </p:txBody>
        </p:sp>
        <p:sp>
          <p:nvSpPr>
            <p:cNvPr id="11" name="Curved Right Arrow 10"/>
            <p:cNvSpPr/>
            <p:nvPr/>
          </p:nvSpPr>
          <p:spPr>
            <a:xfrm flipH="1">
              <a:off x="6410960" y="1239520"/>
              <a:ext cx="1473200" cy="3146743"/>
            </a:xfrm>
            <a:prstGeom prst="curvedRightArrow">
              <a:avLst>
                <a:gd name="adj1" fmla="val 12379"/>
                <a:gd name="adj2" fmla="val 54166"/>
                <a:gd name="adj3" fmla="val 22931"/>
              </a:avLst>
            </a:prstGeom>
            <a:solidFill>
              <a:schemeClr val="accent2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438400" y="2143760"/>
            <a:ext cx="4351020" cy="1112520"/>
            <a:chOff x="2438400" y="2143760"/>
            <a:chExt cx="4351020" cy="1112520"/>
          </a:xfrm>
        </p:grpSpPr>
        <p:sp>
          <p:nvSpPr>
            <p:cNvPr id="12" name="Curved Right Arrow 11"/>
            <p:cNvSpPr/>
            <p:nvPr/>
          </p:nvSpPr>
          <p:spPr>
            <a:xfrm flipV="1">
              <a:off x="2438400" y="2143760"/>
              <a:ext cx="375920" cy="1112520"/>
            </a:xfrm>
            <a:prstGeom prst="curvedRightArrow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schemeClr val="tx1"/>
                </a:solidFill>
              </a:endParaRPr>
            </a:p>
          </p:txBody>
        </p:sp>
        <p:sp>
          <p:nvSpPr>
            <p:cNvPr id="13" name="Curved Right Arrow 12"/>
            <p:cNvSpPr/>
            <p:nvPr/>
          </p:nvSpPr>
          <p:spPr>
            <a:xfrm flipH="1" flipV="1">
              <a:off x="6413500" y="2143760"/>
              <a:ext cx="375920" cy="1112520"/>
            </a:xfrm>
            <a:prstGeom prst="curvedRightArrow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schemeClr val="tx1"/>
                </a:solidFill>
              </a:endParaRPr>
            </a:p>
          </p:txBody>
        </p:sp>
      </p:grpSp>
      <p:sp>
        <p:nvSpPr>
          <p:cNvPr id="14" name="Curved Right Arrow 13"/>
          <p:cNvSpPr/>
          <p:nvPr/>
        </p:nvSpPr>
        <p:spPr>
          <a:xfrm flipV="1">
            <a:off x="2377440" y="1089976"/>
            <a:ext cx="375920" cy="936943"/>
          </a:xfrm>
          <a:prstGeom prst="curvedRightArrow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15" name="Curved Right Arrow 14"/>
          <p:cNvSpPr/>
          <p:nvPr/>
        </p:nvSpPr>
        <p:spPr>
          <a:xfrm flipH="1" flipV="1">
            <a:off x="6352540" y="1089976"/>
            <a:ext cx="375920" cy="936943"/>
          </a:xfrm>
          <a:prstGeom prst="curvedRightArrow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36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TextBox 2"/>
          <p:cNvSpPr txBox="1"/>
          <p:nvPr/>
        </p:nvSpPr>
        <p:spPr>
          <a:xfrm>
            <a:off x="2343517" y="236525"/>
            <a:ext cx="4456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800" dirty="0" smtClean="0"/>
              <a:t>The Importance of Alignment</a:t>
            </a:r>
            <a:endParaRPr lang="en-AU" sz="28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8603221"/>
              </p:ext>
            </p:extLst>
          </p:nvPr>
        </p:nvGraphicFramePr>
        <p:xfrm>
          <a:off x="762000" y="236525"/>
          <a:ext cx="7226968" cy="4600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HS Vector Black.ai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7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5" name="Group 14"/>
          <p:cNvGrpSpPr/>
          <p:nvPr/>
        </p:nvGrpSpPr>
        <p:grpSpPr>
          <a:xfrm>
            <a:off x="4875561" y="767164"/>
            <a:ext cx="4440263" cy="3510368"/>
            <a:chOff x="4875561" y="767164"/>
            <a:chExt cx="4440263" cy="3510368"/>
          </a:xfrm>
        </p:grpSpPr>
        <p:graphicFrame>
          <p:nvGraphicFramePr>
            <p:cNvPr id="4" name="Diagram 3"/>
            <p:cNvGraphicFramePr/>
            <p:nvPr>
              <p:extLst>
                <p:ext uri="{D42A27DB-BD31-4B8C-83A1-F6EECF244321}">
                  <p14:modId xmlns:p14="http://schemas.microsoft.com/office/powerpoint/2010/main" val="2056385818"/>
                </p:ext>
              </p:extLst>
            </p:nvPr>
          </p:nvGraphicFramePr>
          <p:xfrm>
            <a:off x="4875561" y="767164"/>
            <a:ext cx="4440263" cy="351036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3" name="TextBox 12"/>
            <p:cNvSpPr txBox="1"/>
            <p:nvPr/>
          </p:nvSpPr>
          <p:spPr>
            <a:xfrm>
              <a:off x="6352675" y="2257359"/>
              <a:ext cx="152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dirty="0" smtClean="0"/>
                <a:t>‘Dysfunctional’ Culture</a:t>
              </a:r>
              <a:endParaRPr lang="en-AU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027961" y="642877"/>
            <a:ext cx="2920772" cy="2202354"/>
            <a:chOff x="5027961" y="642877"/>
            <a:chExt cx="2920772" cy="2202354"/>
          </a:xfrm>
        </p:grpSpPr>
        <p:sp>
          <p:nvSpPr>
            <p:cNvPr id="6" name="Oval 5"/>
            <p:cNvSpPr/>
            <p:nvPr/>
          </p:nvSpPr>
          <p:spPr>
            <a:xfrm>
              <a:off x="6565537" y="642877"/>
              <a:ext cx="1383196" cy="1030637"/>
            </a:xfrm>
            <a:prstGeom prst="ellipse">
              <a:avLst/>
            </a:prstGeom>
            <a:solidFill>
              <a:srgbClr val="CC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200" b="1" dirty="0" smtClean="0"/>
                <a:t>Mission: </a:t>
              </a:r>
            </a:p>
            <a:p>
              <a:pPr algn="ctr"/>
              <a:r>
                <a:rPr lang="en-AU" sz="1200" b="1" dirty="0" smtClean="0"/>
                <a:t>At risk</a:t>
              </a:r>
              <a:endParaRPr lang="en-AU" sz="1200" b="1" dirty="0"/>
            </a:p>
          </p:txBody>
        </p:sp>
        <p:sp>
          <p:nvSpPr>
            <p:cNvPr id="8" name="Right Arrow 7"/>
            <p:cNvSpPr/>
            <p:nvPr/>
          </p:nvSpPr>
          <p:spPr>
            <a:xfrm rot="-2400000">
              <a:off x="6079381" y="1380691"/>
              <a:ext cx="417216" cy="306737"/>
            </a:xfrm>
            <a:prstGeom prst="rightArrow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Oval 8"/>
            <p:cNvSpPr/>
            <p:nvPr/>
          </p:nvSpPr>
          <p:spPr>
            <a:xfrm>
              <a:off x="5027961" y="1814594"/>
              <a:ext cx="1383196" cy="1030637"/>
            </a:xfrm>
            <a:prstGeom prst="ellipse">
              <a:avLst/>
            </a:prstGeom>
            <a:solidFill>
              <a:srgbClr val="CC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200" b="1" dirty="0" smtClean="0"/>
                <a:t>Customers: Lower standards</a:t>
              </a:r>
              <a:endParaRPr lang="en-AU" sz="1200" b="1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511355" y="236525"/>
            <a:ext cx="6121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800" dirty="0" smtClean="0"/>
              <a:t>Circular Causality: Organisational Culture</a:t>
            </a:r>
            <a:endParaRPr lang="en-AU" sz="28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-247973" y="767164"/>
            <a:ext cx="4440263" cy="3510368"/>
            <a:chOff x="-247973" y="767164"/>
            <a:chExt cx="4440263" cy="3510368"/>
          </a:xfrm>
        </p:grpSpPr>
        <p:graphicFrame>
          <p:nvGraphicFramePr>
            <p:cNvPr id="3" name="Diagram 2"/>
            <p:cNvGraphicFramePr/>
            <p:nvPr>
              <p:extLst>
                <p:ext uri="{D42A27DB-BD31-4B8C-83A1-F6EECF244321}">
                  <p14:modId xmlns:p14="http://schemas.microsoft.com/office/powerpoint/2010/main" val="1116466117"/>
                </p:ext>
              </p:extLst>
            </p:nvPr>
          </p:nvGraphicFramePr>
          <p:xfrm>
            <a:off x="-247973" y="767164"/>
            <a:ext cx="4440263" cy="351036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1395662" y="2206921"/>
              <a:ext cx="12833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dirty="0" smtClean="0"/>
                <a:t>‘Functional’ Culture</a:t>
              </a:r>
              <a:endParaRPr lang="en-AU" dirty="0"/>
            </a:p>
          </p:txBody>
        </p:sp>
      </p:grpSp>
      <p:pic>
        <p:nvPicPr>
          <p:cNvPr id="17" name="Picture 16" descr="HS Vector Black.ai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9"/>
          <a:stretch/>
        </p:blipFill>
        <p:spPr>
          <a:xfrm>
            <a:off x="7324793" y="4470751"/>
            <a:ext cx="1751474" cy="6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49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ight theme presentation norm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23082</TotalTime>
  <Words>1183</Words>
  <Application>Microsoft Office PowerPoint</Application>
  <PresentationFormat>On-screen Show (16:9)</PresentationFormat>
  <Paragraphs>278</Paragraphs>
  <Slides>32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Arial</vt:lpstr>
      <vt:lpstr>Calibri</vt:lpstr>
      <vt:lpstr>Helvetica Neue Light</vt:lpstr>
      <vt:lpstr>Myriad Pro</vt:lpstr>
      <vt:lpstr>Myriad Pro Light</vt:lpstr>
      <vt:lpstr>Times New Roman</vt:lpstr>
      <vt:lpstr>Wingdings</vt:lpstr>
      <vt:lpstr>light theme presentation normal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Research Results 2013: Private Secondary Schools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Pixlbar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René van Dijk</dc:creator>
  <cp:lastModifiedBy>Shaun McCarthy</cp:lastModifiedBy>
  <cp:revision>476</cp:revision>
  <cp:lastPrinted>2014-06-13T05:48:45Z</cp:lastPrinted>
  <dcterms:created xsi:type="dcterms:W3CDTF">2012-07-11T13:31:45Z</dcterms:created>
  <dcterms:modified xsi:type="dcterms:W3CDTF">2014-06-16T05:11:18Z</dcterms:modified>
</cp:coreProperties>
</file>