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6"/>
  </p:notesMasterIdLst>
  <p:handoutMasterIdLst>
    <p:handoutMasterId r:id="rId27"/>
  </p:handoutMasterIdLst>
  <p:sldIdLst>
    <p:sldId id="257" r:id="rId3"/>
    <p:sldId id="258" r:id="rId4"/>
    <p:sldId id="287" r:id="rId5"/>
    <p:sldId id="265" r:id="rId6"/>
    <p:sldId id="267" r:id="rId7"/>
    <p:sldId id="288" r:id="rId8"/>
    <p:sldId id="289" r:id="rId9"/>
    <p:sldId id="290" r:id="rId10"/>
    <p:sldId id="268" r:id="rId11"/>
    <p:sldId id="292" r:id="rId12"/>
    <p:sldId id="269" r:id="rId13"/>
    <p:sldId id="296" r:id="rId14"/>
    <p:sldId id="297" r:id="rId15"/>
    <p:sldId id="295" r:id="rId16"/>
    <p:sldId id="294" r:id="rId17"/>
    <p:sldId id="275" r:id="rId18"/>
    <p:sldId id="273" r:id="rId19"/>
    <p:sldId id="277" r:id="rId20"/>
    <p:sldId id="278" r:id="rId21"/>
    <p:sldId id="279" r:id="rId22"/>
    <p:sldId id="298" r:id="rId23"/>
    <p:sldId id="299" r:id="rId24"/>
    <p:sldId id="300" r:id="rId25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6C18E-52B4-4D17-B352-712F4446622C}" type="datetimeFigureOut">
              <a:rPr lang="en-US" smtClean="0"/>
              <a:t>3/8/2014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7CB05-8A76-4A99-94BC-31CBB4DA2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35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A6631-191E-4D76-81CB-DD5144637D14}" type="datetimeFigureOut">
              <a:rPr lang="en-SG" smtClean="0"/>
              <a:pPr/>
              <a:t>8/3/2014</a:t>
            </a:fld>
            <a:endParaRPr lang="en-S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10DD5F-C120-48E5-BD85-41F5FD835F07}" type="slidenum">
              <a:rPr lang="en-SG" smtClean="0"/>
              <a:pPr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511442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6A3A989-E8BF-40C8-9087-A1F87CE50EB5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247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034508-007C-42E2-92CF-918FAAD286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11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6189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034508-007C-42E2-92CF-918FAAD286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12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0214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034508-007C-42E2-92CF-918FAAD286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13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446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034508-007C-42E2-92CF-918FAAD286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14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8697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034508-007C-42E2-92CF-918FAAD286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16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8133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A590791F-4A20-4022-B38F-35624B7A3701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23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6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034508-007C-42E2-92CF-918FAAD286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2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034508-007C-42E2-92CF-918FAAD286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4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752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034508-007C-42E2-92CF-918FAAD286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5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444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034508-007C-42E2-92CF-918FAAD286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6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952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034508-007C-42E2-92CF-918FAAD286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7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376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034508-007C-42E2-92CF-918FAAD286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8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070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034508-007C-42E2-92CF-918FAAD286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9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290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034508-007C-42E2-92CF-918FAAD286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10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84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457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AU" altLang="en-US" dirty="0" smtClean="0">
              <a:solidFill>
                <a:srgbClr val="003366"/>
              </a:solidFill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685800" y="990600"/>
            <a:ext cx="5181600" cy="1905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AU" altLang="en-US" dirty="0" smtClean="0">
              <a:solidFill>
                <a:srgbClr val="003366"/>
              </a:solidFill>
            </a:endParaRP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1143000" y="2590800"/>
            <a:ext cx="7772400" cy="319088"/>
            <a:chOff x="2288" y="3080"/>
            <a:chExt cx="3072" cy="201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 smtClean="0">
                <a:solidFill>
                  <a:srgbClr val="003366"/>
                </a:solidFill>
              </a:endParaRP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 smtClean="0">
                <a:solidFill>
                  <a:srgbClr val="003366"/>
                </a:solidFill>
              </a:endParaRPr>
            </a:p>
          </p:txBody>
        </p:sp>
      </p:grpSp>
      <p:sp>
        <p:nvSpPr>
          <p:cNvPr id="1648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36576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16487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36625" y="1425575"/>
            <a:ext cx="7772400" cy="1143000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9" name="Date Placeholder 8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676400" y="6340475"/>
            <a:ext cx="2895600" cy="5175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Stephen Holmes and Associates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>
              <a:solidFill>
                <a:srgbClr val="FFFFFF"/>
              </a:solidFill>
            </a:endParaRPr>
          </a:p>
        </p:txBody>
      </p:sp>
      <p:sp>
        <p:nvSpPr>
          <p:cNvPr id="10" name="Footer Placeholder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195888" y="6553200"/>
            <a:ext cx="3279775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400"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>
              <a:solidFill>
                <a:srgbClr val="003366"/>
              </a:solidFill>
            </a:endParaRPr>
          </a:p>
        </p:txBody>
      </p:sp>
      <p:sp>
        <p:nvSpPr>
          <p:cNvPr id="11" name="Slide Number Placeholder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525" y="6359525"/>
            <a:ext cx="587375" cy="4889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sz="2600" b="1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CAA904-8913-40E5-B724-15DFDD6B254E}" type="slidenum">
              <a:rPr lang="en-AU" altLang="en-US">
                <a:solidFill>
                  <a:srgbClr val="FFFFFF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 altLang="en-US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8460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038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152400"/>
            <a:ext cx="20002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52400"/>
            <a:ext cx="584835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280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457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en-AU" altLang="en-US" dirty="0" smtClean="0">
              <a:solidFill>
                <a:srgbClr val="003366"/>
              </a:solidFill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685800" y="990600"/>
            <a:ext cx="5181600" cy="1905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en-AU" altLang="en-US" dirty="0" smtClean="0">
              <a:solidFill>
                <a:srgbClr val="003366"/>
              </a:solidFill>
            </a:endParaRP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1143000" y="2590800"/>
            <a:ext cx="7772400" cy="319088"/>
            <a:chOff x="2288" y="3080"/>
            <a:chExt cx="3072" cy="201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 smtClean="0">
                <a:solidFill>
                  <a:srgbClr val="003366"/>
                </a:solidFill>
              </a:endParaRP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 smtClean="0">
                <a:solidFill>
                  <a:srgbClr val="003366"/>
                </a:solidFill>
              </a:endParaRPr>
            </a:p>
          </p:txBody>
        </p:sp>
      </p:grpSp>
      <p:sp>
        <p:nvSpPr>
          <p:cNvPr id="1648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36576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16487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36625" y="1425575"/>
            <a:ext cx="7772400" cy="1143000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9" name="Date Placeholder 8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676400" y="6340475"/>
            <a:ext cx="2895600" cy="5175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Stephen Holmes and Associates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>
              <a:solidFill>
                <a:srgbClr val="FFFFFF"/>
              </a:solidFill>
            </a:endParaRPr>
          </a:p>
        </p:txBody>
      </p:sp>
      <p:sp>
        <p:nvSpPr>
          <p:cNvPr id="10" name="Footer Placeholder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195888" y="6553200"/>
            <a:ext cx="3279775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>
              <a:solidFill>
                <a:srgbClr val="003366"/>
              </a:solidFill>
            </a:endParaRPr>
          </a:p>
        </p:txBody>
      </p:sp>
      <p:sp>
        <p:nvSpPr>
          <p:cNvPr id="11" name="Slide Number Placeholder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525" y="6359525"/>
            <a:ext cx="587375" cy="4889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>
              <a:defRPr sz="2600" b="1">
                <a:solidFill>
                  <a:schemeClr val="bg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738BB9-1E98-42A9-9663-B006C71876DE}" type="slidenum">
              <a:rPr lang="en-A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906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98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6655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9243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371600"/>
            <a:ext cx="39243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3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565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07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78521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7424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002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32162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7857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152400"/>
            <a:ext cx="20002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52400"/>
            <a:ext cx="584835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5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857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9243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371600"/>
            <a:ext cx="39243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071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90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660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53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832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188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053"/>
          <p:cNvSpPr>
            <a:spLocks noChangeArrowheads="1"/>
          </p:cNvSpPr>
          <p:nvPr/>
        </p:nvSpPr>
        <p:spPr bwMode="auto">
          <a:xfrm>
            <a:off x="762000" y="7620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AU" altLang="en-US" dirty="0" smtClean="0">
              <a:solidFill>
                <a:srgbClr val="003366"/>
              </a:solidFill>
            </a:endParaRPr>
          </a:p>
        </p:txBody>
      </p:sp>
      <p:sp>
        <p:nvSpPr>
          <p:cNvPr id="1027" name="Rectangle 205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01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8" name="Rectangle 205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8001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29" name="Line 2062"/>
          <p:cNvSpPr>
            <a:spLocks noChangeShapeType="1"/>
          </p:cNvSpPr>
          <p:nvPr userDrawn="1"/>
        </p:nvSpPr>
        <p:spPr bwMode="auto">
          <a:xfrm flipH="1">
            <a:off x="381000" y="6477000"/>
            <a:ext cx="5715000" cy="0"/>
          </a:xfrm>
          <a:prstGeom prst="line">
            <a:avLst/>
          </a:prstGeom>
          <a:noFill/>
          <a:ln w="28575">
            <a:solidFill>
              <a:srgbClr val="9CA11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SG" sz="2400" dirty="0">
              <a:solidFill>
                <a:srgbClr val="003366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pic>
        <p:nvPicPr>
          <p:cNvPr id="1030" name="Picture 206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626100"/>
            <a:ext cx="244475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946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053"/>
          <p:cNvSpPr>
            <a:spLocks noChangeArrowheads="1"/>
          </p:cNvSpPr>
          <p:nvPr/>
        </p:nvSpPr>
        <p:spPr bwMode="auto">
          <a:xfrm>
            <a:off x="762000" y="7620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en-AU" altLang="en-US" dirty="0" smtClean="0">
              <a:solidFill>
                <a:srgbClr val="003366"/>
              </a:solidFill>
            </a:endParaRPr>
          </a:p>
        </p:txBody>
      </p:sp>
      <p:sp>
        <p:nvSpPr>
          <p:cNvPr id="1027" name="Rectangle 205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01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8" name="Rectangle 205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8001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29" name="Line 2062"/>
          <p:cNvSpPr>
            <a:spLocks noChangeShapeType="1"/>
          </p:cNvSpPr>
          <p:nvPr userDrawn="1"/>
        </p:nvSpPr>
        <p:spPr bwMode="auto">
          <a:xfrm flipH="1">
            <a:off x="381000" y="6477000"/>
            <a:ext cx="5715000" cy="0"/>
          </a:xfrm>
          <a:prstGeom prst="line">
            <a:avLst/>
          </a:prstGeom>
          <a:noFill/>
          <a:ln w="28575">
            <a:solidFill>
              <a:srgbClr val="9CA11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SG" sz="2400" dirty="0" smtClean="0">
              <a:solidFill>
                <a:srgbClr val="003366"/>
              </a:solidFill>
              <a:latin typeface="Times New Roman" pitchFamily="18" charset="0"/>
            </a:endParaRPr>
          </a:p>
        </p:txBody>
      </p:sp>
      <p:pic>
        <p:nvPicPr>
          <p:cNvPr id="1030" name="Picture 206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626100"/>
            <a:ext cx="244475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7981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.holmes@theknowledgepartnership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heknowledgepartnership.com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752600"/>
            <a:ext cx="5762625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096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908720"/>
            <a:ext cx="8208144" cy="4896544"/>
          </a:xfrm>
        </p:spPr>
        <p:txBody>
          <a:bodyPr/>
          <a:lstStyle/>
          <a:p>
            <a:pPr marL="0" indent="0" eaLnBrk="1" hangingPunct="1">
              <a:buClrTx/>
              <a:buSzPct val="100000"/>
              <a:buNone/>
            </a:pP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ISNZ Schools Marketing Overview </a:t>
            </a:r>
          </a:p>
          <a:p>
            <a:pPr marL="0" indent="0">
              <a:buNone/>
            </a:pP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Suggestions to enhance </a:t>
            </a:r>
            <a:r>
              <a:rPr lang="en-SG" sz="17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int. marketing from </a:t>
            </a: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Project Reference </a:t>
            </a:r>
            <a:r>
              <a:rPr lang="en-SG" sz="17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members </a:t>
            </a: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Show </a:t>
            </a:r>
            <a:r>
              <a:rPr lang="en-SG" sz="17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proven track records </a:t>
            </a: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of </a:t>
            </a:r>
            <a:r>
              <a:rPr lang="en-SG" sz="17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students </a:t>
            </a: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into top universities e.g. ivy league </a:t>
            </a:r>
            <a:endParaRPr lang="en-SG" sz="17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7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Share </a:t>
            </a: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examples of </a:t>
            </a:r>
            <a:r>
              <a:rPr lang="en-SG" sz="17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success stories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Form </a:t>
            </a:r>
            <a:r>
              <a:rPr lang="en-SG" sz="17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strong networks with its alumni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Consider </a:t>
            </a:r>
            <a:r>
              <a:rPr lang="en-SG" sz="17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partnering </a:t>
            </a:r>
            <a:r>
              <a:rPr lang="en-SG" sz="17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up </a:t>
            </a: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with r</a:t>
            </a:r>
            <a:r>
              <a:rPr lang="en-SG" sz="17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etail and private banks </a:t>
            </a: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to hold informative seminars on NZ’s private schools (specifically for South Korea market)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Some banks and financial service firms </a:t>
            </a:r>
            <a:r>
              <a:rPr lang="en-SG" sz="17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publish magazines </a:t>
            </a: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in which NZ’s private schools can look at </a:t>
            </a:r>
            <a:r>
              <a:rPr lang="en-SG" sz="17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sponsoring </a:t>
            </a: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article / advertisement (specifically </a:t>
            </a:r>
            <a:r>
              <a:rPr lang="en-SG" sz="17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South </a:t>
            </a: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Korea)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NZ’s private schools </a:t>
            </a:r>
            <a:r>
              <a:rPr lang="en-SG" sz="17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marketing trips </a:t>
            </a: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to China and events should include hosting family and friends get-together because ‘word of mouth’ is a powerful tool amongst the Chinese community (specifically for China market)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NZ’s private schools can consider a</a:t>
            </a:r>
            <a:r>
              <a:rPr lang="en-SG" sz="17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dvertising in ‘The Hurun Report’, a publication for China’</a:t>
            </a:r>
            <a:r>
              <a:rPr lang="en-SG" sz="17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s elite/ultra-wealthy (specifically for China market)</a:t>
            </a: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endParaRPr lang="en-US" sz="18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endParaRPr lang="en-US" altLang="en-US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dirty="0" smtClean="0">
              <a:ea typeface="ＭＳ Ｐゴシック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rgbClr val="2DB9B9">
                    <a:lumMod val="50000"/>
                  </a:srgbClr>
                </a:solidFill>
                <a:latin typeface="Calibri" panose="020F0502020204030204" pitchFamily="34" charset="0"/>
              </a:rPr>
              <a:t>Environment Scan and Competitor Analysis</a:t>
            </a:r>
            <a:endParaRPr lang="en-SG" sz="3200" b="1" dirty="0">
              <a:solidFill>
                <a:srgbClr val="2DB9B9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39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836712"/>
            <a:ext cx="8352160" cy="5537358"/>
          </a:xfrm>
        </p:spPr>
        <p:txBody>
          <a:bodyPr/>
          <a:lstStyle/>
          <a:p>
            <a:pPr marL="0" indent="0" eaLnBrk="1" hangingPunct="1">
              <a:buClrTx/>
              <a:buSzPct val="100000"/>
              <a:buNone/>
            </a:pP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Target Market Identification</a:t>
            </a:r>
          </a:p>
          <a:p>
            <a:pPr marL="0" indent="0" eaLnBrk="1" hangingPunct="1">
              <a:buClrTx/>
              <a:buSzPct val="100000"/>
              <a:buNone/>
            </a:pPr>
            <a:r>
              <a:rPr lang="en-AU" sz="15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</a:t>
            </a:r>
            <a:r>
              <a:rPr lang="en-SG" sz="15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he following </a:t>
            </a:r>
            <a:r>
              <a:rPr lang="en-SG" sz="15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informed selection </a:t>
            </a:r>
            <a:r>
              <a:rPr lang="en-SG" sz="15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of core and emerging international target markets for ISNZ schools</a:t>
            </a:r>
            <a:r>
              <a:rPr lang="en-SG" sz="15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:</a:t>
            </a:r>
          </a:p>
          <a:p>
            <a:pPr eaLnBrk="1" hangingPunct="1">
              <a:buClrTx/>
              <a:buSzPct val="100000"/>
              <a:buAutoNum type="arabicPeriod"/>
            </a:pPr>
            <a:r>
              <a:rPr lang="en-SG" sz="15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Current </a:t>
            </a:r>
            <a:r>
              <a:rPr lang="en-SG" sz="15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ISNZ school recruitment and market presence/history. </a:t>
            </a:r>
            <a:endParaRPr lang="en-SG" sz="15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55600" indent="0" eaLnBrk="1" hangingPunct="1">
              <a:buClrTx/>
              <a:buSzPct val="100000"/>
              <a:buNone/>
            </a:pPr>
            <a:r>
              <a:rPr lang="en-SG" sz="15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Major </a:t>
            </a:r>
            <a:r>
              <a:rPr lang="en-SG" sz="15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source markets for international students for ISNZ schools </a:t>
            </a:r>
            <a:r>
              <a:rPr lang="en-SG" sz="15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en-SG" sz="15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China</a:t>
            </a:r>
            <a:r>
              <a:rPr lang="en-SG" sz="15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, South Korea, Thailand, Hong Kong and Japan</a:t>
            </a:r>
          </a:p>
          <a:p>
            <a:pPr marL="0" indent="0" eaLnBrk="1" hangingPunct="1">
              <a:buClrTx/>
              <a:buSzPct val="100000"/>
              <a:buNone/>
            </a:pPr>
            <a:endParaRPr lang="en-SG" sz="15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55600" indent="-355600" eaLnBrk="1" hangingPunct="1">
              <a:buClrTx/>
              <a:buSzPct val="100000"/>
              <a:buNone/>
            </a:pPr>
            <a:r>
              <a:rPr lang="en-SG" sz="15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2. </a:t>
            </a:r>
            <a:r>
              <a:rPr lang="en-SG" sz="15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  </a:t>
            </a:r>
            <a:r>
              <a:rPr lang="en-SG" sz="15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Relative </a:t>
            </a:r>
            <a:r>
              <a:rPr lang="en-SG" sz="15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(Peer) Competitor </a:t>
            </a:r>
            <a:r>
              <a:rPr lang="en-SG" sz="15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Assessment. </a:t>
            </a:r>
          </a:p>
          <a:p>
            <a:pPr marL="355600" indent="0" eaLnBrk="1" hangingPunct="1">
              <a:buClrTx/>
              <a:buSzPct val="100000"/>
              <a:buNone/>
            </a:pPr>
            <a:r>
              <a:rPr lang="en-SG" sz="15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Australia’s international student school recruitment, </a:t>
            </a:r>
            <a:r>
              <a:rPr lang="en-SG" sz="15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considered </a:t>
            </a:r>
            <a:r>
              <a:rPr lang="en-SG" sz="15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 relatively comparable benchmark for New Zealand. </a:t>
            </a:r>
            <a:r>
              <a:rPr lang="en-SG" sz="15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D</a:t>
            </a:r>
            <a:r>
              <a:rPr lang="en-SG" sz="15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ominated </a:t>
            </a:r>
            <a:r>
              <a:rPr lang="en-SG" sz="15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and in all probability will continue to be by Asian markets </a:t>
            </a:r>
          </a:p>
          <a:p>
            <a:pPr marL="0" indent="0" eaLnBrk="1" hangingPunct="1">
              <a:buClrTx/>
              <a:buSzPct val="100000"/>
              <a:buNone/>
            </a:pPr>
            <a:endParaRPr lang="en-SG" sz="15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r>
              <a:rPr lang="en-AU" sz="15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3</a:t>
            </a:r>
            <a:r>
              <a:rPr lang="en-AU" sz="15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. </a:t>
            </a:r>
            <a:r>
              <a:rPr lang="en-AU" sz="15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  Economic </a:t>
            </a:r>
            <a:r>
              <a:rPr lang="en-AU" sz="15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Classification of </a:t>
            </a:r>
            <a:r>
              <a:rPr lang="en-AU" sz="15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Markets. </a:t>
            </a:r>
          </a:p>
          <a:p>
            <a:pPr marL="355600" indent="0" eaLnBrk="1" hangingPunct="1">
              <a:buClrTx/>
              <a:buSzPct val="100000"/>
              <a:buNone/>
            </a:pPr>
            <a:r>
              <a:rPr lang="en-AU" sz="15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Identification </a:t>
            </a:r>
            <a:r>
              <a:rPr lang="en-AU" sz="15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of potential target markets based on key economic indicator of per capita income. Asian countries as "emerging economies</a:t>
            </a:r>
            <a:r>
              <a:rPr lang="en-AU" sz="15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“- </a:t>
            </a:r>
            <a:r>
              <a:rPr lang="en-AU" sz="15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China, Indonesia, Malaysia, Pakistan, Philippines and </a:t>
            </a:r>
            <a:r>
              <a:rPr lang="en-AU" sz="15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Thailand. Others on horizon e.g. Myanmar.</a:t>
            </a:r>
            <a:endParaRPr lang="en-AU" sz="15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55600" indent="0" eaLnBrk="1" hangingPunct="1">
              <a:buClrTx/>
              <a:buSzPct val="100000"/>
              <a:buNone/>
            </a:pPr>
            <a:endParaRPr lang="en-AU" sz="15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r>
              <a:rPr lang="en-US" sz="15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4. International Mobility and International </a:t>
            </a:r>
            <a:r>
              <a:rPr lang="en-US" sz="15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Schooling</a:t>
            </a:r>
            <a:endParaRPr lang="en-US" altLang="en-US" sz="2000" u="sng" dirty="0" smtClean="0">
              <a:ea typeface="ＭＳ Ｐゴシック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rgbClr val="2DB9B9">
                    <a:lumMod val="50000"/>
                  </a:srgbClr>
                </a:solidFill>
                <a:latin typeface="Calibri" panose="020F0502020204030204" pitchFamily="34" charset="0"/>
              </a:rPr>
              <a:t>Target Market Identification and Analysis</a:t>
            </a:r>
            <a:endParaRPr lang="en-SG" sz="3200" b="1" dirty="0">
              <a:solidFill>
                <a:srgbClr val="2DB9B9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5157192"/>
            <a:ext cx="583264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</a:pPr>
            <a:r>
              <a:rPr lang="en-US" sz="1500" kern="0" dirty="0">
                <a:solidFill>
                  <a:srgbClr val="003366">
                    <a:lumMod val="50000"/>
                  </a:srgbClr>
                </a:solidFill>
                <a:latin typeface="Calibri" panose="020F0502020204030204" pitchFamily="34" charset="0"/>
                <a:ea typeface="ＭＳ Ｐゴシック" charset="0"/>
              </a:rPr>
              <a:t>There is a well-established culture of preference for a foreign and or private education from traditional and familiar countries (the commonwealth legacy and also to the US as the perceived pinnacle)</a:t>
            </a:r>
            <a:endParaRPr lang="en-SG" sz="1500" kern="0" dirty="0">
              <a:solidFill>
                <a:srgbClr val="003366">
                  <a:lumMod val="50000"/>
                </a:srgbClr>
              </a:solidFill>
              <a:latin typeface="Calibri" panose="020F0502020204030204" pitchFamily="34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21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340768"/>
            <a:ext cx="8208144" cy="576064"/>
          </a:xfrm>
        </p:spPr>
        <p:txBody>
          <a:bodyPr/>
          <a:lstStyle/>
          <a:p>
            <a:pPr marL="0" indent="0" algn="ctr" eaLnBrk="1" hangingPunct="1">
              <a:buClrTx/>
              <a:buSzPct val="100000"/>
              <a:buNone/>
            </a:pPr>
            <a:r>
              <a:rPr lang="en-AU" sz="1800" b="1" u="sng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Primary (Tier 1) Target Markets</a:t>
            </a:r>
          </a:p>
          <a:p>
            <a:pPr marL="0" indent="0" eaLnBrk="1" hangingPunct="1">
              <a:buClrTx/>
              <a:buSzPct val="100000"/>
              <a:buNone/>
            </a:pPr>
            <a:endParaRPr lang="en-AU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</a:pPr>
            <a:endParaRPr lang="en-AU" sz="18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dirty="0" smtClean="0">
              <a:ea typeface="ＭＳ Ｐゴシック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rgbClr val="2DB9B9">
                    <a:lumMod val="50000"/>
                  </a:srgbClr>
                </a:solidFill>
                <a:latin typeface="Calibri" panose="020F0502020204030204" pitchFamily="34" charset="0"/>
              </a:rPr>
              <a:t>Target Market Identification and Analysis</a:t>
            </a:r>
            <a:endParaRPr lang="en-SG" sz="3200" b="1" dirty="0">
              <a:solidFill>
                <a:srgbClr val="2DB9B9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635896" y="2564904"/>
            <a:ext cx="1584176" cy="1512168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SG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Tier 1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5004048" y="2204864"/>
            <a:ext cx="1152128" cy="576064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5076056" y="3797424"/>
            <a:ext cx="1224136" cy="49567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 flipV="1">
            <a:off x="2699792" y="2276872"/>
            <a:ext cx="1080120" cy="58444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4427266" y="4077072"/>
            <a:ext cx="36722" cy="108012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2699792" y="3689412"/>
            <a:ext cx="989751" cy="81970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6804248" y="1934097"/>
            <a:ext cx="972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4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China</a:t>
            </a:r>
            <a:endParaRPr lang="en-SG" sz="2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18250"/>
            <a:ext cx="71437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279" y="3953273"/>
            <a:ext cx="708772" cy="66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6984268" y="3861048"/>
            <a:ext cx="972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4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South</a:t>
            </a:r>
          </a:p>
          <a:p>
            <a:r>
              <a:rPr lang="en-SG" sz="24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Korea</a:t>
            </a:r>
            <a:endParaRPr lang="en-SG" sz="2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52" y="5132924"/>
            <a:ext cx="725190" cy="7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4427984" y="5260835"/>
            <a:ext cx="1437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4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Thailand</a:t>
            </a:r>
            <a:endParaRPr lang="en-SG" sz="2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566" y="4276546"/>
            <a:ext cx="6604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467544" y="4335487"/>
            <a:ext cx="164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4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Hong Kong</a:t>
            </a:r>
            <a:endParaRPr lang="en-SG" sz="2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962" y="1934097"/>
            <a:ext cx="673224" cy="722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1043608" y="2023335"/>
            <a:ext cx="972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SG" sz="24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Japan</a:t>
            </a:r>
            <a:endParaRPr lang="en-SG" sz="2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87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rgbClr val="2DB9B9">
                    <a:lumMod val="50000"/>
                  </a:srgbClr>
                </a:solidFill>
                <a:latin typeface="Calibri" panose="020F0502020204030204" pitchFamily="34" charset="0"/>
              </a:rPr>
              <a:t>Target Market Identification and Analysis</a:t>
            </a:r>
            <a:endParaRPr lang="en-SG" sz="3200" b="1" dirty="0">
              <a:solidFill>
                <a:srgbClr val="2DB9B9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635896" y="2564904"/>
            <a:ext cx="1584176" cy="1512168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SG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Tier 2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5004048" y="2204864"/>
            <a:ext cx="1152128" cy="576064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5076056" y="3797424"/>
            <a:ext cx="1241223" cy="79662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 flipV="1">
            <a:off x="2699792" y="2276872"/>
            <a:ext cx="1080120" cy="58444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2699792" y="3689412"/>
            <a:ext cx="989751" cy="81970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6804248" y="1934097"/>
            <a:ext cx="972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4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Chile</a:t>
            </a:r>
            <a:endParaRPr lang="en-SG" sz="2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4268" y="4263479"/>
            <a:ext cx="1476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4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Singapore</a:t>
            </a:r>
            <a:endParaRPr lang="en-SG" sz="2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6155" y="4335487"/>
            <a:ext cx="164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SG" sz="24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Vietnam</a:t>
            </a:r>
            <a:endParaRPr lang="en-SG" sz="2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1520" y="2023335"/>
            <a:ext cx="1764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SG" sz="24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Indonesia</a:t>
            </a:r>
            <a:endParaRPr lang="en-SG" sz="2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50384"/>
            <a:ext cx="6953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522" y="4164310"/>
            <a:ext cx="6667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906" y="4228181"/>
            <a:ext cx="6667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459" y="1941587"/>
            <a:ext cx="6953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467544" y="1340768"/>
            <a:ext cx="820814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ClrTx/>
              <a:buSzPct val="100000"/>
              <a:buFont typeface="Wingdings" pitchFamily="2" charset="2"/>
              <a:buNone/>
            </a:pPr>
            <a:r>
              <a:rPr lang="en-AU" sz="1800" b="1" u="sng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Primary (Tier 2) Target Markets</a:t>
            </a: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</a:pPr>
            <a:endParaRPr lang="en-AU" sz="1800" b="1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SG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kern="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kern="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337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980728"/>
            <a:ext cx="7416824" cy="4824536"/>
          </a:xfrm>
        </p:spPr>
        <p:txBody>
          <a:bodyPr/>
          <a:lstStyle/>
          <a:p>
            <a:pPr marL="0" indent="0" eaLnBrk="1" hangingPunct="1">
              <a:buClrTx/>
              <a:buSzPct val="100000"/>
              <a:buNone/>
            </a:pPr>
            <a:endParaRPr lang="en-GB" sz="1800" b="1" u="sng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r>
              <a:rPr lang="en-GB" sz="1800" b="1" u="sng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Positioning </a:t>
            </a:r>
            <a:r>
              <a:rPr lang="en-GB" sz="1800" b="1" u="sng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Statement </a:t>
            </a:r>
            <a:endParaRPr lang="en-SG" sz="18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AU" sz="1800" i="1" dirty="0" smtClean="0"/>
              <a:t>ISNZ </a:t>
            </a:r>
            <a:r>
              <a:rPr lang="en-AU" sz="1800" i="1" dirty="0"/>
              <a:t>schools will be internationally known and renowned for offering among the world’s highest quality private schooling, with tuition cost below peer countries, in a unique learning and recreational environment, and an international experience where students grow academically and personally to enter New Zealand and global universities.</a:t>
            </a:r>
            <a:endParaRPr lang="en-AU" sz="1800" dirty="0"/>
          </a:p>
          <a:p>
            <a:pPr marL="0" indent="0">
              <a:buNone/>
            </a:pPr>
            <a:endParaRPr lang="en-AU" sz="1800" i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 b="1" u="sng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Positioning Messages </a:t>
            </a:r>
            <a:endParaRPr lang="en-SG" sz="18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AU" sz="18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Positioning is ultimately impacted by market messaging.  In an overall sense, umbrella messages should interconnect to create something of a ‘golden thread’. This should be a focused theme that is directly relevant to all core target audiences (or nearly all at least). We propose the following four positioning messages for ISNZ schools.</a:t>
            </a:r>
            <a:endParaRPr lang="en-SG" sz="1800" i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AU" sz="1800" i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AU" sz="1800" i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AU" sz="1800" i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AU" sz="1800" i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AU" sz="1800" i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AU" sz="1800" i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AU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AU" sz="18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dirty="0" smtClean="0">
              <a:ea typeface="ＭＳ Ｐゴシック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rgbClr val="2DB9B9">
                    <a:lumMod val="50000"/>
                  </a:srgbClr>
                </a:solidFill>
                <a:latin typeface="Calibri" panose="020F0502020204030204" pitchFamily="34" charset="0"/>
              </a:rPr>
              <a:t>ISNZ Schools Value Propositions</a:t>
            </a:r>
            <a:endParaRPr lang="en-SG" sz="3200" b="1" dirty="0">
              <a:solidFill>
                <a:srgbClr val="2DB9B9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6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2123728" y="3429000"/>
            <a:ext cx="2520280" cy="2448272"/>
          </a:xfrm>
          <a:prstGeom prst="ellipse">
            <a:avLst/>
          </a:prstGeom>
          <a:solidFill>
            <a:srgbClr val="1F497D">
              <a:lumMod val="75000"/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G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123728" y="1916832"/>
            <a:ext cx="2520280" cy="2448272"/>
          </a:xfrm>
          <a:prstGeom prst="ellipse">
            <a:avLst/>
          </a:prstGeom>
          <a:solidFill>
            <a:srgbClr val="00B0F0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G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51920" y="1950201"/>
            <a:ext cx="2663802" cy="2562365"/>
          </a:xfrm>
          <a:prstGeom prst="ellipse">
            <a:avLst/>
          </a:prstGeom>
          <a:solidFill>
            <a:srgbClr val="F79646">
              <a:lumMod val="50000"/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G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83768" y="2492896"/>
            <a:ext cx="14406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1.Deliver Global Standard Independent Schooling</a:t>
            </a:r>
            <a:endParaRPr lang="en-SG" sz="16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3113" y="2546320"/>
            <a:ext cx="1440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2.World Class Learning Environment</a:t>
            </a:r>
            <a:endParaRPr lang="en-SG" sz="16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27290" y="4516378"/>
            <a:ext cx="144065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3.Truly 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International Experience</a:t>
            </a:r>
            <a:endParaRPr lang="en-SG" sz="16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995936" y="3429000"/>
            <a:ext cx="2520280" cy="2448272"/>
          </a:xfrm>
          <a:prstGeom prst="ellipse">
            <a:avLst/>
          </a:prstGeom>
          <a:solidFill>
            <a:srgbClr val="FF0000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G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31546" y="4588386"/>
            <a:ext cx="144065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4.Pricing – </a:t>
            </a:r>
          </a:p>
          <a:p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Value for </a:t>
            </a:r>
          </a:p>
          <a:p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money</a:t>
            </a:r>
            <a:endParaRPr lang="en-SG" sz="16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467544" y="404664"/>
            <a:ext cx="8208144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r>
              <a:rPr lang="en-AU" sz="180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Positioning Messages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u="sng" kern="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kern="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kern="0" dirty="0" smtClean="0">
              <a:ea typeface="ＭＳ Ｐゴシック" pitchFamily="34" charset="-128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683568" y="836712"/>
            <a:ext cx="7632848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How can ISNZ best translate the market strategy research findings into an international positioning that optimises value add? </a:t>
            </a:r>
          </a:p>
          <a:p>
            <a:pPr eaLnBrk="1" hangingPunct="1">
              <a:buClrTx/>
              <a:buSzPct val="100000"/>
            </a:pPr>
            <a:endParaRPr lang="en-AU" sz="1800" b="1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SG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kern="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kern="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025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980728"/>
            <a:ext cx="8208144" cy="504056"/>
          </a:xfrm>
        </p:spPr>
        <p:txBody>
          <a:bodyPr/>
          <a:lstStyle/>
          <a:p>
            <a:pPr marL="0" indent="0" eaLnBrk="1" hangingPunct="1">
              <a:buClrTx/>
              <a:buSzPct val="100000"/>
              <a:buNone/>
            </a:pPr>
            <a:r>
              <a:rPr lang="en-SG" sz="1800" b="1" u="sng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Proof Points</a:t>
            </a:r>
            <a:endParaRPr lang="en-SG" sz="18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AU" sz="1800" i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AU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AU" sz="18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dirty="0" smtClean="0">
              <a:ea typeface="ＭＳ Ｐゴシック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rgbClr val="2DB9B9">
                    <a:lumMod val="50000"/>
                  </a:srgbClr>
                </a:solidFill>
                <a:latin typeface="Calibri" panose="020F0502020204030204" pitchFamily="34" charset="0"/>
              </a:rPr>
              <a:t>ISNZ Schools Value Propositions</a:t>
            </a:r>
            <a:endParaRPr lang="en-SG" sz="3200" b="1" dirty="0">
              <a:solidFill>
                <a:srgbClr val="2DB9B9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162774"/>
              </p:ext>
            </p:extLst>
          </p:nvPr>
        </p:nvGraphicFramePr>
        <p:xfrm>
          <a:off x="467544" y="1442720"/>
          <a:ext cx="7992888" cy="4299152"/>
        </p:xfrm>
        <a:graphic>
          <a:graphicData uri="http://schemas.openxmlformats.org/drawingml/2006/table">
            <a:tbl>
              <a:tblPr firstRow="1" firstCol="1" bandRow="1"/>
              <a:tblGrid>
                <a:gridCol w="7992888"/>
              </a:tblGrid>
              <a:tr h="2716732">
                <a:tc>
                  <a:txBody>
                    <a:bodyPr/>
                    <a:lstStyle/>
                    <a:p>
                      <a:pPr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1.Delivers Global Standard Independent Schooling </a:t>
                      </a:r>
                      <a:endParaRPr lang="en-SG" sz="1400" b="1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Bef>
                          <a:spcPts val="7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High academic standards that attract top students and staff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Graduates with global mobility, connection and networking 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Facilities and presentation in keeping with best private schools globally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High quality education by association e.g. accreditations, links with other world class private school education systems – Australia, UK, US.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Long standing private schools </a:t>
                      </a:r>
                      <a:r>
                        <a:rPr lang="en-AU" sz="140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track record of international university entrance and careers).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Linkages of university sector with universities worldwide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Strong national independent school association (ISNZ) for quality assurance 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Self-managed private school structure at site level to cater for the individual child 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School diversity- day, boarding, co-educational and single sex.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501796">
                <a:tc>
                  <a:txBody>
                    <a:bodyPr/>
                    <a:lstStyle/>
                    <a:p>
                      <a:pPr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2.Learning </a:t>
                      </a:r>
                      <a:r>
                        <a:rPr lang="en-US" sz="1400" b="1" u="sng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Environment</a:t>
                      </a:r>
                      <a:endParaRPr lang="en-SG" sz="1400" b="1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Bef>
                          <a:spcPts val="7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Range of curriculum options and programs e.g. IB, CIE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Positioning of academic standards alongside individual care and nurturing 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Conducive to serious study in a relaxed, pleasant learning environment 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Access to unique recreation facilities for young people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Diversity of schools located across both major cities and also country regions.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 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717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798445"/>
              </p:ext>
            </p:extLst>
          </p:nvPr>
        </p:nvGraphicFramePr>
        <p:xfrm>
          <a:off x="539552" y="1484784"/>
          <a:ext cx="7920880" cy="3672408"/>
        </p:xfrm>
        <a:graphic>
          <a:graphicData uri="http://schemas.openxmlformats.org/drawingml/2006/table">
            <a:tbl>
              <a:tblPr firstRow="1" firstCol="1" bandRow="1"/>
              <a:tblGrid>
                <a:gridCol w="7920880"/>
              </a:tblGrid>
              <a:tr h="2130874">
                <a:tc>
                  <a:txBody>
                    <a:bodyPr/>
                    <a:lstStyle/>
                    <a:p>
                      <a:pPr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solidFill>
                            <a:schemeClr val="accent3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3.Truly International Experience </a:t>
                      </a:r>
                      <a:endParaRPr lang="en-SG" sz="14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Bef>
                          <a:spcPts val="7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Progressive an latest approaches to teaching – student centred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</a:rPr>
                        <a:t>English language in a culturally diverse country</a:t>
                      </a:r>
                      <a:endParaRPr lang="en-SG" sz="14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Student diversity in and out of classroom</a:t>
                      </a:r>
                      <a:endParaRPr lang="en-SG" sz="14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>
                        <a:buFont typeface="Symbol"/>
                        <a:buChar char=""/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Campus facilities specific to enhancing international student learning  </a:t>
                      </a:r>
                      <a:endParaRPr lang="en-SG" sz="14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>
                        <a:spcBef>
                          <a:spcPts val="7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History of successful international student intake from international markets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Development of child in a personalised, community context</a:t>
                      </a:r>
                      <a:r>
                        <a:rPr lang="en-AU" sz="140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541534">
                <a:tc>
                  <a:txBody>
                    <a:bodyPr/>
                    <a:lstStyle/>
                    <a:p>
                      <a:pPr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4.Pricing – value for money 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Bef>
                          <a:spcPts val="70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Comparative price advantage over private schools in leading competitor markets e.g. UK and Australia 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Clr>
                          <a:srgbClr val="FFFFFF"/>
                        </a:buClr>
                        <a:buFont typeface="Symbol"/>
                        <a:buChar char=""/>
                      </a:pPr>
                      <a:r>
                        <a:rPr lang="en-AU" sz="14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Lower university fee levels than competitor markets so package of school plus university is cheaper again.</a:t>
                      </a:r>
                      <a:endParaRPr lang="en-SG" sz="1400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  <a:p>
                      <a:endParaRPr lang="en-SG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467544" y="980728"/>
            <a:ext cx="8208144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r>
              <a:rPr lang="en-SG" sz="1800" b="1" u="sng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Proof Points</a:t>
            </a:r>
            <a:endParaRPr lang="en-SG" sz="1800" b="1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Font typeface="Wingdings" pitchFamily="2" charset="2"/>
              <a:buNone/>
            </a:pPr>
            <a:endParaRPr lang="en-AU" sz="1800" i="1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Font typeface="Wingdings" pitchFamily="2" charset="2"/>
              <a:buNone/>
            </a:pPr>
            <a:endParaRPr lang="en-SG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b="1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SG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kern="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kern="0" dirty="0" smtClean="0">
              <a:ea typeface="ＭＳ Ｐゴシック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rgbClr val="2DB9B9">
                    <a:lumMod val="50000"/>
                  </a:srgbClr>
                </a:solidFill>
                <a:latin typeface="Calibri" panose="020F0502020204030204" pitchFamily="34" charset="0"/>
              </a:rPr>
              <a:t>ISNZ Schools Value Propositions</a:t>
            </a:r>
            <a:endParaRPr lang="en-SG" sz="3200" b="1" dirty="0">
              <a:solidFill>
                <a:srgbClr val="2DB9B9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84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4336" y="1412776"/>
            <a:ext cx="8208144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r>
              <a:rPr lang="en-AU" sz="180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Current </a:t>
            </a:r>
            <a:r>
              <a:rPr lang="en-AU" sz="1800" b="1" kern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M</a:t>
            </a:r>
            <a:r>
              <a:rPr lang="en-AU" sz="180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arketing Activity  </a:t>
            </a: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b="1" kern="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r>
              <a:rPr lang="en-AU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ISNZ School Marketing Collateral </a:t>
            </a:r>
            <a:r>
              <a:rPr lang="en-AU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Review. Material emphasises:</a:t>
            </a: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70000"/>
            </a:pPr>
            <a:r>
              <a:rPr lang="en-AU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Proven track record</a:t>
            </a:r>
          </a:p>
          <a:p>
            <a:pPr eaLnBrk="1" hangingPunct="1">
              <a:buClrTx/>
              <a:buSzPct val="70000"/>
            </a:pPr>
            <a:r>
              <a:rPr lang="en-AU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University Placements</a:t>
            </a:r>
          </a:p>
          <a:p>
            <a:pPr eaLnBrk="1" hangingPunct="1">
              <a:buClrTx/>
              <a:buSzPct val="70000"/>
            </a:pPr>
            <a:r>
              <a:rPr lang="en-AU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Superb Facilities</a:t>
            </a:r>
          </a:p>
          <a:p>
            <a:pPr eaLnBrk="1" hangingPunct="1">
              <a:buClrTx/>
              <a:buSzPct val="70000"/>
            </a:pPr>
            <a:r>
              <a:rPr lang="en-AU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Student’s Progression</a:t>
            </a:r>
          </a:p>
          <a:p>
            <a:pPr eaLnBrk="1" hangingPunct="1">
              <a:buClrTx/>
              <a:buSzPct val="70000"/>
            </a:pPr>
            <a:r>
              <a:rPr lang="en-AU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Student’s Testimonials</a:t>
            </a:r>
          </a:p>
          <a:p>
            <a:pPr eaLnBrk="1" hangingPunct="1">
              <a:buClrTx/>
              <a:buSzPct val="70000"/>
            </a:pPr>
            <a:r>
              <a:rPr lang="en-AU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Dedicated Booklet for International Students</a:t>
            </a: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</a:pPr>
            <a:endParaRPr lang="en-AU" sz="1800" b="1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SG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kern="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kern="0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60648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rgbClr val="2DB9B9">
                    <a:lumMod val="50000"/>
                  </a:srgbClr>
                </a:solidFill>
                <a:latin typeface="Calibri" panose="020F0502020204030204" pitchFamily="34" charset="0"/>
              </a:rPr>
              <a:t>Recommendations for Activities and Collateral To Support Strategy</a:t>
            </a:r>
            <a:endParaRPr lang="en-SG" sz="3200" b="1" dirty="0">
              <a:solidFill>
                <a:srgbClr val="2DB9B9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37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40320" y="1340768"/>
            <a:ext cx="8208144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b="1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r>
              <a:rPr lang="en-AU" sz="180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Case Study John Paul College International, Australia</a:t>
            </a: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b="1" kern="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</a:pPr>
            <a:endParaRPr lang="en-AU" sz="1800" b="1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SG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kern="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kern="0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60648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rgbClr val="2DB9B9">
                    <a:lumMod val="50000"/>
                  </a:srgbClr>
                </a:solidFill>
                <a:latin typeface="Calibri" panose="020F0502020204030204" pitchFamily="34" charset="0"/>
              </a:rPr>
              <a:t>Recommendations for Activities and Collateral To Support Strategy</a:t>
            </a:r>
            <a:endParaRPr lang="en-SG" sz="3200" b="1" dirty="0">
              <a:solidFill>
                <a:srgbClr val="2DB9B9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284" y="2132856"/>
            <a:ext cx="5976664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258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09" y="1773238"/>
            <a:ext cx="9001695" cy="37449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 smtClean="0">
                <a:ea typeface="ＭＳ Ｐゴシック" pitchFamily="34" charset="-128"/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200" b="1" dirty="0" smtClean="0">
                <a:solidFill>
                  <a:srgbClr val="000000"/>
                </a:solidFill>
                <a:ea typeface="ＭＳ Ｐゴシック" pitchFamily="34" charset="-128"/>
              </a:rPr>
              <a:t>Independent Schools of New Zealand, ISNZ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200" b="1" dirty="0" smtClean="0">
                <a:solidFill>
                  <a:srgbClr val="000000"/>
                </a:solidFill>
                <a:ea typeface="ＭＳ Ｐゴシック" pitchFamily="34" charset="-128"/>
              </a:rPr>
              <a:t>March 2014</a:t>
            </a:r>
            <a:endParaRPr lang="en-US" altLang="en-US" sz="24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i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i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3366"/>
                </a:solidFill>
                <a:ea typeface="ＭＳ Ｐゴシック" pitchFamily="34" charset="-128"/>
              </a:rPr>
              <a:t>Stephen Holmes PhD (Education Marketing)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3366"/>
                </a:solidFill>
                <a:ea typeface="ＭＳ Ｐゴシック" pitchFamily="34" charset="-128"/>
              </a:rPr>
              <a:t>Managing Partner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3366"/>
                </a:solidFill>
                <a:ea typeface="ＭＳ Ｐゴシック" pitchFamily="34" charset="-128"/>
              </a:rPr>
              <a:t>The Knowledge Partnership (Aust. and Asia)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3366"/>
                </a:solidFill>
                <a:ea typeface="ＭＳ Ｐゴシック" pitchFamily="34" charset="-128"/>
                <a:hlinkClick r:id="rId3"/>
              </a:rPr>
              <a:t>s.holmes@theknowledgepartnership.com</a:t>
            </a:r>
            <a:endParaRPr lang="en-US" altLang="en-US" sz="2000" dirty="0" smtClean="0">
              <a:solidFill>
                <a:srgbClr val="003366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u="sng" dirty="0" smtClean="0">
                <a:solidFill>
                  <a:srgbClr val="003366"/>
                </a:solidFill>
                <a:ea typeface="ＭＳ Ｐゴシック" pitchFamily="34" charset="-128"/>
                <a:hlinkClick r:id="rId4"/>
              </a:rPr>
              <a:t>www.theknowledgepartnership.com</a:t>
            </a:r>
            <a:endParaRPr lang="en-US" altLang="en-US" sz="2000" u="sng" dirty="0" smtClean="0">
              <a:solidFill>
                <a:srgbClr val="003366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u="sng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dirty="0" smtClean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</a:pPr>
            <a:endParaRPr lang="en-AU" altLang="en-US" sz="2000" dirty="0" smtClean="0">
              <a:ea typeface="ＭＳ Ｐゴシック" pitchFamily="34" charset="-128"/>
            </a:endParaRPr>
          </a:p>
        </p:txBody>
      </p:sp>
      <p:sp>
        <p:nvSpPr>
          <p:cNvPr id="4099" name="Rectangle 4"/>
          <p:cNvSpPr txBox="1">
            <a:spLocks noChangeArrowheads="1"/>
          </p:cNvSpPr>
          <p:nvPr/>
        </p:nvSpPr>
        <p:spPr bwMode="auto">
          <a:xfrm>
            <a:off x="0" y="0"/>
            <a:ext cx="9144000" cy="1196751"/>
          </a:xfrm>
          <a:prstGeom prst="rect">
            <a:avLst/>
          </a:prstGeom>
          <a:solidFill>
            <a:srgbClr val="66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b="1" dirty="0" smtClean="0">
                <a:solidFill>
                  <a:srgbClr val="FFFFFF"/>
                </a:solidFill>
              </a:rPr>
              <a:t>International Market Strategy</a:t>
            </a:r>
            <a:endParaRPr lang="en-US" alt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94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544" y="1412776"/>
            <a:ext cx="8208144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r>
              <a:rPr lang="en-AU" sz="180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Future Marketing Activity and Collateral Recommendation </a:t>
            </a:r>
          </a:p>
          <a:p>
            <a:pPr eaLnBrk="1" hangingPunct="1">
              <a:buClrTx/>
              <a:buSzPct val="100000"/>
              <a:buFont typeface="Wingdings" pitchFamily="2" charset="2"/>
              <a:buAutoNum type="arabicPeriod"/>
            </a:pPr>
            <a:r>
              <a:rPr lang="en-AU" sz="180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Awareness Raising</a:t>
            </a:r>
          </a:p>
          <a:p>
            <a:pPr marL="806450" eaLnBrk="1" hangingPunct="1">
              <a:buClrTx/>
              <a:buSzPct val="60000"/>
            </a:pPr>
            <a:r>
              <a:rPr lang="en-AU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Information for agents and parents /students</a:t>
            </a:r>
          </a:p>
          <a:p>
            <a:pPr marL="806450" eaLnBrk="1" hangingPunct="1">
              <a:buClrTx/>
              <a:buSzPct val="60000"/>
            </a:pPr>
            <a:r>
              <a:rPr lang="en-AU" sz="1800" kern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To improve the presence of </a:t>
            </a:r>
            <a:r>
              <a:rPr lang="en-AU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New Zealand Independent Schools amongst international agents and parents</a:t>
            </a:r>
          </a:p>
          <a:p>
            <a:pPr marL="0" indent="0" eaLnBrk="1" hangingPunct="1">
              <a:buClrTx/>
              <a:buSzPct val="60000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r>
              <a:rPr lang="en-AU" sz="180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2. Agent Liaison</a:t>
            </a:r>
          </a:p>
          <a:p>
            <a:pPr marL="806450" eaLnBrk="1" hangingPunct="1">
              <a:buClrTx/>
              <a:buSzPct val="60000"/>
            </a:pPr>
            <a:r>
              <a:rPr lang="en-SG" sz="1800" kern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We propose a one off collective fund to bring 5-6 top agent (perhaps one from each priority </a:t>
            </a:r>
            <a:r>
              <a:rPr lang="en-SG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market - </a:t>
            </a:r>
            <a:r>
              <a:rPr lang="en-NZ" sz="1800" kern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potential to move seamlessly from private schools to universities in New </a:t>
            </a:r>
            <a:r>
              <a:rPr lang="en-NZ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Zealand</a:t>
            </a:r>
            <a:r>
              <a:rPr lang="en-NZ" sz="1800" kern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  <a:endParaRPr lang="en-AU" sz="1800" kern="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AU" sz="1800" kern="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r>
              <a:rPr lang="en-AU" sz="180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3. Web Strategy</a:t>
            </a:r>
            <a:endParaRPr lang="en-AU" sz="1800" b="1" kern="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06450" eaLnBrk="1" hangingPunct="1">
              <a:buClrTx/>
              <a:buSzPct val="60000"/>
            </a:pPr>
            <a:endParaRPr lang="en-AU" sz="1800" b="1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SG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kern="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kern="0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60648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rgbClr val="2DB9B9">
                    <a:lumMod val="50000"/>
                  </a:srgbClr>
                </a:solidFill>
                <a:latin typeface="Calibri" panose="020F0502020204030204" pitchFamily="34" charset="0"/>
              </a:rPr>
              <a:t>Recommendations for Activities and Collateral To Support Strategy</a:t>
            </a:r>
            <a:endParaRPr lang="en-SG" sz="3200" b="1" dirty="0">
              <a:solidFill>
                <a:srgbClr val="2DB9B9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5157192"/>
            <a:ext cx="59766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20000"/>
              </a:spcBef>
              <a:spcAft>
                <a:spcPct val="0"/>
              </a:spcAft>
              <a:buSzPct val="140000"/>
              <a:buFont typeface="Arial" panose="020B0604020202020204" pitchFamily="34" charset="0"/>
              <a:buChar char="•"/>
            </a:pPr>
            <a:r>
              <a:rPr lang="en-AU" kern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The most common communicative for finding </a:t>
            </a:r>
            <a:r>
              <a:rPr lang="en-AU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information </a:t>
            </a:r>
            <a:r>
              <a:rPr lang="en-AU" kern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about studying </a:t>
            </a:r>
            <a:r>
              <a:rPr lang="en-AU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abroad, dedicated website strategy for schools needs to be put in place</a:t>
            </a:r>
            <a:endParaRPr lang="en-AU" kern="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ＭＳ Ｐゴシック" charset="0"/>
              <a:cs typeface="ＭＳ Ｐゴシック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</a:pPr>
            <a:r>
              <a:rPr lang="en-US" sz="1500" kern="0" dirty="0" smtClean="0">
                <a:solidFill>
                  <a:srgbClr val="003366">
                    <a:lumMod val="50000"/>
                  </a:srgbClr>
                </a:solidFill>
                <a:latin typeface="Calibri" panose="020F0502020204030204" pitchFamily="34" charset="0"/>
                <a:ea typeface="ＭＳ Ｐゴシック" charset="0"/>
              </a:rPr>
              <a:t> </a:t>
            </a:r>
            <a:endParaRPr lang="en-SG" sz="1500" kern="0" dirty="0">
              <a:solidFill>
                <a:srgbClr val="003366">
                  <a:lumMod val="50000"/>
                </a:srgbClr>
              </a:solidFill>
              <a:latin typeface="Calibri" panose="020F0502020204030204" pitchFamily="34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10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544" y="1268760"/>
            <a:ext cx="8208144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Tx/>
              <a:buSzPct val="100000"/>
              <a:buNone/>
            </a:pPr>
            <a:r>
              <a:rPr lang="en-AU" sz="180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4. Scholarships</a:t>
            </a:r>
            <a:r>
              <a:rPr lang="en-AU" sz="1800" b="1" kern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, Pricing and Collaboration </a:t>
            </a:r>
          </a:p>
          <a:p>
            <a:pPr marL="806450" lvl="0" eaLnBrk="1" hangingPunct="1">
              <a:buClrTx/>
              <a:buSzPct val="60000"/>
            </a:pPr>
            <a:r>
              <a:rPr lang="en-AU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Joint </a:t>
            </a:r>
            <a:r>
              <a:rPr lang="en-SG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university </a:t>
            </a:r>
            <a:r>
              <a:rPr lang="en-SG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and ISNZ school </a:t>
            </a:r>
            <a:r>
              <a:rPr lang="en-SG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marketing</a:t>
            </a:r>
          </a:p>
          <a:p>
            <a:pPr marL="804863" lvl="0" indent="0" eaLnBrk="1" hangingPunct="1">
              <a:buClrTx/>
              <a:buSzPct val="60000"/>
              <a:buNone/>
            </a:pPr>
            <a:r>
              <a:rPr lang="en-SG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- Promote </a:t>
            </a:r>
            <a:r>
              <a:rPr lang="en-SG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 halo </a:t>
            </a:r>
            <a:r>
              <a:rPr lang="en-SG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effect: two </a:t>
            </a:r>
            <a:r>
              <a:rPr lang="en-SG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way benefit as top schools are prime feeders for universities and university reputation shapes whole of sector perceptions</a:t>
            </a:r>
          </a:p>
          <a:p>
            <a:pPr marL="0" indent="0" eaLnBrk="1" hangingPunct="1">
              <a:buClrTx/>
              <a:buSzPct val="60000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r>
              <a:rPr lang="en-AU" sz="1800" b="1" kern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5</a:t>
            </a:r>
            <a:r>
              <a:rPr lang="en-AU" sz="180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. </a:t>
            </a:r>
            <a:r>
              <a:rPr lang="en-SG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Service Extensions</a:t>
            </a:r>
            <a:endParaRPr lang="en-AU" sz="1800" b="1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06450" eaLnBrk="1" hangingPunct="1">
              <a:buClrTx/>
              <a:buSzPct val="60000"/>
            </a:pPr>
            <a:r>
              <a:rPr lang="en-SG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Introduction of summer schools, </a:t>
            </a:r>
          </a:p>
          <a:p>
            <a:pPr marL="806450" eaLnBrk="1" hangingPunct="1">
              <a:buClrTx/>
              <a:buSzPct val="60000"/>
            </a:pPr>
            <a:r>
              <a:rPr lang="en-SG" sz="180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can </a:t>
            </a:r>
            <a:r>
              <a:rPr lang="en-SG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take additional subjects,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or </a:t>
            </a: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06450" eaLnBrk="1" hangingPunct="1">
              <a:buClrTx/>
              <a:buSzPct val="60000"/>
            </a:pP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spread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the number of subjects over a longer period</a:t>
            </a: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06450" eaLnBrk="1" hangingPunct="1">
              <a:buClrTx/>
              <a:buSzPct val="60000"/>
            </a:pPr>
            <a:endParaRPr lang="en-AU" sz="1800" kern="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0" indent="0" eaLnBrk="1" hangingPunct="1">
              <a:buClrTx/>
              <a:buSzPct val="100000"/>
              <a:buNone/>
            </a:pPr>
            <a:r>
              <a:rPr lang="en-AU" sz="180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6. </a:t>
            </a:r>
            <a:r>
              <a:rPr lang="en-SG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Leveraging and co-branding</a:t>
            </a:r>
          </a:p>
          <a:p>
            <a:pPr marL="0" indent="0" eaLnBrk="1" hangingPunct="1">
              <a:buClrTx/>
              <a:buSzPct val="100000"/>
              <a:buNone/>
            </a:pPr>
            <a:endParaRPr lang="en-AU" sz="1800" b="1" kern="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06450" eaLnBrk="1" hangingPunct="1">
              <a:buClrTx/>
              <a:buSzPct val="60000"/>
            </a:pPr>
            <a:endParaRPr lang="en-AU" sz="1800" b="1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SG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80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kern="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kern="0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60648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rgbClr val="2DB9B9">
                    <a:lumMod val="50000"/>
                  </a:srgbClr>
                </a:solidFill>
                <a:latin typeface="Calibri" panose="020F0502020204030204" pitchFamily="34" charset="0"/>
              </a:rPr>
              <a:t>Recommendations for Activities and Collateral To Support Strategy (cont’d)</a:t>
            </a:r>
            <a:endParaRPr lang="en-SG" sz="3200" b="1" dirty="0">
              <a:solidFill>
                <a:srgbClr val="2DB9B9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4797152"/>
            <a:ext cx="5904656" cy="1809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20000"/>
              </a:spcBef>
              <a:spcAft>
                <a:spcPct val="0"/>
              </a:spcAft>
              <a:buSzPct val="140000"/>
              <a:buFont typeface="Arial" panose="020B0604020202020204" pitchFamily="34" charset="0"/>
              <a:buChar char="•"/>
            </a:pPr>
            <a:r>
              <a:rPr lang="en-AU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T</a:t>
            </a:r>
            <a:r>
              <a:rPr lang="en-NZ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o </a:t>
            </a:r>
            <a:r>
              <a:rPr lang="en-NZ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identify and bring to the forefront both niche programs and flagship schools within its </a:t>
            </a:r>
            <a:r>
              <a:rPr lang="en-NZ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projection</a:t>
            </a:r>
          </a:p>
          <a:p>
            <a:pPr marL="285750" indent="-285750" fontAlgn="base">
              <a:spcBef>
                <a:spcPct val="20000"/>
              </a:spcBef>
              <a:spcAft>
                <a:spcPct val="0"/>
              </a:spcAft>
              <a:buSzPct val="140000"/>
              <a:buFont typeface="Arial" panose="020B0604020202020204" pitchFamily="34" charset="0"/>
              <a:buChar char="•"/>
            </a:pPr>
            <a:r>
              <a:rPr lang="en-NZ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B</a:t>
            </a:r>
            <a:r>
              <a:rPr lang="en-NZ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ased </a:t>
            </a:r>
            <a:r>
              <a:rPr lang="en-NZ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around programs, subjects, pedagogy, notably teachers alongside geographic factors to build identity educational identity</a:t>
            </a:r>
            <a:endParaRPr lang="en-AU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ＭＳ Ｐゴシック" charset="0"/>
              <a:cs typeface="ＭＳ Ｐゴシック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</a:pPr>
            <a:r>
              <a:rPr lang="en-US" sz="1500" kern="0" dirty="0" smtClean="0">
                <a:solidFill>
                  <a:srgbClr val="003366">
                    <a:lumMod val="50000"/>
                  </a:srgbClr>
                </a:solidFill>
                <a:latin typeface="Calibri" panose="020F0502020204030204" pitchFamily="34" charset="0"/>
                <a:ea typeface="ＭＳ Ｐゴシック" charset="0"/>
              </a:rPr>
              <a:t> </a:t>
            </a:r>
            <a:endParaRPr lang="en-SG" sz="1500" kern="0" dirty="0">
              <a:solidFill>
                <a:srgbClr val="003366">
                  <a:lumMod val="50000"/>
                </a:srgbClr>
              </a:solidFill>
              <a:latin typeface="Calibri" panose="020F0502020204030204" pitchFamily="34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42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544" y="1268760"/>
            <a:ext cx="835292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Tx/>
              <a:buSzPct val="100000"/>
              <a:buNone/>
            </a:pPr>
            <a:r>
              <a:rPr lang="en-AU" sz="1750" b="1" kern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7</a:t>
            </a:r>
            <a:r>
              <a:rPr lang="en-AU" sz="175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. ISNZ Coordination</a:t>
            </a:r>
            <a:endParaRPr lang="en-AU" sz="1750" b="1" kern="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06450" lvl="0" eaLnBrk="1" hangingPunct="1">
              <a:buClrTx/>
              <a:buSzPct val="60000"/>
            </a:pPr>
            <a:r>
              <a:rPr lang="en-AU" sz="175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 part-time staff </a:t>
            </a:r>
            <a:r>
              <a:rPr lang="en-AU" sz="175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member </a:t>
            </a:r>
            <a:r>
              <a:rPr lang="en-AU" sz="175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dedicated to developing and managing any sector proposed collaborative international </a:t>
            </a:r>
            <a:r>
              <a:rPr lang="en-AU" sz="175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activities</a:t>
            </a:r>
          </a:p>
          <a:p>
            <a:pPr marL="806450" lvl="0" eaLnBrk="1" hangingPunct="1">
              <a:buClrTx/>
              <a:buSzPct val="60000"/>
            </a:pPr>
            <a:r>
              <a:rPr lang="en-AU" sz="175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supporting the coordination of international alumni for ISNZ schools</a:t>
            </a:r>
            <a:endParaRPr lang="en-AU" sz="175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63550" lvl="0" indent="0" eaLnBrk="1" hangingPunct="1">
              <a:buClrTx/>
              <a:buSzPct val="60000"/>
              <a:buNone/>
            </a:pPr>
            <a:endParaRPr lang="en-AU" sz="175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r>
              <a:rPr lang="en-AU" sz="175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8. </a:t>
            </a:r>
            <a:r>
              <a:rPr lang="en-SG" sz="175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Alumni</a:t>
            </a:r>
            <a:endParaRPr lang="en-AU" sz="1750" b="1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06450" eaLnBrk="1" hangingPunct="1">
              <a:buClrTx/>
              <a:buSzPct val="60000"/>
            </a:pPr>
            <a:r>
              <a:rPr lang="en-AU" sz="175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Alumni are the most cost effective source for ISNZ schools to raise affirmation for prospective students (word of mouth as a driver of recruitment and reputation</a:t>
            </a:r>
            <a:r>
              <a:rPr lang="en-AU" sz="175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  <a:endParaRPr lang="en-AU" sz="175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63550" indent="0" eaLnBrk="1" hangingPunct="1">
              <a:buClrTx/>
              <a:buSzPct val="60000"/>
              <a:buNone/>
            </a:pPr>
            <a:endParaRPr lang="en-AU" sz="1750" kern="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0" indent="0" eaLnBrk="1" hangingPunct="1">
              <a:buClrTx/>
              <a:buSzPct val="100000"/>
              <a:buNone/>
            </a:pPr>
            <a:r>
              <a:rPr lang="en-AU" sz="175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9. </a:t>
            </a:r>
            <a:r>
              <a:rPr lang="en-SG" sz="175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Onshore </a:t>
            </a:r>
            <a:r>
              <a:rPr lang="en-SG" sz="175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marketing </a:t>
            </a:r>
            <a:r>
              <a:rPr lang="en-SG" sz="175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en-AU" sz="175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should also be a part of future activity)</a:t>
            </a:r>
            <a:endParaRPr lang="en-SG" sz="175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Font typeface="Wingdings" pitchFamily="2" charset="2"/>
              <a:buNone/>
            </a:pPr>
            <a:endParaRPr lang="en-AU" sz="175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altLang="en-US" sz="1750" b="1" i="1" u="sng" kern="0" dirty="0" smtClean="0">
              <a:ea typeface="ＭＳ Ｐゴシック" pitchFamily="34" charset="-128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1750" u="sng" kern="0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60648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rgbClr val="2DB9B9">
                    <a:lumMod val="50000"/>
                  </a:srgbClr>
                </a:solidFill>
                <a:latin typeface="Calibri" panose="020F0502020204030204" pitchFamily="34" charset="0"/>
              </a:rPr>
              <a:t>Recommendations for Activities and Collateral To Support Strategy (cont’d)</a:t>
            </a:r>
            <a:endParaRPr lang="en-SG" sz="3200" b="1" dirty="0">
              <a:solidFill>
                <a:srgbClr val="2DB9B9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9592" y="4581852"/>
            <a:ext cx="8064896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20000"/>
              </a:spcBef>
              <a:spcAft>
                <a:spcPct val="0"/>
              </a:spcAft>
              <a:buSzPct val="140000"/>
              <a:buFont typeface="Arial" panose="020B0604020202020204" pitchFamily="34" charset="0"/>
              <a:buChar char="•"/>
            </a:pPr>
            <a:r>
              <a:rPr lang="en-AU" sz="1750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Local recruitment resources  (education agents), local international community groups and associations, current students, international alumni in NZ and residing family and friends </a:t>
            </a:r>
            <a:endParaRPr lang="en-AU" sz="175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ＭＳ Ｐゴシック" charset="0"/>
              <a:cs typeface="ＭＳ Ｐゴシック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</a:pPr>
            <a:r>
              <a:rPr lang="en-US" sz="1750" kern="0" dirty="0" smtClean="0">
                <a:solidFill>
                  <a:srgbClr val="003366">
                    <a:lumMod val="50000"/>
                  </a:srgbClr>
                </a:solidFill>
                <a:latin typeface="Calibri" panose="020F0502020204030204" pitchFamily="34" charset="0"/>
                <a:ea typeface="ＭＳ Ｐゴシック" charset="0"/>
              </a:rPr>
              <a:t> </a:t>
            </a:r>
            <a:endParaRPr lang="en-SG" sz="1750" kern="0" dirty="0">
              <a:solidFill>
                <a:srgbClr val="003366">
                  <a:lumMod val="50000"/>
                </a:srgbClr>
              </a:solidFill>
              <a:latin typeface="Calibri" panose="020F0502020204030204" pitchFamily="34" charset="0"/>
              <a:ea typeface="ＭＳ Ｐゴシック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68312" y="5517232"/>
            <a:ext cx="619192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Tx/>
              <a:buSzPct val="100000"/>
              <a:buNone/>
            </a:pPr>
            <a:r>
              <a:rPr lang="en-AU" sz="1750" b="1" kern="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10. Next Step:</a:t>
            </a:r>
            <a:endParaRPr lang="en-AU" sz="1750" b="1" kern="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06450" lvl="0" eaLnBrk="1" hangingPunct="1">
              <a:buClrTx/>
              <a:buSzPct val="60000"/>
            </a:pPr>
            <a:r>
              <a:rPr lang="en-AU" sz="175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</a:t>
            </a:r>
            <a:r>
              <a:rPr lang="en-AU" sz="175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AU" sz="175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process for translating the ISNZ marketing strategy into collateral to supports individual </a:t>
            </a:r>
            <a:r>
              <a:rPr lang="en-AU" sz="175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and collaborative </a:t>
            </a:r>
            <a:r>
              <a:rPr lang="en-AU" sz="175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ISNZ activity</a:t>
            </a:r>
            <a:r>
              <a:rPr lang="en-AU" sz="175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pPr marL="463550" lvl="0" indent="0" eaLnBrk="1" hangingPunct="1">
              <a:buClrTx/>
              <a:buSzPct val="60000"/>
              <a:buNone/>
            </a:pPr>
            <a:endParaRPr lang="en-AU" sz="175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AU" sz="1750" kern="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750" b="1" i="1" u="sng" kern="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750" u="sng" kern="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47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626100"/>
            <a:ext cx="244475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Line 3"/>
          <p:cNvSpPr>
            <a:spLocks noChangeShapeType="1"/>
          </p:cNvSpPr>
          <p:nvPr/>
        </p:nvSpPr>
        <p:spPr bwMode="auto">
          <a:xfrm flipH="1">
            <a:off x="381000" y="6477000"/>
            <a:ext cx="5715000" cy="0"/>
          </a:xfrm>
          <a:prstGeom prst="line">
            <a:avLst/>
          </a:prstGeom>
          <a:noFill/>
          <a:ln w="28575">
            <a:solidFill>
              <a:srgbClr val="9CA11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SG" sz="2400" dirty="0" smtClean="0">
              <a:solidFill>
                <a:srgbClr val="003366"/>
              </a:solidFill>
              <a:latin typeface="Times New Roman" pitchFamily="18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5486400"/>
          </a:xfrm>
          <a:prstGeom prst="rect">
            <a:avLst/>
          </a:prstGeom>
          <a:solidFill>
            <a:srgbClr val="9CA115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>
                <a:solidFill>
                  <a:srgbClr val="003366"/>
                </a:solidFill>
              </a:rPr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87745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8001000" cy="407362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AU" sz="20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In 2013, The </a:t>
            </a:r>
            <a:r>
              <a:rPr lang="en-AU" sz="20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Knowledge Partnership was instructed to provide inputs at six levels </a:t>
            </a:r>
            <a:r>
              <a:rPr lang="en-AU" sz="20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to develop an overarching </a:t>
            </a:r>
            <a:r>
              <a:rPr lang="en-AU" sz="20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sector </a:t>
            </a:r>
            <a:r>
              <a:rPr lang="en-AU" sz="20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international market </a:t>
            </a:r>
            <a:r>
              <a:rPr lang="en-AU" sz="20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strategy</a:t>
            </a:r>
            <a:r>
              <a:rPr lang="en-AU" sz="20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:</a:t>
            </a:r>
            <a:r>
              <a:rPr lang="en-GB" sz="2000" b="1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 </a:t>
            </a:r>
            <a:endParaRPr lang="en-SG" sz="20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en-GB" sz="2000" b="1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Objectives</a:t>
            </a:r>
            <a:endParaRPr lang="en-SG" sz="20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en-GB" sz="2000" b="1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Environment scan</a:t>
            </a:r>
            <a:endParaRPr lang="en-SG" sz="20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en-GB" sz="2000" b="1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Competitor analysis</a:t>
            </a:r>
            <a:endParaRPr lang="en-SG" sz="20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en-GB" sz="2000" b="1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Target market identification and analysis</a:t>
            </a:r>
            <a:endParaRPr lang="en-SG" sz="20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0"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en-GB" sz="2000" b="1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NZ private schools value proposition</a:t>
            </a:r>
            <a:endParaRPr lang="en-SG" sz="20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en-AU" sz="2000" b="1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Recommendations for activities and collateral to support strategy.</a:t>
            </a:r>
            <a:endParaRPr lang="en-SG" sz="20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260648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Brief-Collaborative ISNZ International Marketing Approach</a:t>
            </a:r>
            <a:endParaRPr lang="en-SG" sz="3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71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980728"/>
            <a:ext cx="8208144" cy="2952328"/>
          </a:xfrm>
        </p:spPr>
        <p:txBody>
          <a:bodyPr/>
          <a:lstStyle/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reference to build 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on strengths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, establish new strengths, and address weaknesses in relation to the positioning that ISNZ schools wish to take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endParaRPr lang="en-AU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endParaRPr lang="en-AU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endParaRPr lang="en-AU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 framework 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5Rs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of education 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marketing (holistic view of building success in international markets):</a:t>
            </a: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recruitment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(promotion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retention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(progression, satisfaction) </a:t>
            </a: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referral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(third parties as advocates), set within the context of </a:t>
            </a: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relationship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building and </a:t>
            </a: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AU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reputation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(brand disposition). </a:t>
            </a: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u="sng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dirty="0" smtClean="0">
              <a:ea typeface="ＭＳ Ｐゴシック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Market Objectives</a:t>
            </a:r>
            <a:endParaRPr lang="en-SG" sz="3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8840"/>
            <a:ext cx="3744416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885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980728"/>
            <a:ext cx="8208144" cy="4608512"/>
          </a:xfrm>
        </p:spPr>
        <p:txBody>
          <a:bodyPr/>
          <a:lstStyle/>
          <a:p>
            <a:pPr marL="0" indent="0" eaLnBrk="1" hangingPunct="1">
              <a:buClrTx/>
              <a:buSzPct val="100000"/>
              <a:buNone/>
            </a:pP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Primary </a:t>
            </a: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Market Research </a:t>
            </a: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Analysis: International Parents and Education Agents</a:t>
            </a:r>
          </a:p>
          <a:p>
            <a:pPr marL="0" indent="0" eaLnBrk="1" hangingPunct="1">
              <a:buClrTx/>
              <a:buSzPct val="100000"/>
              <a:buNone/>
            </a:pPr>
            <a:endParaRPr lang="en-AU" sz="18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The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main influencer for parents to send their children to an independent school is ‘</a:t>
            </a:r>
            <a:r>
              <a:rPr lang="en-AU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recommendation from family members, friends and peers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’ through </a:t>
            </a:r>
            <a:r>
              <a:rPr lang="en-AU" sz="18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word of mouth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about the schools and experience studying in New Zealand. </a:t>
            </a:r>
            <a:endParaRPr lang="en-AU" sz="1800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Others include </a:t>
            </a:r>
            <a:r>
              <a:rPr lang="en-AU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agents, education fairs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at their own country and </a:t>
            </a: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meeting with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schools staff.</a:t>
            </a:r>
          </a:p>
          <a:p>
            <a:pPr lvl="0"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Parents’ area of concern studying at overseas: </a:t>
            </a:r>
            <a:r>
              <a:rPr lang="en-AU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safety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of their child,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their child </a:t>
            </a: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coping with </a:t>
            </a:r>
            <a:r>
              <a:rPr lang="en-US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in </a:t>
            </a: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school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and the </a:t>
            </a:r>
            <a:r>
              <a:rPr lang="en-US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environment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and </a:t>
            </a:r>
            <a:r>
              <a:rPr lang="en-AU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qualification </a:t>
            </a: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recognised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by the universities globally</a:t>
            </a:r>
            <a:r>
              <a:rPr lang="en-AU" sz="1800" dirty="0"/>
              <a:t>.</a:t>
            </a:r>
            <a:endParaRPr lang="en-SG" sz="1800" dirty="0"/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Parents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expectations for an independent school :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Excellent </a:t>
            </a: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world-class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education experience, </a:t>
            </a: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diversity of students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, student to </a:t>
            </a: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improve English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language, adequate </a:t>
            </a: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individual attention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to their child at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school etc.</a:t>
            </a:r>
            <a:endParaRPr lang="en-US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None/>
            </a:pPr>
            <a:endParaRPr lang="en-US" altLang="en-US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dirty="0" smtClean="0">
              <a:ea typeface="ＭＳ Ｐゴシック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Environment Scan and Competitor Analysis</a:t>
            </a:r>
            <a:endParaRPr lang="en-SG" sz="3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2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980728"/>
            <a:ext cx="8208144" cy="4608512"/>
          </a:xfrm>
        </p:spPr>
        <p:txBody>
          <a:bodyPr/>
          <a:lstStyle/>
          <a:p>
            <a:pPr marL="0" indent="0" eaLnBrk="1" hangingPunct="1">
              <a:buClrTx/>
              <a:buSzPct val="100000"/>
              <a:buNone/>
            </a:pP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Primary Market Analysis: International Parents and Education Agents (cont’d)</a:t>
            </a:r>
          </a:p>
          <a:p>
            <a:pPr marL="0" indent="0" eaLnBrk="1" hangingPunct="1">
              <a:buClrTx/>
              <a:buSzPct val="100000"/>
              <a:buNone/>
            </a:pPr>
            <a:endParaRPr lang="en-AU" sz="18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Strengths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of Independent Schools in New Zealand:</a:t>
            </a:r>
          </a:p>
          <a:p>
            <a:pPr lvl="1"/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Offering ‘International Baccalaureate’ curriculum;</a:t>
            </a: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lvl="1"/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Schools’ reputation;</a:t>
            </a: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lvl="1"/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Student support services;</a:t>
            </a: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lvl="1"/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Conducive learning environment;</a:t>
            </a: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lvl="1"/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Shaping students to be a well-rounded person;</a:t>
            </a: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lvl="1"/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Country’s safety and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stability; and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Highly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associate New Zealand with its green environment, safe country and friendly 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people.</a:t>
            </a: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endParaRPr lang="en-US" altLang="en-US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dirty="0" smtClean="0">
              <a:ea typeface="ＭＳ Ｐゴシック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Environment Scan and Competitor Analysis</a:t>
            </a:r>
            <a:endParaRPr lang="en-SG" sz="3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02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980728"/>
            <a:ext cx="8208144" cy="4608512"/>
          </a:xfrm>
        </p:spPr>
        <p:txBody>
          <a:bodyPr/>
          <a:lstStyle/>
          <a:p>
            <a:pPr marL="0" indent="0" eaLnBrk="1" hangingPunct="1">
              <a:buClrTx/>
              <a:buSzPct val="100000"/>
              <a:buNone/>
            </a:pP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Primary Market Analysis: International Parents and Education Agents (cont’d)</a:t>
            </a:r>
          </a:p>
          <a:p>
            <a:pPr marL="0" indent="0" eaLnBrk="1" hangingPunct="1">
              <a:buClrTx/>
              <a:buSzPct val="100000"/>
              <a:buNone/>
            </a:pPr>
            <a:endParaRPr lang="en-AU" sz="18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Weaknesses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of Independent Schools in New Zealand:</a:t>
            </a:r>
          </a:p>
          <a:p>
            <a:pPr lvl="1"/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Lack of promotion and marketing 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activities;</a:t>
            </a:r>
            <a:endParaRPr lang="en-AU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lvl="1"/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Insufficient information for prospective 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parents;</a:t>
            </a:r>
            <a:endParaRPr lang="en-AU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lvl="1"/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Limited information and uniformity available through the individual school 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websites;</a:t>
            </a:r>
            <a:endParaRPr lang="en-AU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lvl="1"/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Most collaterals, brochures, booklets and websites are mainly in English;</a:t>
            </a:r>
          </a:p>
          <a:p>
            <a:pPr lvl="1"/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Lack of engagement with local 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agents;</a:t>
            </a:r>
            <a:endParaRPr lang="en-AU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lvl="1"/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Lack of linkages with universities 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worldwide; and </a:t>
            </a: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lvl="1"/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L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ong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travel distance from home country to New Zealand and time zone 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differences.</a:t>
            </a:r>
            <a:endParaRPr lang="en-AU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marL="0" indent="0" eaLnBrk="1" hangingPunct="1">
              <a:buClrTx/>
              <a:buSzPct val="100000"/>
              <a:buNone/>
            </a:pP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endParaRPr lang="en-US" altLang="en-US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dirty="0" smtClean="0">
              <a:ea typeface="ＭＳ Ｐゴシック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Environment Scan and Competitor Analysis</a:t>
            </a:r>
            <a:endParaRPr lang="en-SG" sz="3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26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980728"/>
            <a:ext cx="8208144" cy="4824536"/>
          </a:xfrm>
        </p:spPr>
        <p:txBody>
          <a:bodyPr/>
          <a:lstStyle/>
          <a:p>
            <a:pPr marL="0" indent="0" eaLnBrk="1" hangingPunct="1">
              <a:buClrTx/>
              <a:buSzPct val="100000"/>
              <a:buNone/>
            </a:pP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Primary Market Analysis: International Parents and Education Agents (cont’d)</a:t>
            </a:r>
          </a:p>
          <a:p>
            <a:pPr marL="0" indent="0" eaLnBrk="1" hangingPunct="1">
              <a:buClrTx/>
              <a:buSzPct val="100000"/>
              <a:buNone/>
            </a:pPr>
            <a:endParaRPr lang="en-AU" sz="18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Popular destination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for parents to send their children to an independent school in other 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countries are </a:t>
            </a: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UK, US, Australia and </a:t>
            </a: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Canada.</a:t>
            </a:r>
            <a:endParaRPr lang="en-AU" sz="18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Comparison of tuition fee: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UK – higher than New Zealand;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US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- higher than New 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Zealand;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Canada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- higher than New </a:t>
            </a:r>
            <a:r>
              <a:rPr lang="en-AU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Zealand;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ＭＳ Ｐゴシック" charset="0"/>
              </a:rPr>
              <a:t>Australia – about the same as New Zealand.</a:t>
            </a: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ＭＳ Ｐゴシック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AU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More information 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for agents and parents/students (NZ education system, universities, student activities and testimonials)</a:t>
            </a: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To </a:t>
            </a:r>
            <a:r>
              <a:rPr lang="en-AU" sz="18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improve presence</a:t>
            </a:r>
            <a:r>
              <a:rPr lang="en-AU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of New Zealand Independent Schools amongst international agents and parents ( education fairs, joint marketing activities with agents, regular visits to agents,  attractive commission schemes to agents,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offer bursary and free English courses and schools information)</a:t>
            </a:r>
          </a:p>
          <a:p>
            <a:pPr marL="0" indent="0" eaLnBrk="1" hangingPunct="1">
              <a:buClrTx/>
              <a:buSzPct val="100000"/>
              <a:buNone/>
            </a:pPr>
            <a:endParaRPr lang="en-SG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buClrTx/>
              <a:buSzPct val="100000"/>
              <a:buFont typeface="Arial" panose="020B0604020202020204" pitchFamily="34" charset="0"/>
              <a:buChar char="•"/>
            </a:pPr>
            <a:endParaRPr lang="en-US" altLang="en-US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dirty="0" smtClean="0">
              <a:ea typeface="ＭＳ Ｐゴシック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Environment Scan and Competitor Analysis</a:t>
            </a:r>
            <a:endParaRPr lang="en-SG" sz="3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76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980728"/>
            <a:ext cx="8208144" cy="720080"/>
          </a:xfrm>
        </p:spPr>
        <p:txBody>
          <a:bodyPr/>
          <a:lstStyle/>
          <a:p>
            <a:pPr marL="0" indent="0" eaLnBrk="1" hangingPunct="1">
              <a:buClrTx/>
              <a:buSzPct val="100000"/>
              <a:buNone/>
            </a:pPr>
            <a:r>
              <a:rPr lang="en-AU" sz="18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Country Competitor Mapping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u="sng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400" b="1" i="1" u="sng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000" u="sng" dirty="0" smtClean="0">
              <a:ea typeface="ＭＳ Ｐゴシック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Environment Scan and Competitor Analysis</a:t>
            </a:r>
            <a:endParaRPr lang="en-SG" sz="3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59732" y="3429000"/>
            <a:ext cx="4786312" cy="1778000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 w="9525" cap="rnd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>
              <a:solidFill>
                <a:srgbClr val="004E69"/>
              </a:solidFill>
              <a:latin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59732" y="1651000"/>
            <a:ext cx="4786312" cy="1778000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 w="9525" cap="rnd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>
              <a:solidFill>
                <a:srgbClr val="004E69"/>
              </a:solidFill>
              <a:latin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rot="5400000">
            <a:off x="2750058" y="3414738"/>
            <a:ext cx="3571875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4">
                <a:lumMod val="75000"/>
                <a:lumOff val="2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901603" y="5589240"/>
            <a:ext cx="51906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1600" b="1" u="sng" dirty="0" smtClean="0">
                <a:solidFill>
                  <a:prstClr val="black"/>
                </a:solidFill>
                <a:latin typeface="Calibri" panose="020F0502020204030204" pitchFamily="34" charset="0"/>
              </a:rPr>
              <a:t>Market Perceptions of Schools</a:t>
            </a:r>
            <a:endParaRPr lang="en-SG" sz="1600" b="1" u="sng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015716" y="3189623"/>
            <a:ext cx="0" cy="21752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015716" y="5345138"/>
            <a:ext cx="309634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95204" y="1704755"/>
            <a:ext cx="430887" cy="186826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r"/>
            <a:r>
              <a:rPr lang="en-SG" sz="1600" dirty="0" smtClean="0">
                <a:solidFill>
                  <a:prstClr val="black"/>
                </a:solidFill>
                <a:latin typeface="Calibri" panose="020F0502020204030204" pitchFamily="34" charset="0"/>
              </a:rPr>
              <a:t>School Tuition Fee </a:t>
            </a:r>
            <a:endParaRPr lang="en-SG" sz="16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12060" y="5209455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600" dirty="0" smtClean="0">
                <a:solidFill>
                  <a:prstClr val="black"/>
                </a:solidFill>
                <a:latin typeface="Calibri" panose="020F0502020204030204" pitchFamily="34" charset="0"/>
              </a:rPr>
              <a:t>International Reputation</a:t>
            </a:r>
            <a:endParaRPr lang="en-SG" sz="16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59732" y="1662356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100" dirty="0"/>
              <a:t>High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80212" y="4941168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100" dirty="0"/>
              <a:t>High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59732" y="4941168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100" dirty="0" smtClean="0"/>
              <a:t>Low</a:t>
            </a:r>
            <a:endParaRPr lang="en-SG" sz="11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2" y="2780928"/>
            <a:ext cx="576064" cy="622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820" y="2780928"/>
            <a:ext cx="612068" cy="622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990" y="1700808"/>
            <a:ext cx="570359" cy="581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124" y="1701085"/>
            <a:ext cx="576063" cy="580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83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">
      <a:dk1>
        <a:srgbClr val="003366"/>
      </a:dk1>
      <a:lt1>
        <a:srgbClr val="FFFFFF"/>
      </a:lt1>
      <a:dk2>
        <a:srgbClr val="006666"/>
      </a:dk2>
      <a:lt2>
        <a:srgbClr val="003366"/>
      </a:lt2>
      <a:accent1>
        <a:srgbClr val="3452B0"/>
      </a:accent1>
      <a:accent2>
        <a:srgbClr val="33CCCC"/>
      </a:accent2>
      <a:accent3>
        <a:srgbClr val="FFFFFF"/>
      </a:accent3>
      <a:accent4>
        <a:srgbClr val="002A56"/>
      </a:accent4>
      <a:accent5>
        <a:srgbClr val="AEB3D4"/>
      </a:accent5>
      <a:accent6>
        <a:srgbClr val="2DB9B9"/>
      </a:accent6>
      <a:hlink>
        <a:srgbClr val="666699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apsules 1">
        <a:dk1>
          <a:srgbClr val="000066"/>
        </a:dk1>
        <a:lt1>
          <a:srgbClr val="FFFFEB"/>
        </a:lt1>
        <a:dk2>
          <a:srgbClr val="336699"/>
        </a:dk2>
        <a:lt2>
          <a:srgbClr val="FFFFEB"/>
        </a:lt2>
        <a:accent1>
          <a:srgbClr val="666699"/>
        </a:accent1>
        <a:accent2>
          <a:srgbClr val="99CCFF"/>
        </a:accent2>
        <a:accent3>
          <a:srgbClr val="ADB8CA"/>
        </a:accent3>
        <a:accent4>
          <a:srgbClr val="DADAC9"/>
        </a:accent4>
        <a:accent5>
          <a:srgbClr val="B8B8CA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2">
        <a:dk1>
          <a:srgbClr val="003366"/>
        </a:dk1>
        <a:lt1>
          <a:srgbClr val="FFFFFF"/>
        </a:lt1>
        <a:dk2>
          <a:srgbClr val="006666"/>
        </a:dk2>
        <a:lt2>
          <a:srgbClr val="003366"/>
        </a:lt2>
        <a:accent1>
          <a:srgbClr val="99CC99"/>
        </a:accent1>
        <a:accent2>
          <a:srgbClr val="33CCCC"/>
        </a:accent2>
        <a:accent3>
          <a:srgbClr val="FFFFFF"/>
        </a:accent3>
        <a:accent4>
          <a:srgbClr val="002A56"/>
        </a:accent4>
        <a:accent5>
          <a:srgbClr val="CAE2CA"/>
        </a:accent5>
        <a:accent6>
          <a:srgbClr val="2DB9B9"/>
        </a:accent6>
        <a:hlink>
          <a:srgbClr val="6666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33CC"/>
        </a:lt2>
        <a:accent1>
          <a:srgbClr val="FFCC66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B92D"/>
        </a:accent6>
        <a:hlink>
          <a:srgbClr val="9900CC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apsules">
  <a:themeElements>
    <a:clrScheme name="">
      <a:dk1>
        <a:srgbClr val="003366"/>
      </a:dk1>
      <a:lt1>
        <a:srgbClr val="FFFFFF"/>
      </a:lt1>
      <a:dk2>
        <a:srgbClr val="006666"/>
      </a:dk2>
      <a:lt2>
        <a:srgbClr val="003366"/>
      </a:lt2>
      <a:accent1>
        <a:srgbClr val="3452B0"/>
      </a:accent1>
      <a:accent2>
        <a:srgbClr val="33CCCC"/>
      </a:accent2>
      <a:accent3>
        <a:srgbClr val="FFFFFF"/>
      </a:accent3>
      <a:accent4>
        <a:srgbClr val="002A56"/>
      </a:accent4>
      <a:accent5>
        <a:srgbClr val="AEB3D4"/>
      </a:accent5>
      <a:accent6>
        <a:srgbClr val="2DB9B9"/>
      </a:accent6>
      <a:hlink>
        <a:srgbClr val="666699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apsules 1">
        <a:dk1>
          <a:srgbClr val="000066"/>
        </a:dk1>
        <a:lt1>
          <a:srgbClr val="FFFFEB"/>
        </a:lt1>
        <a:dk2>
          <a:srgbClr val="336699"/>
        </a:dk2>
        <a:lt2>
          <a:srgbClr val="FFFFEB"/>
        </a:lt2>
        <a:accent1>
          <a:srgbClr val="666699"/>
        </a:accent1>
        <a:accent2>
          <a:srgbClr val="99CCFF"/>
        </a:accent2>
        <a:accent3>
          <a:srgbClr val="ADB8CA"/>
        </a:accent3>
        <a:accent4>
          <a:srgbClr val="DADAC9"/>
        </a:accent4>
        <a:accent5>
          <a:srgbClr val="B8B8CA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2">
        <a:dk1>
          <a:srgbClr val="003366"/>
        </a:dk1>
        <a:lt1>
          <a:srgbClr val="FFFFFF"/>
        </a:lt1>
        <a:dk2>
          <a:srgbClr val="006666"/>
        </a:dk2>
        <a:lt2>
          <a:srgbClr val="003366"/>
        </a:lt2>
        <a:accent1>
          <a:srgbClr val="99CC99"/>
        </a:accent1>
        <a:accent2>
          <a:srgbClr val="33CCCC"/>
        </a:accent2>
        <a:accent3>
          <a:srgbClr val="FFFFFF"/>
        </a:accent3>
        <a:accent4>
          <a:srgbClr val="002A56"/>
        </a:accent4>
        <a:accent5>
          <a:srgbClr val="CAE2CA"/>
        </a:accent5>
        <a:accent6>
          <a:srgbClr val="2DB9B9"/>
        </a:accent6>
        <a:hlink>
          <a:srgbClr val="6666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33CC"/>
        </a:lt2>
        <a:accent1>
          <a:srgbClr val="FFCC66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B92D"/>
        </a:accent6>
        <a:hlink>
          <a:srgbClr val="9900CC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1801</Words>
  <Application>Microsoft Office PowerPoint</Application>
  <PresentationFormat>On-screen Show (4:3)</PresentationFormat>
  <Paragraphs>309</Paragraphs>
  <Slides>23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ＭＳ Ｐゴシック</vt:lpstr>
      <vt:lpstr>Arial</vt:lpstr>
      <vt:lpstr>Calibri</vt:lpstr>
      <vt:lpstr>Symbol</vt:lpstr>
      <vt:lpstr>Times New Roman</vt:lpstr>
      <vt:lpstr>Wingdings</vt:lpstr>
      <vt:lpstr>Capsules</vt:lpstr>
      <vt:lpstr>1_Capsules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73</cp:revision>
  <cp:lastPrinted>2014-03-08T03:18:18Z</cp:lastPrinted>
  <dcterms:created xsi:type="dcterms:W3CDTF">2013-11-08T06:05:49Z</dcterms:created>
  <dcterms:modified xsi:type="dcterms:W3CDTF">2014-03-08T03:19:00Z</dcterms:modified>
</cp:coreProperties>
</file>