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91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sz="4800" b="1" dirty="0" smtClean="0"/>
              <a:t>STRATEGIC HR PLANNING</a:t>
            </a:r>
            <a:endParaRPr lang="en-NZ" sz="4800" b="1" dirty="0"/>
          </a:p>
        </p:txBody>
      </p:sp>
    </p:spTree>
    <p:extLst>
      <p:ext uri="{BB962C8B-B14F-4D97-AF65-F5344CB8AC3E}">
        <p14:creationId xmlns:p14="http://schemas.microsoft.com/office/powerpoint/2010/main" val="6208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BLUEPRINT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6267"/>
            <a:ext cx="8596668" cy="52041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NZ" sz="2400" b="1" dirty="0" smtClean="0"/>
              <a:t>Must be linked to School Strategic Plan</a:t>
            </a:r>
          </a:p>
          <a:p>
            <a:pPr>
              <a:lnSpc>
                <a:spcPct val="150000"/>
              </a:lnSpc>
            </a:pPr>
            <a:r>
              <a:rPr lang="en-NZ" sz="2400" b="1" dirty="0" smtClean="0"/>
              <a:t>Vision for the future</a:t>
            </a:r>
          </a:p>
          <a:p>
            <a:pPr>
              <a:lnSpc>
                <a:spcPct val="150000"/>
              </a:lnSpc>
            </a:pPr>
            <a:r>
              <a:rPr lang="en-NZ" sz="2400" b="1" dirty="0" smtClean="0"/>
              <a:t>Mission that defines what you are doing</a:t>
            </a:r>
          </a:p>
          <a:p>
            <a:pPr>
              <a:lnSpc>
                <a:spcPct val="150000"/>
              </a:lnSpc>
            </a:pPr>
            <a:r>
              <a:rPr lang="en-NZ" sz="2400" b="1" dirty="0" smtClean="0"/>
              <a:t>Values that shape and underpin your actions</a:t>
            </a:r>
          </a:p>
          <a:p>
            <a:pPr>
              <a:lnSpc>
                <a:spcPct val="150000"/>
              </a:lnSpc>
            </a:pPr>
            <a:r>
              <a:rPr lang="en-NZ" sz="2400" b="1" dirty="0" smtClean="0"/>
              <a:t>Strategies that determine your key success approaches</a:t>
            </a:r>
          </a:p>
          <a:p>
            <a:pPr>
              <a:lnSpc>
                <a:spcPct val="110000"/>
              </a:lnSpc>
            </a:pPr>
            <a:r>
              <a:rPr lang="en-NZ" sz="2400" b="1" dirty="0" smtClean="0"/>
              <a:t>Goals and action plans to guide daily, weekly, monthly, annual actions </a:t>
            </a:r>
          </a:p>
          <a:p>
            <a:pPr>
              <a:lnSpc>
                <a:spcPct val="150000"/>
              </a:lnSpc>
            </a:pPr>
            <a:r>
              <a:rPr lang="en-NZ" sz="2400" b="1" dirty="0" smtClean="0"/>
              <a:t>Measures of success</a:t>
            </a:r>
          </a:p>
          <a:p>
            <a:pPr>
              <a:lnSpc>
                <a:spcPct val="150000"/>
              </a:lnSpc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90595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643944"/>
          </a:xfrm>
        </p:spPr>
        <p:txBody>
          <a:bodyPr/>
          <a:lstStyle/>
          <a:p>
            <a:r>
              <a:rPr lang="en-NZ" dirty="0" smtClean="0"/>
              <a:t>ANALYSIS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43945"/>
            <a:ext cx="8596668" cy="551422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NZ" sz="2800" b="1" dirty="0" smtClean="0">
                <a:solidFill>
                  <a:srgbClr val="7030A0"/>
                </a:solidFill>
              </a:rPr>
              <a:t>SWOT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dirty="0" smtClean="0"/>
              <a:t>	</a:t>
            </a:r>
            <a:r>
              <a:rPr lang="en-NZ" sz="2400" b="1" dirty="0" smtClean="0"/>
              <a:t>Strengths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/>
              <a:t>	</a:t>
            </a:r>
            <a:r>
              <a:rPr lang="en-NZ" sz="2400" b="1" dirty="0" smtClean="0"/>
              <a:t>Weaknesses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/>
              <a:t>	</a:t>
            </a:r>
            <a:r>
              <a:rPr lang="en-NZ" sz="2400" b="1" dirty="0" smtClean="0"/>
              <a:t>Opportunities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/>
              <a:t>	</a:t>
            </a:r>
            <a:r>
              <a:rPr lang="en-NZ" sz="2400" b="1" dirty="0" smtClean="0"/>
              <a:t>Threats</a:t>
            </a:r>
            <a:endParaRPr lang="en-NZ" sz="2400" b="1" dirty="0"/>
          </a:p>
          <a:p>
            <a:pPr>
              <a:lnSpc>
                <a:spcPct val="150000"/>
              </a:lnSpc>
            </a:pPr>
            <a:r>
              <a:rPr lang="en-NZ" sz="2800" b="1" dirty="0">
                <a:solidFill>
                  <a:srgbClr val="7030A0"/>
                </a:solidFill>
              </a:rPr>
              <a:t>PEST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dirty="0" smtClean="0"/>
              <a:t>	</a:t>
            </a:r>
            <a:r>
              <a:rPr lang="en-NZ" sz="2400" b="1" dirty="0" smtClean="0"/>
              <a:t>Political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/>
              <a:t>	</a:t>
            </a:r>
            <a:r>
              <a:rPr lang="en-NZ" sz="2400" b="1" dirty="0" smtClean="0"/>
              <a:t>Economic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 smtClean="0"/>
              <a:t>	Social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dirty="0"/>
              <a:t>	</a:t>
            </a:r>
            <a:r>
              <a:rPr lang="en-NZ" sz="2400" b="1" dirty="0" smtClean="0"/>
              <a:t>Technology</a:t>
            </a:r>
          </a:p>
          <a:p>
            <a:pPr marL="0" indent="0">
              <a:lnSpc>
                <a:spcPct val="150000"/>
              </a:lnSpc>
              <a:buNone/>
            </a:pPr>
            <a:endParaRPr lang="en-NZ" sz="2400" dirty="0" smtClean="0"/>
          </a:p>
          <a:p>
            <a:pPr marL="0" indent="0">
              <a:lnSpc>
                <a:spcPct val="150000"/>
              </a:lnSpc>
              <a:buNone/>
            </a:pPr>
            <a:endParaRPr lang="en-NZ" sz="2400" dirty="0" smtClean="0"/>
          </a:p>
          <a:p>
            <a:pPr>
              <a:lnSpc>
                <a:spcPct val="150000"/>
              </a:lnSpc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95202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r>
              <a:rPr lang="en-NZ" dirty="0" smtClean="0"/>
              <a:t>VISION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6267"/>
            <a:ext cx="8596668" cy="5204177"/>
          </a:xfrm>
        </p:spPr>
        <p:txBody>
          <a:bodyPr>
            <a:normAutofit fontScale="92500"/>
          </a:bodyPr>
          <a:lstStyle/>
          <a:p>
            <a:r>
              <a:rPr lang="en-NZ" sz="2400" dirty="0" smtClean="0"/>
              <a:t>Consult and communicate with other stakeholders to complement the overall vision</a:t>
            </a:r>
          </a:p>
          <a:p>
            <a:pPr>
              <a:lnSpc>
                <a:spcPct val="150000"/>
              </a:lnSpc>
            </a:pPr>
            <a:r>
              <a:rPr lang="en-NZ" sz="2400" dirty="0" smtClean="0"/>
              <a:t>Ensure your vision aligns with the </a:t>
            </a:r>
            <a:r>
              <a:rPr lang="en-NZ" sz="2400" dirty="0" smtClean="0"/>
              <a:t>School business</a:t>
            </a:r>
            <a:endParaRPr lang="en-NZ" sz="2400" dirty="0" smtClean="0"/>
          </a:p>
          <a:p>
            <a:pPr>
              <a:lnSpc>
                <a:spcPct val="150000"/>
              </a:lnSpc>
            </a:pPr>
            <a:r>
              <a:rPr lang="en-NZ" sz="2400" dirty="0" smtClean="0"/>
              <a:t>Examples: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dirty="0" smtClean="0"/>
              <a:t>	</a:t>
            </a:r>
            <a:r>
              <a:rPr lang="en-NZ" sz="2400" b="1" i="1" dirty="0" smtClean="0">
                <a:solidFill>
                  <a:srgbClr val="002060"/>
                </a:solidFill>
              </a:rPr>
              <a:t>People first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i="1" dirty="0">
                <a:solidFill>
                  <a:srgbClr val="002060"/>
                </a:solidFill>
              </a:rPr>
              <a:t>	</a:t>
            </a:r>
            <a:r>
              <a:rPr lang="en-NZ" sz="2400" b="1" i="1" dirty="0" smtClean="0">
                <a:solidFill>
                  <a:srgbClr val="002060"/>
                </a:solidFill>
              </a:rPr>
              <a:t>Global employer of choice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i="1" dirty="0">
                <a:solidFill>
                  <a:srgbClr val="002060"/>
                </a:solidFill>
              </a:rPr>
              <a:t>	</a:t>
            </a:r>
            <a:r>
              <a:rPr lang="en-NZ" sz="2400" b="1" i="1" dirty="0" smtClean="0">
                <a:solidFill>
                  <a:srgbClr val="002060"/>
                </a:solidFill>
              </a:rPr>
              <a:t>Model of best practice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NZ" sz="2400" b="1" i="1" dirty="0">
                <a:solidFill>
                  <a:srgbClr val="002060"/>
                </a:solidFill>
              </a:rPr>
              <a:t>	</a:t>
            </a:r>
            <a:r>
              <a:rPr lang="en-NZ" sz="2400" b="1" i="1" dirty="0" smtClean="0">
                <a:solidFill>
                  <a:srgbClr val="002060"/>
                </a:solidFill>
              </a:rPr>
              <a:t>Simply the Best</a:t>
            </a:r>
          </a:p>
          <a:p>
            <a:pPr>
              <a:lnSpc>
                <a:spcPct val="150000"/>
              </a:lnSpc>
            </a:pPr>
            <a:r>
              <a:rPr lang="en-NZ" sz="2400" dirty="0" smtClean="0"/>
              <a:t>Outline broadly how your vision will be achieved</a:t>
            </a:r>
          </a:p>
          <a:p>
            <a:pPr>
              <a:lnSpc>
                <a:spcPct val="150000"/>
              </a:lnSpc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89889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r>
              <a:rPr lang="en-NZ" dirty="0" smtClean="0"/>
              <a:t>MISSION STATEMENT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6267"/>
            <a:ext cx="8596668" cy="5204177"/>
          </a:xfrm>
        </p:spPr>
        <p:txBody>
          <a:bodyPr>
            <a:normAutofit/>
          </a:bodyPr>
          <a:lstStyle/>
          <a:p>
            <a:r>
              <a:rPr lang="en-NZ" sz="2400" dirty="0" smtClean="0"/>
              <a:t>Ensure it relates to and complements the School mission statement</a:t>
            </a:r>
          </a:p>
          <a:p>
            <a:pPr>
              <a:lnSpc>
                <a:spcPct val="150000"/>
              </a:lnSpc>
            </a:pPr>
            <a:r>
              <a:rPr lang="en-NZ" sz="2400" dirty="0" smtClean="0"/>
              <a:t>Include some of the key words e.g. excellence</a:t>
            </a:r>
          </a:p>
          <a:p>
            <a:pPr>
              <a:lnSpc>
                <a:spcPct val="150000"/>
              </a:lnSpc>
            </a:pPr>
            <a:r>
              <a:rPr lang="en-NZ" sz="2400" dirty="0" smtClean="0"/>
              <a:t>Example:</a:t>
            </a:r>
          </a:p>
          <a:p>
            <a:pPr marL="0" indent="0">
              <a:buNone/>
            </a:pPr>
            <a:r>
              <a:rPr lang="en-NZ" sz="2400" dirty="0" smtClean="0"/>
              <a:t>	</a:t>
            </a:r>
            <a:r>
              <a:rPr lang="en-NZ" sz="2400" b="1" i="1" dirty="0" smtClean="0">
                <a:solidFill>
                  <a:srgbClr val="7030A0"/>
                </a:solidFill>
              </a:rPr>
              <a:t>To have the right people in the right place at the right 	time doing right things right to deliver excellence</a:t>
            </a:r>
            <a:endParaRPr lang="en-NZ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1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r>
              <a:rPr lang="en-NZ" dirty="0" smtClean="0"/>
              <a:t>VALUES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6267"/>
            <a:ext cx="8596668" cy="5204177"/>
          </a:xfrm>
        </p:spPr>
        <p:txBody>
          <a:bodyPr>
            <a:normAutofit/>
          </a:bodyPr>
          <a:lstStyle/>
          <a:p>
            <a:r>
              <a:rPr lang="en-NZ" sz="2400" dirty="0" smtClean="0"/>
              <a:t>Complement School </a:t>
            </a:r>
            <a:r>
              <a:rPr lang="en-NZ" sz="2400" dirty="0" smtClean="0"/>
              <a:t>values</a:t>
            </a:r>
            <a:endParaRPr lang="en-NZ" sz="2400" dirty="0" smtClean="0"/>
          </a:p>
          <a:p>
            <a:r>
              <a:rPr lang="en-NZ" sz="2400" dirty="0" smtClean="0"/>
              <a:t>Add values that will underpin your vision and mission statement </a:t>
            </a:r>
          </a:p>
          <a:p>
            <a:pPr>
              <a:lnSpc>
                <a:spcPct val="150000"/>
              </a:lnSpc>
            </a:pPr>
            <a:r>
              <a:rPr lang="en-NZ" sz="2400" dirty="0" smtClean="0"/>
              <a:t>Examples:</a:t>
            </a:r>
          </a:p>
          <a:p>
            <a:pPr marL="0" indent="0">
              <a:buNone/>
            </a:pPr>
            <a:r>
              <a:rPr lang="en-NZ" sz="2400" dirty="0" smtClean="0"/>
              <a:t>	</a:t>
            </a:r>
            <a:r>
              <a:rPr lang="en-NZ" sz="2400" b="1" i="1" dirty="0">
                <a:solidFill>
                  <a:srgbClr val="7030A0"/>
                </a:solidFill>
              </a:rPr>
              <a:t>Integrity – maintain confidentiality and </a:t>
            </a:r>
            <a:r>
              <a:rPr lang="en-NZ" sz="2400" b="1" i="1" dirty="0" smtClean="0">
                <a:solidFill>
                  <a:srgbClr val="7030A0"/>
                </a:solidFill>
              </a:rPr>
              <a:t>	professionalism</a:t>
            </a:r>
            <a:endParaRPr lang="en-NZ" sz="2400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NZ" sz="2400" b="1" i="1" dirty="0">
                <a:solidFill>
                  <a:srgbClr val="7030A0"/>
                </a:solidFill>
              </a:rPr>
              <a:t>	</a:t>
            </a:r>
            <a:r>
              <a:rPr lang="en-NZ" sz="2400" b="1" i="1" dirty="0" smtClean="0">
                <a:solidFill>
                  <a:srgbClr val="7030A0"/>
                </a:solidFill>
              </a:rPr>
              <a:t>Innovation – promote and embrace change</a:t>
            </a:r>
            <a:endParaRPr lang="en-NZ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06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46667"/>
          </a:xfrm>
        </p:spPr>
        <p:txBody>
          <a:bodyPr/>
          <a:lstStyle/>
          <a:p>
            <a:r>
              <a:rPr lang="en-NZ" dirty="0" smtClean="0"/>
              <a:t>STRATEGIES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6267"/>
            <a:ext cx="8596668" cy="5204177"/>
          </a:xfrm>
        </p:spPr>
        <p:txBody>
          <a:bodyPr>
            <a:normAutofit lnSpcReduction="10000"/>
          </a:bodyPr>
          <a:lstStyle/>
          <a:p>
            <a:r>
              <a:rPr lang="en-NZ" sz="2400" b="1" dirty="0" smtClean="0"/>
              <a:t>School</a:t>
            </a:r>
          </a:p>
          <a:p>
            <a:pPr marL="0" indent="0">
              <a:buNone/>
            </a:pPr>
            <a:r>
              <a:rPr lang="en-NZ" sz="2400" i="1" dirty="0" smtClean="0">
                <a:solidFill>
                  <a:srgbClr val="7030A0"/>
                </a:solidFill>
              </a:rPr>
              <a:t>To be NZ’s secondary school of choice for students and staff (King’s College 2013)</a:t>
            </a:r>
          </a:p>
          <a:p>
            <a:pPr marL="0" indent="0">
              <a:buNone/>
            </a:pPr>
            <a:endParaRPr lang="en-NZ" sz="2400" dirty="0"/>
          </a:p>
          <a:p>
            <a:r>
              <a:rPr lang="en-NZ" sz="2400" b="1" dirty="0" smtClean="0"/>
              <a:t>HR Strategy</a:t>
            </a:r>
          </a:p>
          <a:p>
            <a:pPr marL="0" indent="0">
              <a:buNone/>
            </a:pPr>
            <a:r>
              <a:rPr lang="en-NZ" sz="2400" i="1" dirty="0">
                <a:solidFill>
                  <a:srgbClr val="7030A0"/>
                </a:solidFill>
              </a:rPr>
              <a:t>To demonstrate excellence in HRM that positions x School as an employer of choice nationally and internationally</a:t>
            </a:r>
          </a:p>
          <a:p>
            <a:pPr marL="0" indent="0">
              <a:buNone/>
            </a:pPr>
            <a:endParaRPr lang="en-NZ" sz="2400" i="1" dirty="0">
              <a:solidFill>
                <a:srgbClr val="7030A0"/>
              </a:solidFill>
            </a:endParaRPr>
          </a:p>
          <a:p>
            <a:r>
              <a:rPr lang="en-NZ" sz="2400" b="1" dirty="0" smtClean="0"/>
              <a:t>Objectives</a:t>
            </a:r>
          </a:p>
          <a:p>
            <a:pPr marL="0" indent="0">
              <a:buNone/>
            </a:pPr>
            <a:r>
              <a:rPr lang="en-NZ" sz="2400" dirty="0"/>
              <a:t>	</a:t>
            </a:r>
            <a:r>
              <a:rPr lang="en-NZ" sz="2400" i="1" dirty="0" smtClean="0">
                <a:solidFill>
                  <a:srgbClr val="7030A0"/>
                </a:solidFill>
              </a:rPr>
              <a:t>Employment flexibility</a:t>
            </a:r>
          </a:p>
          <a:p>
            <a:pPr marL="0" indent="0">
              <a:buNone/>
            </a:pPr>
            <a:r>
              <a:rPr lang="en-NZ" sz="2400" i="1" dirty="0">
                <a:solidFill>
                  <a:srgbClr val="7030A0"/>
                </a:solidFill>
              </a:rPr>
              <a:t>	</a:t>
            </a:r>
            <a:r>
              <a:rPr lang="en-NZ" sz="2400" i="1" dirty="0" smtClean="0">
                <a:solidFill>
                  <a:srgbClr val="7030A0"/>
                </a:solidFill>
              </a:rPr>
              <a:t>Creating an equitable and diverse work force</a:t>
            </a:r>
          </a:p>
          <a:p>
            <a:pPr marL="0" indent="0">
              <a:buNone/>
            </a:pPr>
            <a:r>
              <a:rPr lang="en-NZ" sz="2400" i="1" dirty="0">
                <a:solidFill>
                  <a:srgbClr val="7030A0"/>
                </a:solidFill>
              </a:rPr>
              <a:t>	</a:t>
            </a:r>
            <a:r>
              <a:rPr lang="en-NZ" sz="2400" i="1" dirty="0" smtClean="0">
                <a:solidFill>
                  <a:srgbClr val="7030A0"/>
                </a:solidFill>
              </a:rPr>
              <a:t>Creating a safe and supportive workplace culture</a:t>
            </a:r>
          </a:p>
          <a:p>
            <a:pPr marL="0" indent="0">
              <a:buNone/>
            </a:pPr>
            <a:endParaRPr lang="en-NZ" sz="2400" dirty="0" smtClean="0"/>
          </a:p>
          <a:p>
            <a:endParaRPr lang="en-NZ" sz="2400" dirty="0" smtClean="0"/>
          </a:p>
        </p:txBody>
      </p:sp>
    </p:spTree>
    <p:extLst>
      <p:ext uri="{BB962C8B-B14F-4D97-AF65-F5344CB8AC3E}">
        <p14:creationId xmlns:p14="http://schemas.microsoft.com/office/powerpoint/2010/main" val="379198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069607"/>
              </p:ext>
            </p:extLst>
          </p:nvPr>
        </p:nvGraphicFramePr>
        <p:xfrm>
          <a:off x="248397" y="0"/>
          <a:ext cx="11943603" cy="6888480"/>
        </p:xfrm>
        <a:graphic>
          <a:graphicData uri="http://schemas.openxmlformats.org/drawingml/2006/table">
            <a:tbl>
              <a:tblPr bandRow="1" bandCol="1">
                <a:tableStyleId>{5C22544A-7EE6-4342-B048-85BDC9FD1C3A}</a:tableStyleId>
              </a:tblPr>
              <a:tblGrid>
                <a:gridCol w="3658277"/>
                <a:gridCol w="3341545"/>
                <a:gridCol w="1097328"/>
                <a:gridCol w="882818"/>
                <a:gridCol w="2963635"/>
              </a:tblGrid>
              <a:tr h="1855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OBJECTIVE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IMPLEMENTATION STRATEGIES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RESP.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DATE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PERFORMANCE INDICATORS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9966"/>
                    </a:solidFill>
                  </a:tcPr>
                </a:tc>
              </a:tr>
              <a:tr h="556770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600" b="1" dirty="0">
                          <a:effectLst/>
                        </a:rPr>
                        <a:t>1.0 </a:t>
                      </a:r>
                      <a:r>
                        <a:rPr lang="en-AU" sz="1600" b="1" dirty="0" smtClean="0">
                          <a:effectLst/>
                        </a:rPr>
                        <a:t>	</a:t>
                      </a:r>
                      <a:r>
                        <a:rPr lang="en-NZ" sz="1600" b="1" dirty="0" smtClean="0">
                          <a:effectLst/>
                        </a:rPr>
                        <a:t>To </a:t>
                      </a:r>
                      <a:r>
                        <a:rPr lang="en-NZ" sz="1600" b="1" dirty="0">
                          <a:effectLst/>
                        </a:rPr>
                        <a:t>demonstrate excellence in HRM that positions x School as an employer of choice nationally and internationally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600" b="1" dirty="0">
                          <a:effectLst/>
                        </a:rPr>
                        <a:t> </a:t>
                      </a:r>
                      <a:endParaRPr lang="en-NZ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14847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1.1	To expand links for sourcing </a:t>
                      </a:r>
                      <a:r>
                        <a:rPr lang="en-AU" sz="1400" dirty="0" smtClean="0">
                          <a:effectLst/>
                        </a:rPr>
                        <a:t>	candidates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Develop Social Media sites to increase candidate data base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Create relationships with external recruitment agencies especially internationally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HR, IT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T3, 2014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en-AU" sz="1400" b="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 smtClean="0">
                          <a:effectLst/>
                        </a:rPr>
                        <a:t>Ongoing</a:t>
                      </a:r>
                      <a:endParaRPr lang="en-NZ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Sites developed and utilised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Connections established and utilised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558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1.2	To create an identifiable safe and 	supportive workplace culture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Maintain ACC secondary level audit processes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Introduce wellness checks 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 </a:t>
                      </a:r>
                      <a:endParaRPr lang="en-NZ" sz="140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>
                          <a:effectLst/>
                        </a:rPr>
                        <a:t>Resource and promote accountability for an inclusive ‘one-staff’ culture</a:t>
                      </a:r>
                      <a:endParaRPr lang="en-N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 and OSH Committee</a:t>
                      </a:r>
                      <a:endParaRPr lang="en-NZ" sz="14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 smtClean="0">
                          <a:effectLst/>
                        </a:rPr>
                        <a:t>HR </a:t>
                      </a:r>
                      <a:r>
                        <a:rPr lang="en-AU" sz="1400" b="1" dirty="0">
                          <a:effectLst/>
                        </a:rPr>
                        <a:t>and Med Centre</a:t>
                      </a:r>
                      <a:endParaRPr lang="en-NZ" sz="14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T4, 2014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T1, 2014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Ongoing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Successful attainment of Secondary level ACC status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Staff participating in Health Checks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r>
                        <a:rPr lang="en-AU" sz="1400" dirty="0" smtClean="0">
                          <a:effectLst/>
                        </a:rPr>
                        <a:t>Fewer </a:t>
                      </a:r>
                      <a:r>
                        <a:rPr lang="en-AU" sz="1400" dirty="0">
                          <a:effectLst/>
                        </a:rPr>
                        <a:t>grievances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703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1.3	To work towards staff representation </a:t>
                      </a:r>
                      <a:r>
                        <a:rPr lang="en-AU" sz="1400" dirty="0" smtClean="0">
                          <a:effectLst/>
                        </a:rPr>
                        <a:t>	that </a:t>
                      </a:r>
                      <a:r>
                        <a:rPr lang="en-AU" sz="1400" dirty="0">
                          <a:effectLst/>
                        </a:rPr>
                        <a:t>	reflects the community of NZ 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Analyse staff profiles by age, gender, ethnicity, tenure </a:t>
                      </a:r>
                      <a:r>
                        <a:rPr lang="en-AU" sz="1400" dirty="0" err="1">
                          <a:effectLst/>
                        </a:rPr>
                        <a:t>etc</a:t>
                      </a:r>
                      <a:r>
                        <a:rPr lang="en-AU" sz="1400" dirty="0">
                          <a:effectLst/>
                        </a:rPr>
                        <a:t> on an annual basis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Actively pursue the recruitment of highly </a:t>
                      </a:r>
                      <a:r>
                        <a:rPr lang="en-AU" sz="1400" dirty="0" smtClean="0">
                          <a:effectLst/>
                        </a:rPr>
                        <a:t>skilled, diverse </a:t>
                      </a:r>
                      <a:r>
                        <a:rPr lang="en-AU" sz="1400" dirty="0">
                          <a:effectLst/>
                        </a:rPr>
                        <a:t>‘entrepreneurial’ teachers and support staff 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HR 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T1, 2014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 </a:t>
                      </a:r>
                      <a:endParaRPr lang="en-NZ" sz="1400" b="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0" dirty="0">
                          <a:effectLst/>
                        </a:rPr>
                        <a:t>Ongoing</a:t>
                      </a:r>
                      <a:endParaRPr lang="en-NZ" sz="1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Statistical analysis available for future planning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Reduced age profile and greater diversity among staff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55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</a:rPr>
                        <a:t> </a:t>
                      </a:r>
                      <a:endParaRPr lang="en-NZ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</a:rPr>
                        <a:t> </a:t>
                      </a:r>
                      <a:endParaRPr lang="en-N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56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REVIEW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200" b="1" dirty="0" smtClean="0"/>
              <a:t>Keep the plan alive and updated</a:t>
            </a:r>
          </a:p>
          <a:p>
            <a:endParaRPr lang="en-NZ" sz="2200" b="1" dirty="0" smtClean="0"/>
          </a:p>
          <a:p>
            <a:r>
              <a:rPr lang="en-NZ" sz="2200" b="1" dirty="0" smtClean="0"/>
              <a:t>Put it into a share file that can be reviewed by other members of the Senior Leadership Team.  Allow comments</a:t>
            </a:r>
          </a:p>
          <a:p>
            <a:endParaRPr lang="en-NZ" sz="2200" b="1" dirty="0" smtClean="0"/>
          </a:p>
          <a:p>
            <a:r>
              <a:rPr lang="en-NZ" sz="2200" b="1" dirty="0" smtClean="0"/>
              <a:t>Be transparent – give staff viewing access</a:t>
            </a:r>
          </a:p>
          <a:p>
            <a:endParaRPr lang="en-NZ" sz="2200" b="1" dirty="0" smtClean="0"/>
          </a:p>
          <a:p>
            <a:r>
              <a:rPr lang="en-NZ" sz="2200" b="1" dirty="0" smtClean="0"/>
              <a:t>Consult with staff for new ideas and improvements</a:t>
            </a:r>
          </a:p>
          <a:p>
            <a:endParaRPr lang="en-NZ" sz="2200" b="1" dirty="0" smtClean="0"/>
          </a:p>
          <a:p>
            <a:r>
              <a:rPr lang="en-NZ" sz="2200" b="1" dirty="0" smtClean="0"/>
              <a:t>PDCA – Plan, Do, Check, Act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75263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305</TotalTime>
  <Words>215</Words>
  <Application>Microsoft Office PowerPoint</Application>
  <PresentationFormat>Widescreen</PresentationFormat>
  <Paragraphs>155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Facet</vt:lpstr>
      <vt:lpstr>STRATEGIC HR PLANNING</vt:lpstr>
      <vt:lpstr>THE BLUEPRINT</vt:lpstr>
      <vt:lpstr>ANALYSIS</vt:lpstr>
      <vt:lpstr>VISION</vt:lpstr>
      <vt:lpstr>MISSION STATEMENT</vt:lpstr>
      <vt:lpstr>VALUES</vt:lpstr>
      <vt:lpstr>STRATEGIES</vt:lpstr>
      <vt:lpstr>PowerPoint Presentation</vt:lpstr>
      <vt:lpstr>REVIEW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HR PLANNING</dc:title>
  <dc:creator>les</dc:creator>
  <cp:lastModifiedBy>les</cp:lastModifiedBy>
  <cp:revision>26</cp:revision>
  <dcterms:created xsi:type="dcterms:W3CDTF">2014-03-26T04:08:06Z</dcterms:created>
  <dcterms:modified xsi:type="dcterms:W3CDTF">2014-04-02T21:43:19Z</dcterms:modified>
</cp:coreProperties>
</file>